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hart9.xml" ContentType="application/vnd.openxmlformats-officedocument.drawingml.char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notesSlides/notesSlide4.xml" ContentType="application/vnd.openxmlformats-officedocument.presentationml.notesSlide+xml"/>
  <Override PartName="/ppt/notesSlides/notesSlide31.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_rels/notesSlide4.xml.rels" ContentType="application/vnd.openxmlformats-package.relationships+xml"/>
  <Override PartName="/ppt/notesSlides/_rels/notesSlide5.xml.rels" ContentType="application/vnd.openxmlformats-package.relationships+xml"/>
  <Override PartName="/ppt/notesSlides/_rels/notesSlide7.xml.rels" ContentType="application/vnd.openxmlformats-package.relationships+xml"/>
  <Override PartName="/ppt/notesSlides/_rels/notesSlide3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media/image9.png" ContentType="image/png"/>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media/image20.png" ContentType="image/png"/>
  <Override PartName="/ppt/media/image21.png" ContentType="image/png"/>
  <Override PartName="/ppt/media/image22.png" ContentType="image/png"/>
  <Override PartName="/ppt/media/image23.png" ContentType="image/png"/>
  <Override PartName="/ppt/media/image24.png" ContentType="image/png"/>
  <Override PartName="/ppt/slideLayouts/slideLayout39.xml" ContentType="application/vnd.openxmlformats-officedocument.presentationml.slideLayout+xml"/>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37.xml" ContentType="application/vnd.openxmlformats-officedocument.presentationml.slideLayout+xml"/>
  <Override PartName="/ppt/slideLayouts/slideLayout7.xml" ContentType="application/vnd.openxmlformats-officedocument.presentationml.slideLayout+xml"/>
  <Override PartName="/ppt/slideLayouts/slideLayout38.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slideLayouts/_rels/slideLayout37.xml.rels" ContentType="application/vnd.openxmlformats-package.relationships+xml"/>
  <Override PartName="/ppt/slideLayouts/_rels/slideLayout38.xml.rels" ContentType="application/vnd.openxmlformats-package.relationships+xml"/>
  <Override PartName="/ppt/slideLayouts/_rels/slideLayout39.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s/slide26.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24.xml" ContentType="application/vnd.openxmlformats-officedocument.presentationml.slide+xml"/>
  <Override PartName="/ppt/slides/slide7.xml" ContentType="application/vnd.openxmlformats-officedocument.presentationml.slide+xml"/>
  <Override PartName="/ppt/slides/slide25.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Lst>
  <p:sldSz cx="12192000" cy="6858000"/>
  <p:notesSz cx="6797675" cy="9926637"/>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
</Relationships>
</file>

<file path=ppt/charts/chart1.xml><?xml version="1.0" encoding="utf-8"?>
<c:chartSpace xmlns:c="http://schemas.openxmlformats.org/drawingml/2006/chart" xmlns:a="http://schemas.openxmlformats.org/drawingml/2006/main" xmlns:r="http://schemas.openxmlformats.org/officeDocument/2006/relationships">
  <c:lang val="en-US"/>
  <c:roundedCorners val="0"/>
  <c:chart>
    <c:plotArea>
      <c:barChart>
        <c:barDir val="col"/>
        <c:grouping val="clustered"/>
        <c:varyColors val="0"/>
        <c:ser>
          <c:idx val="0"/>
          <c:order val="0"/>
          <c:spPr>
            <a:solidFill>
              <a:srgbClr val="fd5608"/>
            </a:solidFill>
            <a:ln>
              <a:noFill/>
            </a:ln>
          </c:spPr>
          <c:invertIfNegative val="0"/>
          <c:dLbls>
            <c:numFmt formatCode="General" sourceLinked="1"/>
            <c:txPr>
              <a:bodyPr/>
              <a:lstStyle/>
              <a:p>
                <a:pPr>
                  <a:defRPr b="0" sz="1800" spc="-1" strike="noStrike">
                    <a:solidFill>
                      <a:srgbClr val="404040"/>
                    </a:solidFill>
                    <a:latin typeface="Roboto Condensed"/>
                  </a:defRPr>
                </a:pPr>
              </a:p>
            </c:txPr>
            <c:dLblPos val="outEnd"/>
            <c:showLegendKey val="0"/>
            <c:showVal val="0"/>
            <c:showCatName val="0"/>
            <c:showSerName val="0"/>
            <c:showPercent val="0"/>
            <c:showLeaderLines val="0"/>
          </c:dLbls>
          <c:cat>
            <c:strRef>
              <c:f>categories</c:f>
              <c:strCache>
                <c:ptCount val="16"/>
                <c:pt idx="0">
                  <c:v>Q1'15</c:v>
                </c:pt>
                <c:pt idx="1">
                  <c:v>Q2'15</c:v>
                </c:pt>
                <c:pt idx="2">
                  <c:v>Q3'15</c:v>
                </c:pt>
                <c:pt idx="3">
                  <c:v>Q4'15</c:v>
                </c:pt>
                <c:pt idx="4">
                  <c:v>Q1'16</c:v>
                </c:pt>
                <c:pt idx="5">
                  <c:v>Q2'16</c:v>
                </c:pt>
                <c:pt idx="6">
                  <c:v>Q3'16</c:v>
                </c:pt>
                <c:pt idx="7">
                  <c:v>Q4'16</c:v>
                </c:pt>
                <c:pt idx="8">
                  <c:v>Q1'17</c:v>
                </c:pt>
                <c:pt idx="9">
                  <c:v>Q2'17</c:v>
                </c:pt>
                <c:pt idx="10">
                  <c:v>Q3'17</c:v>
                </c:pt>
                <c:pt idx="11">
                  <c:v>Q4'17</c:v>
                </c:pt>
                <c:pt idx="12">
                  <c:v>Q1'18</c:v>
                </c:pt>
                <c:pt idx="13">
                  <c:v>Q2'18</c:v>
                </c:pt>
                <c:pt idx="14">
                  <c:v>Q3'18</c:v>
                </c:pt>
                <c:pt idx="15">
                  <c:v>Q4'18</c:v>
                </c:pt>
              </c:strCache>
            </c:strRef>
          </c:cat>
          <c:val>
            <c:numRef>
              <c:f>0</c:f>
              <c:numCache>
                <c:formatCode>General</c:formatCode>
                <c:ptCount val="16"/>
                <c:pt idx="0">
                  <c:v>44.6</c:v>
                </c:pt>
                <c:pt idx="1">
                  <c:v>52</c:v>
                </c:pt>
                <c:pt idx="2">
                  <c:v>61.3</c:v>
                </c:pt>
                <c:pt idx="3">
                  <c:v>62.1</c:v>
                </c:pt>
                <c:pt idx="4">
                  <c:v>62.1</c:v>
                </c:pt>
                <c:pt idx="5">
                  <c:v>56.1</c:v>
                </c:pt>
                <c:pt idx="6">
                  <c:v>63.6</c:v>
                </c:pt>
                <c:pt idx="7">
                  <c:v>61.4</c:v>
                </c:pt>
                <c:pt idx="8">
                  <c:v>59.1</c:v>
                </c:pt>
                <c:pt idx="9">
                  <c:v>61.5</c:v>
                </c:pt>
                <c:pt idx="10">
                  <c:v>68.3</c:v>
                </c:pt>
                <c:pt idx="11">
                  <c:v>67.1</c:v>
                </c:pt>
                <c:pt idx="12">
                  <c:v>61.4</c:v>
                </c:pt>
                <c:pt idx="13">
                  <c:v>66.2</c:v>
                </c:pt>
                <c:pt idx="14">
                  <c:v>71.1</c:v>
                </c:pt>
                <c:pt idx="15">
                  <c:v>70.1</c:v>
                </c:pt>
              </c:numCache>
            </c:numRef>
          </c:val>
        </c:ser>
        <c:gapWidth val="70"/>
        <c:overlap val="0"/>
        <c:axId val="94714481"/>
        <c:axId val="65546910"/>
      </c:barChart>
      <c:lineChart>
        <c:grouping val="standard"/>
        <c:varyColors val="0"/>
        <c:ser>
          <c:idx val="1"/>
          <c:order val="1"/>
          <c:spPr>
            <a:solidFill>
              <a:srgbClr val="afd52c"/>
            </a:solidFill>
            <a:ln w="12600">
              <a:solidFill>
                <a:srgbClr val="afd52c"/>
              </a:solidFill>
              <a:round/>
            </a:ln>
          </c:spPr>
          <c:marker>
            <c:symbol val="circle"/>
            <c:size val="6"/>
            <c:spPr>
              <a:solidFill>
                <a:srgbClr val="afd52c"/>
              </a:solidFill>
            </c:spPr>
          </c:marker>
          <c:dLbls>
            <c:numFmt formatCode="General" sourceLinked="1"/>
            <c:txPr>
              <a:bodyPr/>
              <a:lstStyle/>
              <a:p>
                <a:pPr>
                  <a:defRPr b="0" sz="1000" spc="-1" strike="noStrike">
                    <a:solidFill>
                      <a:srgbClr val="afd52c"/>
                    </a:solidFill>
                    <a:latin typeface="Roboto Condensed"/>
                  </a:defRPr>
                </a:pPr>
              </a:p>
            </c:txPr>
            <c:dLblPos val="t"/>
            <c:showLegendKey val="0"/>
            <c:showVal val="1"/>
            <c:showCatName val="0"/>
            <c:showSerName val="0"/>
            <c:showPercent val="0"/>
            <c:showLeaderLines val="0"/>
          </c:dLbls>
          <c:cat>
            <c:strRef>
              <c:f>categories</c:f>
              <c:strCache>
                <c:ptCount val="16"/>
                <c:pt idx="0">
                  <c:v>Q1'15</c:v>
                </c:pt>
                <c:pt idx="1">
                  <c:v>Q2'15</c:v>
                </c:pt>
                <c:pt idx="2">
                  <c:v>Q3'15</c:v>
                </c:pt>
                <c:pt idx="3">
                  <c:v>Q4'15</c:v>
                </c:pt>
                <c:pt idx="4">
                  <c:v>Q1'16</c:v>
                </c:pt>
                <c:pt idx="5">
                  <c:v>Q2'16</c:v>
                </c:pt>
                <c:pt idx="6">
                  <c:v>Q3'16</c:v>
                </c:pt>
                <c:pt idx="7">
                  <c:v>Q4'16</c:v>
                </c:pt>
                <c:pt idx="8">
                  <c:v>Q1'17</c:v>
                </c:pt>
                <c:pt idx="9">
                  <c:v>Q2'17</c:v>
                </c:pt>
                <c:pt idx="10">
                  <c:v>Q3'17</c:v>
                </c:pt>
                <c:pt idx="11">
                  <c:v>Q4'17</c:v>
                </c:pt>
                <c:pt idx="12">
                  <c:v>Q1'18</c:v>
                </c:pt>
                <c:pt idx="13">
                  <c:v>Q2'18</c:v>
                </c:pt>
                <c:pt idx="14">
                  <c:v>Q3'18</c:v>
                </c:pt>
                <c:pt idx="15">
                  <c:v>Q4'18</c:v>
                </c:pt>
              </c:strCache>
            </c:strRef>
          </c:cat>
          <c:val>
            <c:numRef>
              <c:f>1</c:f>
              <c:numCache>
                <c:formatCode>General</c:formatCode>
                <c:ptCount val="16"/>
                <c:pt idx="0">
                  <c:v>77</c:v>
                </c:pt>
                <c:pt idx="1">
                  <c:v>88</c:v>
                </c:pt>
                <c:pt idx="2">
                  <c:v>85</c:v>
                </c:pt>
                <c:pt idx="3">
                  <c:v>82</c:v>
                </c:pt>
                <c:pt idx="4">
                  <c:v>72</c:v>
                </c:pt>
                <c:pt idx="5">
                  <c:v>73</c:v>
                </c:pt>
                <c:pt idx="6">
                  <c:v>69</c:v>
                </c:pt>
                <c:pt idx="7">
                  <c:v>74</c:v>
                </c:pt>
                <c:pt idx="8">
                  <c:v>77</c:v>
                </c:pt>
                <c:pt idx="9">
                  <c:v>80</c:v>
                </c:pt>
                <c:pt idx="10">
                  <c:v>81</c:v>
                </c:pt>
                <c:pt idx="11">
                  <c:v>87</c:v>
                </c:pt>
                <c:pt idx="12">
                  <c:v>86</c:v>
                </c:pt>
                <c:pt idx="13">
                  <c:v>90</c:v>
                </c:pt>
                <c:pt idx="14">
                  <c:v>81</c:v>
                </c:pt>
                <c:pt idx="15">
                  <c:v>80</c:v>
                </c:pt>
              </c:numCache>
            </c:numRef>
          </c:val>
          <c:smooth val="0"/>
        </c:ser>
        <c:hiLowLines>
          <c:spPr>
            <a:ln>
              <a:noFill/>
            </a:ln>
          </c:spPr>
        </c:hiLowLines>
        <c:marker val="1"/>
        <c:axId val="77013691"/>
        <c:axId val="16232712"/>
      </c:lineChart>
      <c:catAx>
        <c:axId val="94714481"/>
        <c:scaling>
          <c:orientation val="minMax"/>
        </c:scaling>
        <c:delete val="0"/>
        <c:axPos val="b"/>
        <c:numFmt formatCode="[$-809]DD/MM/YYYY" sourceLinked="1"/>
        <c:majorTickMark val="none"/>
        <c:minorTickMark val="none"/>
        <c:tickLblPos val="nextTo"/>
        <c:spPr>
          <a:ln w="9360">
            <a:solidFill>
              <a:srgbClr val="a6a6a6"/>
            </a:solidFill>
            <a:round/>
          </a:ln>
        </c:spPr>
        <c:txPr>
          <a:bodyPr rot="-5400000"/>
          <a:lstStyle/>
          <a:p>
            <a:pPr>
              <a:defRPr b="0" sz="1200" spc="-1" strike="noStrike">
                <a:solidFill>
                  <a:srgbClr val="808080"/>
                </a:solidFill>
                <a:latin typeface="Calibri"/>
              </a:defRPr>
            </a:pPr>
          </a:p>
        </c:txPr>
        <c:crossAx val="65546910"/>
        <c:crosses val="autoZero"/>
        <c:auto val="1"/>
        <c:lblAlgn val="ctr"/>
        <c:lblOffset val="100"/>
      </c:catAx>
      <c:valAx>
        <c:axId val="65546910"/>
        <c:scaling>
          <c:orientation val="minMax"/>
          <c:max val="125"/>
          <c:min val="0"/>
        </c:scaling>
        <c:delete val="0"/>
        <c:axPos val="l"/>
        <c:numFmt formatCode="General" sourceLinked="0"/>
        <c:majorTickMark val="out"/>
        <c:minorTickMark val="none"/>
        <c:tickLblPos val="nextTo"/>
        <c:spPr>
          <a:ln w="9360">
            <a:solidFill>
              <a:srgbClr val="a6a6a6"/>
            </a:solidFill>
            <a:round/>
          </a:ln>
        </c:spPr>
        <c:txPr>
          <a:bodyPr/>
          <a:lstStyle/>
          <a:p>
            <a:pPr>
              <a:defRPr b="0" sz="1200" spc="-1" strike="noStrike">
                <a:solidFill>
                  <a:srgbClr val="fd5608"/>
                </a:solidFill>
                <a:latin typeface="Calibri"/>
              </a:defRPr>
            </a:pPr>
          </a:p>
        </c:txPr>
        <c:crossAx val="94714481"/>
        <c:crosses val="autoZero"/>
        <c:majorUnit val="25"/>
      </c:valAx>
      <c:catAx>
        <c:axId val="77013691"/>
        <c:scaling>
          <c:orientation val="minMax"/>
        </c:scaling>
        <c:delete val="1"/>
        <c:axPos val="t"/>
        <c:numFmt formatCode="[$-809]DD/MM/YYYY" sourceLinked="1"/>
        <c:majorTickMark val="out"/>
        <c:minorTickMark val="none"/>
        <c:tickLblPos val="nextTo"/>
        <c:spPr>
          <a:ln w="9360">
            <a:solidFill>
              <a:srgbClr val="8e8e8e"/>
            </a:solidFill>
            <a:round/>
          </a:ln>
        </c:spPr>
        <c:txPr>
          <a:bodyPr/>
          <a:lstStyle/>
          <a:p>
            <a:pPr>
              <a:defRPr b="0" sz="1800" spc="-1" strike="noStrike">
                <a:solidFill>
                  <a:srgbClr val="404040"/>
                </a:solidFill>
                <a:latin typeface="Roboto Condensed"/>
              </a:defRPr>
            </a:pPr>
          </a:p>
        </c:txPr>
        <c:crossAx val="16232712"/>
        <c:crosses val="autoZero"/>
        <c:auto val="1"/>
        <c:lblAlgn val="ctr"/>
        <c:lblOffset val="100"/>
      </c:catAx>
      <c:valAx>
        <c:axId val="16232712"/>
        <c:scaling>
          <c:orientation val="minMax"/>
          <c:max val="110"/>
          <c:min val="0"/>
        </c:scaling>
        <c:delete val="0"/>
        <c:axPos val="r"/>
        <c:numFmt formatCode="General" sourceLinked="0"/>
        <c:majorTickMark val="out"/>
        <c:minorTickMark val="none"/>
        <c:tickLblPos val="nextTo"/>
        <c:spPr>
          <a:ln w="9360">
            <a:solidFill>
              <a:srgbClr val="a6a6a6"/>
            </a:solidFill>
            <a:round/>
          </a:ln>
        </c:spPr>
        <c:txPr>
          <a:bodyPr/>
          <a:lstStyle/>
          <a:p>
            <a:pPr>
              <a:defRPr b="0" sz="1200" spc="-1" strike="noStrike">
                <a:solidFill>
                  <a:srgbClr val="afd52c"/>
                </a:solidFill>
                <a:latin typeface="Calibri"/>
              </a:defRPr>
            </a:pPr>
          </a:p>
        </c:txPr>
        <c:crossAx val="77013691"/>
        <c:crosses val="max"/>
        <c:majorUnit val="25"/>
        <c:minorUnit val="25"/>
      </c:valAx>
      <c:spPr>
        <a:solidFill>
          <a:srgbClr val="f2f2f2"/>
        </a:solidFill>
        <a:ln>
          <a:noFill/>
        </a:ln>
      </c:spPr>
    </c:plotArea>
    <c:plotVisOnly val="1"/>
    <c:dispBlanksAs val="gap"/>
  </c:chart>
  <c:spPr>
    <a:noFill/>
    <a:ln>
      <a:noFill/>
    </a:ln>
  </c:spPr>
</c:chartSpace>
</file>

<file path=ppt/charts/chart10.xml><?xml version="1.0" encoding="utf-8"?>
<c:chartSpace xmlns:c="http://schemas.openxmlformats.org/drawingml/2006/chart" xmlns:a="http://schemas.openxmlformats.org/drawingml/2006/main" xmlns:r="http://schemas.openxmlformats.org/officeDocument/2006/relationships">
  <c:lang val="en-US"/>
  <c:roundedCorners val="0"/>
  <c:chart>
    <c:plotArea>
      <c:layout>
        <c:manualLayout>
          <c:layoutTarget val="inner"/>
          <c:xMode val="edge"/>
          <c:yMode val="edge"/>
          <c:x val="0.295360380686713"/>
          <c:y val="0.0333907056798623"/>
          <c:w val="0.688681954301186"/>
          <c:h val="0.933132530120482"/>
        </c:manualLayout>
      </c:layout>
      <c:barChart>
        <c:barDir val="bar"/>
        <c:grouping val="clustered"/>
        <c:varyColors val="0"/>
        <c:ser>
          <c:idx val="0"/>
          <c:order val="0"/>
          <c:tx>
            <c:strRef>
              <c:f>label 0</c:f>
              <c:strCache>
                <c:ptCount val="1"/>
                <c:pt idx="0">
                  <c:v>Series 1</c:v>
                </c:pt>
              </c:strCache>
            </c:strRef>
          </c:tx>
          <c:spPr>
            <a:solidFill>
              <a:srgbClr val="c56bd2"/>
            </a:solidFill>
            <a:ln>
              <a:noFill/>
            </a:ln>
          </c:spPr>
          <c:invertIfNegative val="0"/>
          <c:dPt>
            <c:idx val="0"/>
            <c:invertIfNegative val="0"/>
            <c:spPr>
              <a:solidFill>
                <a:srgbClr val="842c91"/>
              </a:solidFill>
              <a:ln>
                <a:noFill/>
              </a:ln>
            </c:spPr>
          </c:dPt>
          <c:dLbls>
            <c:numFmt formatCode="General" sourceLinked="1"/>
            <c:dLbl>
              <c:idx val="0"/>
              <c:txPr>
                <a:bodyPr/>
                <a:lstStyle/>
                <a:p>
                  <a:pPr>
                    <a:defRPr b="0" sz="1200" spc="-1" strike="noStrike">
                      <a:solidFill>
                        <a:srgbClr val="7f7f7f"/>
                      </a:solidFill>
                      <a:latin typeface="Calibri"/>
                      <a:ea typeface="ＭＳ Ｐゴシック"/>
                    </a:defRPr>
                  </a:pPr>
                </a:p>
              </c:txPr>
              <c:dLblPos val="outEnd"/>
              <c:showLegendKey val="0"/>
              <c:showVal val="1"/>
              <c:showCatName val="0"/>
              <c:showSerName val="0"/>
              <c:showPercent val="0"/>
            </c:dLbl>
            <c:txPr>
              <a:bodyPr/>
              <a:lstStyle/>
              <a:p>
                <a:pPr>
                  <a:defRPr b="0" sz="1200" spc="-1" strike="noStrike">
                    <a:solidFill>
                      <a:srgbClr val="7f7f7f"/>
                    </a:solidFill>
                    <a:latin typeface="Calibri"/>
                    <a:ea typeface="ＭＳ Ｐゴシック"/>
                  </a:defRPr>
                </a:pPr>
              </a:p>
            </c:txPr>
            <c:dLblPos val="outEnd"/>
            <c:showLegendKey val="0"/>
            <c:showVal val="1"/>
            <c:showCatName val="0"/>
            <c:showSerName val="0"/>
            <c:showPercent val="0"/>
            <c:showLeaderLines val="0"/>
          </c:dLbls>
          <c:cat>
            <c:strRef>
              <c:f>categories</c:f>
              <c:strCache>
                <c:ptCount val="15"/>
                <c:pt idx="0">
                  <c:v>Q4 2018</c:v>
                </c:pt>
                <c:pt idx="1">
                  <c:v/>
                </c:pt>
                <c:pt idx="2">
                  <c:v>Directly authorised</c:v>
                </c:pt>
                <c:pt idx="3">
                  <c:v>Appointed representative</c:v>
                </c:pt>
                <c:pt idx="4">
                  <c:v/>
                </c:pt>
                <c:pt idx="5">
                  <c:v>1-2 (sales decile)</c:v>
                </c:pt>
                <c:pt idx="6">
                  <c:v>3-5 (sales decile)</c:v>
                </c:pt>
                <c:pt idx="7">
                  <c:v>6-8 (sales decile)</c:v>
                </c:pt>
                <c:pt idx="8">
                  <c:v>9-10 (sales decile)</c:v>
                </c:pt>
                <c:pt idx="9">
                  <c:v/>
                </c:pt>
                <c:pt idx="10">
                  <c:v>First time buyer*</c:v>
                </c:pt>
                <c:pt idx="11">
                  <c:v>Mover*</c:v>
                </c:pt>
                <c:pt idx="12">
                  <c:v>Remortgage*</c:v>
                </c:pt>
                <c:pt idx="13">
                  <c:v>Buy to let**</c:v>
                </c:pt>
                <c:pt idx="14">
                  <c:v>Other specialist***</c:v>
                </c:pt>
              </c:strCache>
            </c:strRef>
          </c:cat>
          <c:val>
            <c:numRef>
              <c:f>0</c:f>
              <c:numCache>
                <c:formatCode>General</c:formatCode>
                <c:ptCount val="15"/>
                <c:pt idx="0">
                  <c:v>84</c:v>
                </c:pt>
                <c:pt idx="1">
                  <c:v/>
                </c:pt>
                <c:pt idx="2">
                  <c:v>83</c:v>
                </c:pt>
                <c:pt idx="3">
                  <c:v>84</c:v>
                </c:pt>
                <c:pt idx="4">
                  <c:v/>
                </c:pt>
                <c:pt idx="5">
                  <c:v>86</c:v>
                </c:pt>
                <c:pt idx="6">
                  <c:v>84</c:v>
                </c:pt>
                <c:pt idx="7">
                  <c:v>83</c:v>
                </c:pt>
                <c:pt idx="8">
                  <c:v>82</c:v>
                </c:pt>
                <c:pt idx="9">
                  <c:v/>
                </c:pt>
                <c:pt idx="10">
                  <c:v>84</c:v>
                </c:pt>
                <c:pt idx="11">
                  <c:v>84</c:v>
                </c:pt>
                <c:pt idx="12">
                  <c:v>84</c:v>
                </c:pt>
                <c:pt idx="13">
                  <c:v>84</c:v>
                </c:pt>
                <c:pt idx="14">
                  <c:v>82</c:v>
                </c:pt>
              </c:numCache>
            </c:numRef>
          </c:val>
        </c:ser>
        <c:gapWidth val="40"/>
        <c:overlap val="0"/>
        <c:axId val="72488181"/>
        <c:axId val="33760961"/>
      </c:barChart>
      <c:catAx>
        <c:axId val="72488181"/>
        <c:scaling>
          <c:orientation val="maxMin"/>
        </c:scaling>
        <c:delete val="0"/>
        <c:axPos val="b"/>
        <c:numFmt formatCode="[$-809]DD/MM/YYYY" sourceLinked="1"/>
        <c:majorTickMark val="out"/>
        <c:minorTickMark val="none"/>
        <c:tickLblPos val="nextTo"/>
        <c:spPr>
          <a:ln w="9360">
            <a:noFill/>
          </a:ln>
        </c:spPr>
        <c:txPr>
          <a:bodyPr/>
          <a:lstStyle/>
          <a:p>
            <a:pPr>
              <a:defRPr b="0" sz="1200" spc="-1" strike="noStrike">
                <a:solidFill>
                  <a:srgbClr val="7f7f7f"/>
                </a:solidFill>
                <a:latin typeface="Calibri"/>
                <a:ea typeface="ＭＳ Ｐゴシック"/>
              </a:defRPr>
            </a:pPr>
          </a:p>
        </c:txPr>
        <c:crossAx val="33760961"/>
        <c:crosses val="autoZero"/>
        <c:auto val="1"/>
        <c:lblAlgn val="ctr"/>
        <c:lblOffset val="100"/>
      </c:catAx>
      <c:valAx>
        <c:axId val="33760961"/>
        <c:scaling>
          <c:orientation val="minMax"/>
          <c:max val="120"/>
          <c:min val="0"/>
        </c:scaling>
        <c:delete val="1"/>
        <c:axPos val="l"/>
        <c:numFmt formatCode="General" sourceLinked="0"/>
        <c:majorTickMark val="out"/>
        <c:minorTickMark val="none"/>
        <c:tickLblPos val="nextTo"/>
        <c:spPr>
          <a:ln w="9360">
            <a:solidFill>
              <a:srgbClr val="f9f9f9"/>
            </a:solidFill>
            <a:round/>
          </a:ln>
        </c:spPr>
        <c:txPr>
          <a:bodyPr/>
          <a:lstStyle/>
          <a:p>
            <a:pPr>
              <a:defRPr b="0" sz="1800" spc="-1" strike="noStrike">
                <a:solidFill>
                  <a:srgbClr val="ffffff"/>
                </a:solidFill>
                <a:latin typeface="Arial"/>
                <a:ea typeface="ＭＳ Ｐゴシック"/>
              </a:defRPr>
            </a:pPr>
          </a:p>
        </c:txPr>
        <c:crossAx val="72488181"/>
        <c:crosses val="max"/>
      </c:valAx>
      <c:spPr>
        <a:noFill/>
        <a:ln>
          <a:noFill/>
        </a:ln>
      </c:spPr>
    </c:plotArea>
    <c:plotVisOnly val="1"/>
    <c:dispBlanksAs val="gap"/>
  </c:chart>
  <c:spPr>
    <a:noFill/>
    <a:ln>
      <a:noFill/>
    </a:ln>
  </c:spPr>
</c:chartSpace>
</file>

<file path=ppt/charts/chart11.xml><?xml version="1.0" encoding="utf-8"?>
<c:chartSpace xmlns:c="http://schemas.openxmlformats.org/drawingml/2006/chart" xmlns:a="http://schemas.openxmlformats.org/drawingml/2006/main" xmlns:r="http://schemas.openxmlformats.org/officeDocument/2006/relationships">
  <c:lang val="en-US"/>
  <c:roundedCorners val="0"/>
  <c:chart>
    <c:plotArea>
      <c:layout>
        <c:manualLayout>
          <c:layoutTarget val="inner"/>
          <c:xMode val="edge"/>
          <c:yMode val="edge"/>
          <c:x val="0.0192810998840484"/>
          <c:y val="0.0887846481876333"/>
          <c:w val="0.9613715421567"/>
          <c:h val="0.77953091684435"/>
        </c:manualLayout>
      </c:layout>
      <c:barChart>
        <c:barDir val="col"/>
        <c:grouping val="clustered"/>
        <c:varyColors val="0"/>
        <c:ser>
          <c:idx val="0"/>
          <c:order val="0"/>
          <c:spPr>
            <a:solidFill>
              <a:srgbClr val="ffffff"/>
            </a:solidFill>
            <a:ln>
              <a:noFill/>
            </a:ln>
          </c:spPr>
          <c:invertIfNegative val="0"/>
          <c:dPt>
            <c:idx val="0"/>
            <c:invertIfNegative val="0"/>
            <c:spPr>
              <a:solidFill>
                <a:srgbClr val="ffffff"/>
              </a:solidFill>
              <a:ln>
                <a:noFill/>
              </a:ln>
            </c:spPr>
          </c:dPt>
          <c:dPt>
            <c:idx val="1"/>
            <c:invertIfNegative val="0"/>
            <c:spPr>
              <a:solidFill>
                <a:srgbClr val="ffffff"/>
              </a:solidFill>
              <a:ln>
                <a:noFill/>
              </a:ln>
            </c:spPr>
          </c:dPt>
          <c:dPt>
            <c:idx val="15"/>
            <c:invertIfNegative val="0"/>
            <c:spPr>
              <a:solidFill>
                <a:srgbClr val="ffffff"/>
              </a:solidFill>
              <a:ln>
                <a:noFill/>
              </a:ln>
            </c:spPr>
          </c:dPt>
          <c:dPt>
            <c:idx val="16"/>
            <c:invertIfNegative val="0"/>
            <c:spPr>
              <a:solidFill>
                <a:srgbClr val="ffffff"/>
              </a:solidFill>
              <a:ln>
                <a:noFill/>
              </a:ln>
            </c:spPr>
          </c:dPt>
          <c:dPt>
            <c:idx val="17"/>
            <c:invertIfNegative val="0"/>
            <c:spPr>
              <a:solidFill>
                <a:srgbClr val="ffffff"/>
              </a:solidFill>
              <a:ln>
                <a:noFill/>
              </a:ln>
            </c:spPr>
          </c:dPt>
          <c:dPt>
            <c:idx val="18"/>
            <c:invertIfNegative val="0"/>
            <c:spPr>
              <a:solidFill>
                <a:srgbClr val="842c91"/>
              </a:solidFill>
              <a:ln>
                <a:noFill/>
              </a:ln>
            </c:spPr>
          </c:dPt>
          <c:dPt>
            <c:idx val="19"/>
            <c:invertIfNegative val="0"/>
            <c:spPr>
              <a:solidFill>
                <a:srgbClr val="842c91"/>
              </a:solidFill>
              <a:ln>
                <a:noFill/>
              </a:ln>
            </c:spPr>
          </c:dPt>
          <c:dPt>
            <c:idx val="20"/>
            <c:invertIfNegative val="0"/>
            <c:spPr>
              <a:solidFill>
                <a:srgbClr val="842c91"/>
              </a:solidFill>
              <a:ln>
                <a:noFill/>
              </a:ln>
            </c:spPr>
          </c:dPt>
          <c:dLbls>
            <c:numFmt formatCode="#,##0" sourceLinked="0"/>
            <c:dLbl>
              <c:idx val="0"/>
              <c:txPr>
                <a:bodyPr/>
                <a:lstStyle/>
                <a:p>
                  <a:pPr>
                    <a:defRPr b="0" sz="1200" spc="-1" strike="noStrike">
                      <a:solidFill>
                        <a:srgbClr val="7f7f7f"/>
                      </a:solidFill>
                      <a:latin typeface="Calibri"/>
                      <a:ea typeface="ＭＳ Ｐゴシック"/>
                    </a:defRPr>
                  </a:pPr>
                </a:p>
              </c:txPr>
              <c:dLblPos val="outEnd"/>
              <c:showLegendKey val="0"/>
              <c:showVal val="1"/>
              <c:showCatName val="0"/>
              <c:showSerName val="0"/>
              <c:showPercent val="0"/>
            </c:dLbl>
            <c:dLbl>
              <c:idx val="1"/>
              <c:txPr>
                <a:bodyPr/>
                <a:lstStyle/>
                <a:p>
                  <a:pPr>
                    <a:defRPr b="0" sz="1200" spc="-1" strike="noStrike">
                      <a:solidFill>
                        <a:srgbClr val="7f7f7f"/>
                      </a:solidFill>
                      <a:latin typeface="Calibri"/>
                      <a:ea typeface="ＭＳ Ｐゴシック"/>
                    </a:defRPr>
                  </a:pPr>
                </a:p>
              </c:txPr>
              <c:dLblPos val="outEnd"/>
              <c:showLegendKey val="0"/>
              <c:showVal val="1"/>
              <c:showCatName val="0"/>
              <c:showSerName val="0"/>
              <c:showPercent val="0"/>
            </c:dLbl>
            <c:dLbl>
              <c:idx val="15"/>
              <c:txPr>
                <a:bodyPr/>
                <a:lstStyle/>
                <a:p>
                  <a:pPr>
                    <a:defRPr b="0" sz="1200" spc="-1" strike="noStrike">
                      <a:solidFill>
                        <a:srgbClr val="7f7f7f"/>
                      </a:solidFill>
                      <a:latin typeface="Calibri"/>
                      <a:ea typeface="ＭＳ Ｐゴシック"/>
                    </a:defRPr>
                  </a:pPr>
                </a:p>
              </c:txPr>
              <c:dLblPos val="outEnd"/>
              <c:showLegendKey val="0"/>
              <c:showVal val="1"/>
              <c:showCatName val="0"/>
              <c:showSerName val="0"/>
              <c:showPercent val="0"/>
            </c:dLbl>
            <c:dLbl>
              <c:idx val="16"/>
              <c:txPr>
                <a:bodyPr/>
                <a:lstStyle/>
                <a:p>
                  <a:pPr>
                    <a:defRPr b="0" sz="1200" spc="-1" strike="noStrike">
                      <a:solidFill>
                        <a:srgbClr val="7f7f7f"/>
                      </a:solidFill>
                      <a:latin typeface="Calibri"/>
                      <a:ea typeface="ＭＳ Ｐゴシック"/>
                    </a:defRPr>
                  </a:pPr>
                </a:p>
              </c:txPr>
              <c:dLblPos val="outEnd"/>
              <c:showLegendKey val="0"/>
              <c:showVal val="1"/>
              <c:showCatName val="0"/>
              <c:showSerName val="0"/>
              <c:showPercent val="0"/>
            </c:dLbl>
            <c:dLbl>
              <c:idx val="17"/>
              <c:txPr>
                <a:bodyPr/>
                <a:lstStyle/>
                <a:p>
                  <a:pPr>
                    <a:defRPr b="0" sz="1200" spc="-1" strike="noStrike">
                      <a:solidFill>
                        <a:srgbClr val="7f7f7f"/>
                      </a:solidFill>
                      <a:latin typeface="Calibri"/>
                      <a:ea typeface="ＭＳ Ｐゴシック"/>
                    </a:defRPr>
                  </a:pPr>
                </a:p>
              </c:txPr>
              <c:dLblPos val="outEnd"/>
              <c:showLegendKey val="0"/>
              <c:showVal val="1"/>
              <c:showCatName val="0"/>
              <c:showSerName val="0"/>
              <c:showPercent val="0"/>
            </c:dLbl>
            <c:dLbl>
              <c:idx val="18"/>
              <c:txPr>
                <a:bodyPr/>
                <a:lstStyle/>
                <a:p>
                  <a:pPr>
                    <a:defRPr b="0" sz="1200" spc="-1" strike="noStrike">
                      <a:solidFill>
                        <a:srgbClr val="7f7f7f"/>
                      </a:solidFill>
                      <a:latin typeface="Calibri"/>
                      <a:ea typeface="ＭＳ Ｐゴシック"/>
                    </a:defRPr>
                  </a:pPr>
                </a:p>
              </c:txPr>
              <c:dLblPos val="outEnd"/>
              <c:showLegendKey val="0"/>
              <c:showVal val="1"/>
              <c:showCatName val="0"/>
              <c:showSerName val="0"/>
              <c:showPercent val="0"/>
            </c:dLbl>
            <c:dLbl>
              <c:idx val="19"/>
              <c:txPr>
                <a:bodyPr/>
                <a:lstStyle/>
                <a:p>
                  <a:pPr>
                    <a:defRPr b="0" sz="1200" spc="-1" strike="noStrike">
                      <a:solidFill>
                        <a:srgbClr val="7f7f7f"/>
                      </a:solidFill>
                      <a:latin typeface="Calibri"/>
                      <a:ea typeface="ＭＳ Ｐゴシック"/>
                    </a:defRPr>
                  </a:pPr>
                </a:p>
              </c:txPr>
              <c:dLblPos val="outEnd"/>
              <c:showLegendKey val="0"/>
              <c:showVal val="1"/>
              <c:showCatName val="0"/>
              <c:showSerName val="0"/>
              <c:showPercent val="0"/>
            </c:dLbl>
            <c:dLbl>
              <c:idx val="20"/>
              <c:txPr>
                <a:bodyPr/>
                <a:lstStyle/>
                <a:p>
                  <a:pPr>
                    <a:defRPr b="0" sz="1200" spc="-1" strike="noStrike">
                      <a:solidFill>
                        <a:srgbClr val="7f7f7f"/>
                      </a:solidFill>
                      <a:latin typeface="Calibri"/>
                      <a:ea typeface="ＭＳ Ｐゴシック"/>
                    </a:defRPr>
                  </a:pPr>
                </a:p>
              </c:txPr>
              <c:dLblPos val="outEnd"/>
              <c:showLegendKey val="0"/>
              <c:showVal val="1"/>
              <c:showCatName val="0"/>
              <c:showSerName val="0"/>
              <c:showPercent val="0"/>
            </c:dLbl>
            <c:txPr>
              <a:bodyPr/>
              <a:lstStyle/>
              <a:p>
                <a:pPr>
                  <a:defRPr b="0" sz="1200" spc="-1" strike="noStrike">
                    <a:solidFill>
                      <a:srgbClr val="7f7f7f"/>
                    </a:solidFill>
                    <a:latin typeface="Calibri"/>
                    <a:ea typeface="ＭＳ Ｐゴシック"/>
                  </a:defRPr>
                </a:pPr>
              </a:p>
            </c:txPr>
            <c:dLblPos val="outEnd"/>
            <c:showLegendKey val="0"/>
            <c:showVal val="1"/>
            <c:showCatName val="0"/>
            <c:showSerName val="0"/>
            <c:showPercent val="0"/>
            <c:showLeaderLines val="0"/>
          </c:dLbls>
          <c:cat>
            <c:strRef>
              <c:f>categories</c:f>
              <c:strCache>
                <c:ptCount val="21"/>
                <c:pt idx="0">
                  <c:v>Apr</c:v>
                </c:pt>
                <c:pt idx="1">
                  <c:v>May</c:v>
                </c:pt>
                <c:pt idx="2">
                  <c:v>Jun</c:v>
                </c:pt>
                <c:pt idx="3">
                  <c:v>Jul</c:v>
                </c:pt>
                <c:pt idx="4">
                  <c:v>Aug</c:v>
                </c:pt>
                <c:pt idx="5">
                  <c:v>Sep</c:v>
                </c:pt>
                <c:pt idx="6">
                  <c:v>Oct</c:v>
                </c:pt>
                <c:pt idx="7">
                  <c:v>Nov</c:v>
                </c:pt>
                <c:pt idx="8">
                  <c:v>Dec</c:v>
                </c:pt>
                <c:pt idx="9">
                  <c:v>Jan</c:v>
                </c:pt>
                <c:pt idx="10">
                  <c:v>Feb</c:v>
                </c:pt>
                <c:pt idx="11">
                  <c:v>Mar</c:v>
                </c:pt>
                <c:pt idx="12">
                  <c:v>Apr</c:v>
                </c:pt>
                <c:pt idx="13">
                  <c:v>May</c:v>
                </c:pt>
                <c:pt idx="14">
                  <c:v>Jun</c:v>
                </c:pt>
                <c:pt idx="15">
                  <c:v>Jul</c:v>
                </c:pt>
                <c:pt idx="16">
                  <c:v>Aug</c:v>
                </c:pt>
                <c:pt idx="17">
                  <c:v>Sep</c:v>
                </c:pt>
                <c:pt idx="18">
                  <c:v>Oct</c:v>
                </c:pt>
                <c:pt idx="19">
                  <c:v>Nov</c:v>
                </c:pt>
                <c:pt idx="20">
                  <c:v>Dec</c:v>
                </c:pt>
              </c:strCache>
            </c:strRef>
          </c:cat>
          <c:val>
            <c:numRef>
              <c:f>0</c:f>
              <c:numCache>
                <c:formatCode>General</c:formatCode>
                <c:ptCount val="21"/>
                <c:pt idx="0">
                  <c:v>80</c:v>
                </c:pt>
                <c:pt idx="1">
                  <c:v>81</c:v>
                </c:pt>
                <c:pt idx="2">
                  <c:v>82</c:v>
                </c:pt>
                <c:pt idx="3">
                  <c:v>81</c:v>
                </c:pt>
                <c:pt idx="4">
                  <c:v>81</c:v>
                </c:pt>
                <c:pt idx="5">
                  <c:v>81</c:v>
                </c:pt>
                <c:pt idx="6">
                  <c:v>82</c:v>
                </c:pt>
                <c:pt idx="7">
                  <c:v>79</c:v>
                </c:pt>
                <c:pt idx="8">
                  <c:v>80</c:v>
                </c:pt>
                <c:pt idx="9">
                  <c:v>78</c:v>
                </c:pt>
                <c:pt idx="10">
                  <c:v>77</c:v>
                </c:pt>
                <c:pt idx="11">
                  <c:v>74</c:v>
                </c:pt>
                <c:pt idx="12">
                  <c:v>83</c:v>
                </c:pt>
                <c:pt idx="13">
                  <c:v>85</c:v>
                </c:pt>
                <c:pt idx="14">
                  <c:v>82</c:v>
                </c:pt>
                <c:pt idx="15">
                  <c:v>81</c:v>
                </c:pt>
                <c:pt idx="16">
                  <c:v>78</c:v>
                </c:pt>
                <c:pt idx="17">
                  <c:v>80</c:v>
                </c:pt>
                <c:pt idx="18">
                  <c:v>81</c:v>
                </c:pt>
                <c:pt idx="19">
                  <c:v>81</c:v>
                </c:pt>
                <c:pt idx="20">
                  <c:v>84</c:v>
                </c:pt>
              </c:numCache>
            </c:numRef>
          </c:val>
        </c:ser>
        <c:gapWidth val="40"/>
        <c:overlap val="0"/>
        <c:axId val="59215729"/>
        <c:axId val="69498259"/>
      </c:barChart>
      <c:catAx>
        <c:axId val="59215729"/>
        <c:scaling>
          <c:orientation val="minMax"/>
        </c:scaling>
        <c:delete val="0"/>
        <c:axPos val="b"/>
        <c:numFmt formatCode="[$-809]DD/MM/YYYY" sourceLinked="1"/>
        <c:majorTickMark val="out"/>
        <c:minorTickMark val="none"/>
        <c:tickLblPos val="nextTo"/>
        <c:spPr>
          <a:ln w="9360">
            <a:noFill/>
          </a:ln>
        </c:spPr>
        <c:txPr>
          <a:bodyPr/>
          <a:lstStyle/>
          <a:p>
            <a:pPr>
              <a:defRPr b="0" sz="1200" spc="-1" strike="noStrike">
                <a:solidFill>
                  <a:srgbClr val="7f7f7f"/>
                </a:solidFill>
                <a:latin typeface="Calibri"/>
                <a:ea typeface="ＭＳ Ｐゴシック"/>
              </a:defRPr>
            </a:pPr>
          </a:p>
        </c:txPr>
        <c:crossAx val="69498259"/>
        <c:crosses val="autoZero"/>
        <c:auto val="1"/>
        <c:lblAlgn val="ctr"/>
        <c:lblOffset val="100"/>
      </c:catAx>
      <c:valAx>
        <c:axId val="69498259"/>
        <c:scaling>
          <c:orientation val="minMax"/>
          <c:max val="100"/>
          <c:min val="0"/>
        </c:scaling>
        <c:delete val="1"/>
        <c:axPos val="l"/>
        <c:numFmt formatCode="General" sourceLinked="0"/>
        <c:majorTickMark val="out"/>
        <c:minorTickMark val="none"/>
        <c:tickLblPos val="nextTo"/>
        <c:spPr>
          <a:ln w="9360">
            <a:solidFill>
              <a:srgbClr val="f9f9f9"/>
            </a:solidFill>
            <a:round/>
          </a:ln>
        </c:spPr>
        <c:txPr>
          <a:bodyPr/>
          <a:lstStyle/>
          <a:p>
            <a:pPr>
              <a:defRPr b="0" sz="1800" spc="-1" strike="noStrike">
                <a:solidFill>
                  <a:srgbClr val="ffffff"/>
                </a:solidFill>
                <a:latin typeface="Arial"/>
                <a:ea typeface="ＭＳ Ｐゴシック"/>
              </a:defRPr>
            </a:pPr>
          </a:p>
        </c:txPr>
        <c:crossAx val="59215729"/>
        <c:crosses val="autoZero"/>
      </c:valAx>
      <c:spPr>
        <a:noFill/>
        <a:ln w="38160">
          <a:noFill/>
        </a:ln>
      </c:spPr>
    </c:plotArea>
    <c:plotVisOnly val="1"/>
    <c:dispBlanksAs val="gap"/>
  </c:chart>
  <c:spPr>
    <a:noFill/>
    <a:ln>
      <a:noFill/>
    </a:ln>
  </c:spPr>
</c:chartSpace>
</file>

<file path=ppt/charts/chart12.xml><?xml version="1.0" encoding="utf-8"?>
<c:chartSpace xmlns:c="http://schemas.openxmlformats.org/drawingml/2006/chart" xmlns:a="http://schemas.openxmlformats.org/drawingml/2006/main" xmlns:r="http://schemas.openxmlformats.org/officeDocument/2006/relationships">
  <c:lang val="en-US"/>
  <c:roundedCorners val="0"/>
  <c:chart>
    <c:plotArea>
      <c:layout>
        <c:manualLayout>
          <c:layoutTarget val="inner"/>
          <c:xMode val="edge"/>
          <c:yMode val="edge"/>
          <c:x val="0.295360380686713"/>
          <c:y val="0.0333907056798623"/>
          <c:w val="0.688681954301186"/>
          <c:h val="0.933132530120482"/>
        </c:manualLayout>
      </c:layout>
      <c:barChart>
        <c:barDir val="bar"/>
        <c:grouping val="clustered"/>
        <c:varyColors val="0"/>
        <c:ser>
          <c:idx val="0"/>
          <c:order val="0"/>
          <c:tx>
            <c:strRef>
              <c:f>label 0</c:f>
              <c:strCache>
                <c:ptCount val="1"/>
                <c:pt idx="0">
                  <c:v>Series 1</c:v>
                </c:pt>
              </c:strCache>
            </c:strRef>
          </c:tx>
          <c:spPr>
            <a:solidFill>
              <a:srgbClr val="c56bd2"/>
            </a:solidFill>
            <a:ln>
              <a:noFill/>
            </a:ln>
          </c:spPr>
          <c:invertIfNegative val="0"/>
          <c:dPt>
            <c:idx val="0"/>
            <c:invertIfNegative val="0"/>
            <c:spPr>
              <a:solidFill>
                <a:srgbClr val="842c91"/>
              </a:solidFill>
              <a:ln>
                <a:noFill/>
              </a:ln>
            </c:spPr>
          </c:dPt>
          <c:dLbls>
            <c:numFmt formatCode="General" sourceLinked="1"/>
            <c:dLbl>
              <c:idx val="0"/>
              <c:txPr>
                <a:bodyPr/>
                <a:lstStyle/>
                <a:p>
                  <a:pPr>
                    <a:defRPr b="0" sz="1200" spc="-1" strike="noStrike">
                      <a:solidFill>
                        <a:srgbClr val="7f7f7f"/>
                      </a:solidFill>
                      <a:latin typeface="Calibri"/>
                      <a:ea typeface="ＭＳ Ｐゴシック"/>
                    </a:defRPr>
                  </a:pPr>
                </a:p>
              </c:txPr>
              <c:dLblPos val="outEnd"/>
              <c:showLegendKey val="0"/>
              <c:showVal val="1"/>
              <c:showCatName val="0"/>
              <c:showSerName val="0"/>
              <c:showPercent val="0"/>
            </c:dLbl>
            <c:txPr>
              <a:bodyPr/>
              <a:lstStyle/>
              <a:p>
                <a:pPr>
                  <a:defRPr b="0" sz="1200" spc="-1" strike="noStrike">
                    <a:solidFill>
                      <a:srgbClr val="7f7f7f"/>
                    </a:solidFill>
                    <a:latin typeface="Calibri"/>
                    <a:ea typeface="ＭＳ Ｐゴシック"/>
                  </a:defRPr>
                </a:pPr>
              </a:p>
            </c:txPr>
            <c:dLblPos val="outEnd"/>
            <c:showLegendKey val="0"/>
            <c:showVal val="1"/>
            <c:showCatName val="0"/>
            <c:showSerName val="0"/>
            <c:showPercent val="0"/>
            <c:showLeaderLines val="0"/>
          </c:dLbls>
          <c:cat>
            <c:strRef>
              <c:f>categories</c:f>
              <c:strCache>
                <c:ptCount val="15"/>
                <c:pt idx="0">
                  <c:v>Q4 2018</c:v>
                </c:pt>
                <c:pt idx="1">
                  <c:v/>
                </c:pt>
                <c:pt idx="2">
                  <c:v>Directly authorised</c:v>
                </c:pt>
                <c:pt idx="3">
                  <c:v>Appointed representative</c:v>
                </c:pt>
                <c:pt idx="4">
                  <c:v/>
                </c:pt>
                <c:pt idx="5">
                  <c:v>1-2 (sales decile)</c:v>
                </c:pt>
                <c:pt idx="6">
                  <c:v>3-5 (sales decile)</c:v>
                </c:pt>
                <c:pt idx="7">
                  <c:v>6-8 (sales decile)</c:v>
                </c:pt>
                <c:pt idx="8">
                  <c:v>9-10 (sales decile)</c:v>
                </c:pt>
                <c:pt idx="9">
                  <c:v/>
                </c:pt>
                <c:pt idx="10">
                  <c:v>First time buyer*</c:v>
                </c:pt>
                <c:pt idx="11">
                  <c:v>Mover*</c:v>
                </c:pt>
                <c:pt idx="12">
                  <c:v>Remortgage*</c:v>
                </c:pt>
                <c:pt idx="13">
                  <c:v>Buy to let**</c:v>
                </c:pt>
                <c:pt idx="14">
                  <c:v>Other specialist***</c:v>
                </c:pt>
              </c:strCache>
            </c:strRef>
          </c:cat>
          <c:val>
            <c:numRef>
              <c:f>0</c:f>
              <c:numCache>
                <c:formatCode>General</c:formatCode>
                <c:ptCount val="15"/>
                <c:pt idx="0">
                  <c:v>82</c:v>
                </c:pt>
                <c:pt idx="1">
                  <c:v/>
                </c:pt>
                <c:pt idx="2">
                  <c:v>83</c:v>
                </c:pt>
                <c:pt idx="3">
                  <c:v>82</c:v>
                </c:pt>
                <c:pt idx="4">
                  <c:v/>
                </c:pt>
                <c:pt idx="5">
                  <c:v>79</c:v>
                </c:pt>
                <c:pt idx="6">
                  <c:v>84</c:v>
                </c:pt>
                <c:pt idx="7">
                  <c:v>81</c:v>
                </c:pt>
                <c:pt idx="8">
                  <c:v>85</c:v>
                </c:pt>
                <c:pt idx="9">
                  <c:v/>
                </c:pt>
                <c:pt idx="10">
                  <c:v>79</c:v>
                </c:pt>
                <c:pt idx="11">
                  <c:v>83</c:v>
                </c:pt>
                <c:pt idx="12">
                  <c:v>84</c:v>
                </c:pt>
                <c:pt idx="13">
                  <c:v>81</c:v>
                </c:pt>
                <c:pt idx="14">
                  <c:v>81</c:v>
                </c:pt>
              </c:numCache>
            </c:numRef>
          </c:val>
        </c:ser>
        <c:gapWidth val="40"/>
        <c:overlap val="0"/>
        <c:axId val="77519595"/>
        <c:axId val="63500970"/>
      </c:barChart>
      <c:catAx>
        <c:axId val="77519595"/>
        <c:scaling>
          <c:orientation val="maxMin"/>
        </c:scaling>
        <c:delete val="0"/>
        <c:axPos val="b"/>
        <c:numFmt formatCode="[$-809]DD/MM/YYYY" sourceLinked="1"/>
        <c:majorTickMark val="out"/>
        <c:minorTickMark val="none"/>
        <c:tickLblPos val="nextTo"/>
        <c:spPr>
          <a:ln w="9360">
            <a:noFill/>
          </a:ln>
        </c:spPr>
        <c:txPr>
          <a:bodyPr/>
          <a:lstStyle/>
          <a:p>
            <a:pPr>
              <a:defRPr b="0" sz="1200" spc="-1" strike="noStrike">
                <a:solidFill>
                  <a:srgbClr val="7f7f7f"/>
                </a:solidFill>
                <a:latin typeface="Calibri"/>
                <a:ea typeface="ＭＳ Ｐゴシック"/>
              </a:defRPr>
            </a:pPr>
          </a:p>
        </c:txPr>
        <c:crossAx val="63500970"/>
        <c:crosses val="autoZero"/>
        <c:auto val="1"/>
        <c:lblAlgn val="ctr"/>
        <c:lblOffset val="100"/>
      </c:catAx>
      <c:valAx>
        <c:axId val="63500970"/>
        <c:scaling>
          <c:orientation val="minMax"/>
          <c:max val="120"/>
          <c:min val="0"/>
        </c:scaling>
        <c:delete val="1"/>
        <c:axPos val="l"/>
        <c:numFmt formatCode="General" sourceLinked="0"/>
        <c:majorTickMark val="out"/>
        <c:minorTickMark val="none"/>
        <c:tickLblPos val="nextTo"/>
        <c:spPr>
          <a:ln w="9360">
            <a:solidFill>
              <a:srgbClr val="f9f9f9"/>
            </a:solidFill>
            <a:round/>
          </a:ln>
        </c:spPr>
        <c:txPr>
          <a:bodyPr/>
          <a:lstStyle/>
          <a:p>
            <a:pPr>
              <a:defRPr b="0" sz="1800" spc="-1" strike="noStrike">
                <a:solidFill>
                  <a:srgbClr val="ffffff"/>
                </a:solidFill>
                <a:latin typeface="Arial"/>
                <a:ea typeface="ＭＳ Ｐゴシック"/>
              </a:defRPr>
            </a:pPr>
          </a:p>
        </c:txPr>
        <c:crossAx val="77519595"/>
        <c:crosses val="max"/>
      </c:valAx>
      <c:spPr>
        <a:noFill/>
        <a:ln>
          <a:noFill/>
        </a:ln>
      </c:spPr>
    </c:plotArea>
    <c:plotVisOnly val="1"/>
    <c:dispBlanksAs val="gap"/>
  </c:chart>
  <c:spPr>
    <a:noFill/>
    <a:ln>
      <a:noFill/>
    </a:ln>
  </c:spPr>
</c:chartSpace>
</file>

<file path=ppt/charts/chart13.xml><?xml version="1.0" encoding="utf-8"?>
<c:chartSpace xmlns:c="http://schemas.openxmlformats.org/drawingml/2006/chart" xmlns:a="http://schemas.openxmlformats.org/drawingml/2006/main" xmlns:r="http://schemas.openxmlformats.org/officeDocument/2006/relationships">
  <c:lang val="en-US"/>
  <c:roundedCorners val="0"/>
  <c:chart>
    <c:plotArea>
      <c:layout>
        <c:manualLayout>
          <c:layoutTarget val="inner"/>
          <c:xMode val="edge"/>
          <c:yMode val="edge"/>
          <c:x val="0.0192810998840484"/>
          <c:y val="0.0887846481876333"/>
          <c:w val="0.9613715421567"/>
          <c:h val="0.77953091684435"/>
        </c:manualLayout>
      </c:layout>
      <c:barChart>
        <c:barDir val="col"/>
        <c:grouping val="clustered"/>
        <c:varyColors val="0"/>
        <c:ser>
          <c:idx val="0"/>
          <c:order val="0"/>
          <c:spPr>
            <a:solidFill>
              <a:srgbClr val="ffffff"/>
            </a:solidFill>
            <a:ln>
              <a:noFill/>
            </a:ln>
          </c:spPr>
          <c:invertIfNegative val="0"/>
          <c:dPt>
            <c:idx val="0"/>
            <c:invertIfNegative val="0"/>
            <c:spPr>
              <a:solidFill>
                <a:srgbClr val="ffffff"/>
              </a:solidFill>
              <a:ln>
                <a:noFill/>
              </a:ln>
            </c:spPr>
          </c:dPt>
          <c:dPt>
            <c:idx val="1"/>
            <c:invertIfNegative val="0"/>
            <c:spPr>
              <a:solidFill>
                <a:srgbClr val="ffffff"/>
              </a:solidFill>
              <a:ln>
                <a:noFill/>
              </a:ln>
            </c:spPr>
          </c:dPt>
          <c:dPt>
            <c:idx val="15"/>
            <c:invertIfNegative val="0"/>
            <c:spPr>
              <a:solidFill>
                <a:srgbClr val="ffffff"/>
              </a:solidFill>
              <a:ln>
                <a:noFill/>
              </a:ln>
            </c:spPr>
          </c:dPt>
          <c:dPt>
            <c:idx val="16"/>
            <c:invertIfNegative val="0"/>
            <c:spPr>
              <a:solidFill>
                <a:srgbClr val="ffffff"/>
              </a:solidFill>
              <a:ln>
                <a:noFill/>
              </a:ln>
            </c:spPr>
          </c:dPt>
          <c:dPt>
            <c:idx val="17"/>
            <c:invertIfNegative val="0"/>
            <c:spPr>
              <a:solidFill>
                <a:srgbClr val="ffffff"/>
              </a:solidFill>
              <a:ln>
                <a:noFill/>
              </a:ln>
            </c:spPr>
          </c:dPt>
          <c:dPt>
            <c:idx val="18"/>
            <c:invertIfNegative val="0"/>
            <c:spPr>
              <a:solidFill>
                <a:srgbClr val="842c91"/>
              </a:solidFill>
              <a:ln>
                <a:noFill/>
              </a:ln>
            </c:spPr>
          </c:dPt>
          <c:dPt>
            <c:idx val="19"/>
            <c:invertIfNegative val="0"/>
            <c:spPr>
              <a:solidFill>
                <a:srgbClr val="842c91"/>
              </a:solidFill>
              <a:ln>
                <a:noFill/>
              </a:ln>
            </c:spPr>
          </c:dPt>
          <c:dPt>
            <c:idx val="20"/>
            <c:invertIfNegative val="0"/>
            <c:spPr>
              <a:solidFill>
                <a:srgbClr val="842c91"/>
              </a:solidFill>
              <a:ln>
                <a:noFill/>
              </a:ln>
            </c:spPr>
          </c:dPt>
          <c:dLbls>
            <c:numFmt formatCode="#,##0" sourceLinked="0"/>
            <c:dLbl>
              <c:idx val="0"/>
              <c:txPr>
                <a:bodyPr/>
                <a:lstStyle/>
                <a:p>
                  <a:pPr>
                    <a:defRPr b="0" sz="1200" spc="-1" strike="noStrike">
                      <a:solidFill>
                        <a:srgbClr val="7f7f7f"/>
                      </a:solidFill>
                      <a:latin typeface="Calibri"/>
                      <a:ea typeface="ＭＳ Ｐゴシック"/>
                    </a:defRPr>
                  </a:pPr>
                </a:p>
              </c:txPr>
              <c:dLblPos val="outEnd"/>
              <c:showLegendKey val="0"/>
              <c:showVal val="1"/>
              <c:showCatName val="0"/>
              <c:showSerName val="0"/>
              <c:showPercent val="0"/>
            </c:dLbl>
            <c:dLbl>
              <c:idx val="1"/>
              <c:txPr>
                <a:bodyPr/>
                <a:lstStyle/>
                <a:p>
                  <a:pPr>
                    <a:defRPr b="0" sz="1200" spc="-1" strike="noStrike">
                      <a:solidFill>
                        <a:srgbClr val="7f7f7f"/>
                      </a:solidFill>
                      <a:latin typeface="Calibri"/>
                      <a:ea typeface="ＭＳ Ｐゴシック"/>
                    </a:defRPr>
                  </a:pPr>
                </a:p>
              </c:txPr>
              <c:dLblPos val="outEnd"/>
              <c:showLegendKey val="0"/>
              <c:showVal val="1"/>
              <c:showCatName val="0"/>
              <c:showSerName val="0"/>
              <c:showPercent val="0"/>
            </c:dLbl>
            <c:dLbl>
              <c:idx val="15"/>
              <c:txPr>
                <a:bodyPr/>
                <a:lstStyle/>
                <a:p>
                  <a:pPr>
                    <a:defRPr b="0" sz="1200" spc="-1" strike="noStrike">
                      <a:solidFill>
                        <a:srgbClr val="7f7f7f"/>
                      </a:solidFill>
                      <a:latin typeface="Calibri"/>
                      <a:ea typeface="ＭＳ Ｐゴシック"/>
                    </a:defRPr>
                  </a:pPr>
                </a:p>
              </c:txPr>
              <c:dLblPos val="outEnd"/>
              <c:showLegendKey val="0"/>
              <c:showVal val="1"/>
              <c:showCatName val="0"/>
              <c:showSerName val="0"/>
              <c:showPercent val="0"/>
            </c:dLbl>
            <c:dLbl>
              <c:idx val="16"/>
              <c:txPr>
                <a:bodyPr/>
                <a:lstStyle/>
                <a:p>
                  <a:pPr>
                    <a:defRPr b="0" sz="1200" spc="-1" strike="noStrike">
                      <a:solidFill>
                        <a:srgbClr val="7f7f7f"/>
                      </a:solidFill>
                      <a:latin typeface="Calibri"/>
                      <a:ea typeface="ＭＳ Ｐゴシック"/>
                    </a:defRPr>
                  </a:pPr>
                </a:p>
              </c:txPr>
              <c:dLblPos val="outEnd"/>
              <c:showLegendKey val="0"/>
              <c:showVal val="1"/>
              <c:showCatName val="0"/>
              <c:showSerName val="0"/>
              <c:showPercent val="0"/>
            </c:dLbl>
            <c:dLbl>
              <c:idx val="17"/>
              <c:txPr>
                <a:bodyPr/>
                <a:lstStyle/>
                <a:p>
                  <a:pPr>
                    <a:defRPr b="0" sz="1200" spc="-1" strike="noStrike">
                      <a:solidFill>
                        <a:srgbClr val="7f7f7f"/>
                      </a:solidFill>
                      <a:latin typeface="Calibri"/>
                      <a:ea typeface="ＭＳ Ｐゴシック"/>
                    </a:defRPr>
                  </a:pPr>
                </a:p>
              </c:txPr>
              <c:dLblPos val="outEnd"/>
              <c:showLegendKey val="0"/>
              <c:showVal val="1"/>
              <c:showCatName val="0"/>
              <c:showSerName val="0"/>
              <c:showPercent val="0"/>
            </c:dLbl>
            <c:dLbl>
              <c:idx val="18"/>
              <c:txPr>
                <a:bodyPr/>
                <a:lstStyle/>
                <a:p>
                  <a:pPr>
                    <a:defRPr b="0" sz="1200" spc="-1" strike="noStrike">
                      <a:solidFill>
                        <a:srgbClr val="7f7f7f"/>
                      </a:solidFill>
                      <a:latin typeface="Calibri"/>
                      <a:ea typeface="ＭＳ Ｐゴシック"/>
                    </a:defRPr>
                  </a:pPr>
                </a:p>
              </c:txPr>
              <c:dLblPos val="outEnd"/>
              <c:showLegendKey val="0"/>
              <c:showVal val="1"/>
              <c:showCatName val="0"/>
              <c:showSerName val="0"/>
              <c:showPercent val="0"/>
            </c:dLbl>
            <c:dLbl>
              <c:idx val="19"/>
              <c:txPr>
                <a:bodyPr/>
                <a:lstStyle/>
                <a:p>
                  <a:pPr>
                    <a:defRPr b="0" sz="1200" spc="-1" strike="noStrike">
                      <a:solidFill>
                        <a:srgbClr val="7f7f7f"/>
                      </a:solidFill>
                      <a:latin typeface="Calibri"/>
                      <a:ea typeface="ＭＳ Ｐゴシック"/>
                    </a:defRPr>
                  </a:pPr>
                </a:p>
              </c:txPr>
              <c:dLblPos val="outEnd"/>
              <c:showLegendKey val="0"/>
              <c:showVal val="1"/>
              <c:showCatName val="0"/>
              <c:showSerName val="0"/>
              <c:showPercent val="0"/>
            </c:dLbl>
            <c:dLbl>
              <c:idx val="20"/>
              <c:txPr>
                <a:bodyPr/>
                <a:lstStyle/>
                <a:p>
                  <a:pPr>
                    <a:defRPr b="0" sz="1200" spc="-1" strike="noStrike">
                      <a:solidFill>
                        <a:srgbClr val="7f7f7f"/>
                      </a:solidFill>
                      <a:latin typeface="Calibri"/>
                      <a:ea typeface="ＭＳ Ｐゴシック"/>
                    </a:defRPr>
                  </a:pPr>
                </a:p>
              </c:txPr>
              <c:dLblPos val="outEnd"/>
              <c:showLegendKey val="0"/>
              <c:showVal val="1"/>
              <c:showCatName val="0"/>
              <c:showSerName val="0"/>
              <c:showPercent val="0"/>
            </c:dLbl>
            <c:txPr>
              <a:bodyPr/>
              <a:lstStyle/>
              <a:p>
                <a:pPr>
                  <a:defRPr b="0" sz="1200" spc="-1" strike="noStrike">
                    <a:solidFill>
                      <a:srgbClr val="7f7f7f"/>
                    </a:solidFill>
                    <a:latin typeface="Calibri"/>
                    <a:ea typeface="ＭＳ Ｐゴシック"/>
                  </a:defRPr>
                </a:pPr>
              </a:p>
            </c:txPr>
            <c:dLblPos val="outEnd"/>
            <c:showLegendKey val="0"/>
            <c:showVal val="1"/>
            <c:showCatName val="0"/>
            <c:showSerName val="0"/>
            <c:showPercent val="0"/>
            <c:showLeaderLines val="0"/>
          </c:dLbls>
          <c:cat>
            <c:strRef>
              <c:f>categories</c:f>
              <c:strCache>
                <c:ptCount val="21"/>
                <c:pt idx="0">
                  <c:v>Apr</c:v>
                </c:pt>
                <c:pt idx="1">
                  <c:v>May</c:v>
                </c:pt>
                <c:pt idx="2">
                  <c:v>Jun</c:v>
                </c:pt>
                <c:pt idx="3">
                  <c:v>Jul</c:v>
                </c:pt>
                <c:pt idx="4">
                  <c:v>Aug</c:v>
                </c:pt>
                <c:pt idx="5">
                  <c:v>Sep</c:v>
                </c:pt>
                <c:pt idx="6">
                  <c:v>Oct</c:v>
                </c:pt>
                <c:pt idx="7">
                  <c:v>Nov</c:v>
                </c:pt>
                <c:pt idx="8">
                  <c:v>Dec</c:v>
                </c:pt>
                <c:pt idx="9">
                  <c:v>Jan</c:v>
                </c:pt>
                <c:pt idx="10">
                  <c:v>Feb</c:v>
                </c:pt>
                <c:pt idx="11">
                  <c:v>Mar</c:v>
                </c:pt>
                <c:pt idx="12">
                  <c:v>April</c:v>
                </c:pt>
                <c:pt idx="13">
                  <c:v>May</c:v>
                </c:pt>
                <c:pt idx="14">
                  <c:v>Jun</c:v>
                </c:pt>
                <c:pt idx="15">
                  <c:v>Jul</c:v>
                </c:pt>
                <c:pt idx="16">
                  <c:v>Aug</c:v>
                </c:pt>
                <c:pt idx="17">
                  <c:v>Sep</c:v>
                </c:pt>
                <c:pt idx="18">
                  <c:v>Oct</c:v>
                </c:pt>
                <c:pt idx="19">
                  <c:v>Nov</c:v>
                </c:pt>
                <c:pt idx="20">
                  <c:v>Dec</c:v>
                </c:pt>
              </c:strCache>
            </c:strRef>
          </c:cat>
          <c:val>
            <c:numRef>
              <c:f>0</c:f>
              <c:numCache>
                <c:formatCode>General</c:formatCode>
                <c:ptCount val="21"/>
                <c:pt idx="0">
                  <c:v>88</c:v>
                </c:pt>
                <c:pt idx="1">
                  <c:v>86</c:v>
                </c:pt>
                <c:pt idx="2">
                  <c:v>89</c:v>
                </c:pt>
                <c:pt idx="3">
                  <c:v>87</c:v>
                </c:pt>
                <c:pt idx="4">
                  <c:v>88</c:v>
                </c:pt>
                <c:pt idx="5">
                  <c:v>90</c:v>
                </c:pt>
                <c:pt idx="6">
                  <c:v>89</c:v>
                </c:pt>
                <c:pt idx="7">
                  <c:v>88</c:v>
                </c:pt>
                <c:pt idx="8">
                  <c:v>86</c:v>
                </c:pt>
                <c:pt idx="9">
                  <c:v>88</c:v>
                </c:pt>
                <c:pt idx="10">
                  <c:v>88</c:v>
                </c:pt>
                <c:pt idx="11">
                  <c:v>87</c:v>
                </c:pt>
                <c:pt idx="12">
                  <c:v>88</c:v>
                </c:pt>
                <c:pt idx="13">
                  <c:v>89</c:v>
                </c:pt>
                <c:pt idx="14">
                  <c:v>86</c:v>
                </c:pt>
                <c:pt idx="15">
                  <c:v>89</c:v>
                </c:pt>
                <c:pt idx="16">
                  <c:v>86</c:v>
                </c:pt>
                <c:pt idx="17">
                  <c:v>88</c:v>
                </c:pt>
                <c:pt idx="18">
                  <c:v>88</c:v>
                </c:pt>
                <c:pt idx="19">
                  <c:v>88</c:v>
                </c:pt>
                <c:pt idx="20">
                  <c:v>90</c:v>
                </c:pt>
              </c:numCache>
            </c:numRef>
          </c:val>
        </c:ser>
        <c:gapWidth val="40"/>
        <c:overlap val="0"/>
        <c:axId val="1547857"/>
        <c:axId val="80692898"/>
      </c:barChart>
      <c:catAx>
        <c:axId val="1547857"/>
        <c:scaling>
          <c:orientation val="minMax"/>
        </c:scaling>
        <c:delete val="0"/>
        <c:axPos val="b"/>
        <c:numFmt formatCode="[$-809]DD/MM/YYYY" sourceLinked="1"/>
        <c:majorTickMark val="out"/>
        <c:minorTickMark val="none"/>
        <c:tickLblPos val="nextTo"/>
        <c:spPr>
          <a:ln w="9360">
            <a:noFill/>
          </a:ln>
        </c:spPr>
        <c:txPr>
          <a:bodyPr/>
          <a:lstStyle/>
          <a:p>
            <a:pPr>
              <a:defRPr b="0" sz="1200" spc="-1" strike="noStrike">
                <a:solidFill>
                  <a:srgbClr val="7f7f7f"/>
                </a:solidFill>
                <a:latin typeface="Calibri"/>
                <a:ea typeface="ＭＳ Ｐゴシック"/>
              </a:defRPr>
            </a:pPr>
          </a:p>
        </c:txPr>
        <c:crossAx val="80692898"/>
        <c:crosses val="autoZero"/>
        <c:auto val="1"/>
        <c:lblAlgn val="ctr"/>
        <c:lblOffset val="100"/>
      </c:catAx>
      <c:valAx>
        <c:axId val="80692898"/>
        <c:scaling>
          <c:orientation val="minMax"/>
          <c:max val="100"/>
          <c:min val="0"/>
        </c:scaling>
        <c:delete val="1"/>
        <c:axPos val="l"/>
        <c:numFmt formatCode="General" sourceLinked="0"/>
        <c:majorTickMark val="out"/>
        <c:minorTickMark val="none"/>
        <c:tickLblPos val="nextTo"/>
        <c:spPr>
          <a:ln w="9360">
            <a:solidFill>
              <a:srgbClr val="f9f9f9"/>
            </a:solidFill>
            <a:round/>
          </a:ln>
        </c:spPr>
        <c:txPr>
          <a:bodyPr/>
          <a:lstStyle/>
          <a:p>
            <a:pPr>
              <a:defRPr b="0" sz="1800" spc="-1" strike="noStrike">
                <a:solidFill>
                  <a:srgbClr val="ffffff"/>
                </a:solidFill>
                <a:latin typeface="Arial"/>
                <a:ea typeface="ＭＳ Ｐゴシック"/>
              </a:defRPr>
            </a:pPr>
          </a:p>
        </c:txPr>
        <c:crossAx val="1547857"/>
        <c:crosses val="autoZero"/>
      </c:valAx>
      <c:spPr>
        <a:noFill/>
        <a:ln w="38160">
          <a:noFill/>
        </a:ln>
      </c:spPr>
    </c:plotArea>
    <c:plotVisOnly val="1"/>
    <c:dispBlanksAs val="gap"/>
  </c:chart>
  <c:spPr>
    <a:noFill/>
    <a:ln>
      <a:noFill/>
    </a:ln>
  </c:spPr>
</c:chartSpace>
</file>

<file path=ppt/charts/chart14.xml><?xml version="1.0" encoding="utf-8"?>
<c:chartSpace xmlns:c="http://schemas.openxmlformats.org/drawingml/2006/chart" xmlns:a="http://schemas.openxmlformats.org/drawingml/2006/main" xmlns:r="http://schemas.openxmlformats.org/officeDocument/2006/relationships">
  <c:lang val="en-US"/>
  <c:roundedCorners val="0"/>
  <c:chart>
    <c:plotArea>
      <c:layout>
        <c:manualLayout>
          <c:layoutTarget val="inner"/>
          <c:xMode val="edge"/>
          <c:yMode val="edge"/>
          <c:x val="0.295360380686713"/>
          <c:y val="0.0333907056798623"/>
          <c:w val="0.688681954301186"/>
          <c:h val="0.933132530120482"/>
        </c:manualLayout>
      </c:layout>
      <c:barChart>
        <c:barDir val="bar"/>
        <c:grouping val="clustered"/>
        <c:varyColors val="0"/>
        <c:ser>
          <c:idx val="0"/>
          <c:order val="0"/>
          <c:tx>
            <c:strRef>
              <c:f>label 0</c:f>
              <c:strCache>
                <c:ptCount val="1"/>
                <c:pt idx="0">
                  <c:v>Series 1</c:v>
                </c:pt>
              </c:strCache>
            </c:strRef>
          </c:tx>
          <c:spPr>
            <a:solidFill>
              <a:srgbClr val="c56bd2"/>
            </a:solidFill>
            <a:ln>
              <a:noFill/>
            </a:ln>
          </c:spPr>
          <c:invertIfNegative val="0"/>
          <c:dPt>
            <c:idx val="0"/>
            <c:invertIfNegative val="0"/>
            <c:spPr>
              <a:solidFill>
                <a:srgbClr val="842c91"/>
              </a:solidFill>
              <a:ln>
                <a:noFill/>
              </a:ln>
            </c:spPr>
          </c:dPt>
          <c:dLbls>
            <c:numFmt formatCode="General" sourceLinked="1"/>
            <c:dLbl>
              <c:idx val="0"/>
              <c:txPr>
                <a:bodyPr/>
                <a:lstStyle/>
                <a:p>
                  <a:pPr>
                    <a:defRPr b="0" sz="1200" spc="-1" strike="noStrike">
                      <a:solidFill>
                        <a:srgbClr val="7f7f7f"/>
                      </a:solidFill>
                      <a:latin typeface="Calibri"/>
                      <a:ea typeface="ＭＳ Ｐゴシック"/>
                    </a:defRPr>
                  </a:pPr>
                </a:p>
              </c:txPr>
              <c:dLblPos val="outEnd"/>
              <c:showLegendKey val="0"/>
              <c:showVal val="1"/>
              <c:showCatName val="0"/>
              <c:showSerName val="0"/>
              <c:showPercent val="0"/>
            </c:dLbl>
            <c:txPr>
              <a:bodyPr/>
              <a:lstStyle/>
              <a:p>
                <a:pPr>
                  <a:defRPr b="0" sz="1200" spc="-1" strike="noStrike">
                    <a:solidFill>
                      <a:srgbClr val="7f7f7f"/>
                    </a:solidFill>
                    <a:latin typeface="Calibri"/>
                    <a:ea typeface="ＭＳ Ｐゴシック"/>
                  </a:defRPr>
                </a:pPr>
              </a:p>
            </c:txPr>
            <c:dLblPos val="outEnd"/>
            <c:showLegendKey val="0"/>
            <c:showVal val="1"/>
            <c:showCatName val="0"/>
            <c:showSerName val="0"/>
            <c:showPercent val="0"/>
            <c:showLeaderLines val="0"/>
          </c:dLbls>
          <c:cat>
            <c:strRef>
              <c:f>categories</c:f>
              <c:strCache>
                <c:ptCount val="15"/>
                <c:pt idx="0">
                  <c:v>Q4 2018</c:v>
                </c:pt>
                <c:pt idx="1">
                  <c:v/>
                </c:pt>
                <c:pt idx="2">
                  <c:v>Directly authorised</c:v>
                </c:pt>
                <c:pt idx="3">
                  <c:v>Appointed representative</c:v>
                </c:pt>
                <c:pt idx="4">
                  <c:v/>
                </c:pt>
                <c:pt idx="5">
                  <c:v>1-2 (sales decile)</c:v>
                </c:pt>
                <c:pt idx="6">
                  <c:v>3-5 (sales decile)</c:v>
                </c:pt>
                <c:pt idx="7">
                  <c:v>6-8 (sales decile)</c:v>
                </c:pt>
                <c:pt idx="8">
                  <c:v>9-10 (sales decile)</c:v>
                </c:pt>
                <c:pt idx="9">
                  <c:v/>
                </c:pt>
                <c:pt idx="10">
                  <c:v>First time buyer*</c:v>
                </c:pt>
                <c:pt idx="11">
                  <c:v>Mover*</c:v>
                </c:pt>
                <c:pt idx="12">
                  <c:v>Remortgage*</c:v>
                </c:pt>
                <c:pt idx="13">
                  <c:v>Buy to let**</c:v>
                </c:pt>
                <c:pt idx="14">
                  <c:v>Other specialist***</c:v>
                </c:pt>
              </c:strCache>
            </c:strRef>
          </c:cat>
          <c:val>
            <c:numRef>
              <c:f>0</c:f>
              <c:numCache>
                <c:formatCode>General</c:formatCode>
                <c:ptCount val="15"/>
                <c:pt idx="0">
                  <c:v>89</c:v>
                </c:pt>
                <c:pt idx="1">
                  <c:v/>
                </c:pt>
                <c:pt idx="2">
                  <c:v>88</c:v>
                </c:pt>
                <c:pt idx="3">
                  <c:v>89</c:v>
                </c:pt>
                <c:pt idx="4">
                  <c:v/>
                </c:pt>
                <c:pt idx="5">
                  <c:v>89</c:v>
                </c:pt>
                <c:pt idx="6">
                  <c:v>88</c:v>
                </c:pt>
                <c:pt idx="7">
                  <c:v>89</c:v>
                </c:pt>
                <c:pt idx="8">
                  <c:v>89</c:v>
                </c:pt>
                <c:pt idx="9">
                  <c:v/>
                </c:pt>
                <c:pt idx="10">
                  <c:v>89</c:v>
                </c:pt>
                <c:pt idx="11">
                  <c:v>87</c:v>
                </c:pt>
                <c:pt idx="12">
                  <c:v>89</c:v>
                </c:pt>
                <c:pt idx="13">
                  <c:v>87</c:v>
                </c:pt>
                <c:pt idx="14">
                  <c:v>88</c:v>
                </c:pt>
              </c:numCache>
            </c:numRef>
          </c:val>
        </c:ser>
        <c:gapWidth val="40"/>
        <c:overlap val="0"/>
        <c:axId val="59468975"/>
        <c:axId val="35389450"/>
      </c:barChart>
      <c:catAx>
        <c:axId val="59468975"/>
        <c:scaling>
          <c:orientation val="maxMin"/>
        </c:scaling>
        <c:delete val="0"/>
        <c:axPos val="b"/>
        <c:numFmt formatCode="[$-809]DD/MM/YYYY" sourceLinked="1"/>
        <c:majorTickMark val="out"/>
        <c:minorTickMark val="none"/>
        <c:tickLblPos val="nextTo"/>
        <c:spPr>
          <a:ln w="9360">
            <a:noFill/>
          </a:ln>
        </c:spPr>
        <c:txPr>
          <a:bodyPr/>
          <a:lstStyle/>
          <a:p>
            <a:pPr>
              <a:defRPr b="0" sz="1200" spc="-1" strike="noStrike">
                <a:solidFill>
                  <a:srgbClr val="7f7f7f"/>
                </a:solidFill>
                <a:latin typeface="Calibri"/>
                <a:ea typeface="ＭＳ Ｐゴシック"/>
              </a:defRPr>
            </a:pPr>
          </a:p>
        </c:txPr>
        <c:crossAx val="35389450"/>
        <c:crosses val="autoZero"/>
        <c:auto val="1"/>
        <c:lblAlgn val="ctr"/>
        <c:lblOffset val="100"/>
      </c:catAx>
      <c:valAx>
        <c:axId val="35389450"/>
        <c:scaling>
          <c:orientation val="minMax"/>
          <c:max val="120"/>
          <c:min val="0"/>
        </c:scaling>
        <c:delete val="1"/>
        <c:axPos val="l"/>
        <c:numFmt formatCode="General" sourceLinked="0"/>
        <c:majorTickMark val="out"/>
        <c:minorTickMark val="none"/>
        <c:tickLblPos val="nextTo"/>
        <c:spPr>
          <a:ln w="9360">
            <a:solidFill>
              <a:srgbClr val="f9f9f9"/>
            </a:solidFill>
            <a:round/>
          </a:ln>
        </c:spPr>
        <c:txPr>
          <a:bodyPr/>
          <a:lstStyle/>
          <a:p>
            <a:pPr>
              <a:defRPr b="0" sz="1800" spc="-1" strike="noStrike">
                <a:solidFill>
                  <a:srgbClr val="ffffff"/>
                </a:solidFill>
                <a:latin typeface="Arial"/>
                <a:ea typeface="ＭＳ Ｐゴシック"/>
              </a:defRPr>
            </a:pPr>
          </a:p>
        </c:txPr>
        <c:crossAx val="59468975"/>
        <c:crosses val="max"/>
      </c:valAx>
      <c:spPr>
        <a:noFill/>
        <a:ln>
          <a:noFill/>
        </a:ln>
      </c:spPr>
    </c:plotArea>
    <c:plotVisOnly val="1"/>
    <c:dispBlanksAs val="gap"/>
  </c:chart>
  <c:spPr>
    <a:noFill/>
    <a:ln>
      <a:noFill/>
    </a:ln>
  </c:spPr>
</c:chartSpace>
</file>

<file path=ppt/charts/chart15.xml><?xml version="1.0" encoding="utf-8"?>
<c:chartSpace xmlns:c="http://schemas.openxmlformats.org/drawingml/2006/chart" xmlns:a="http://schemas.openxmlformats.org/drawingml/2006/main" xmlns:r="http://schemas.openxmlformats.org/officeDocument/2006/relationships">
  <c:lang val="en-US"/>
  <c:roundedCorners val="0"/>
  <c:chart>
    <c:plotArea>
      <c:layout>
        <c:manualLayout>
          <c:layoutTarget val="inner"/>
          <c:xMode val="edge"/>
          <c:yMode val="edge"/>
          <c:x val="0.0192810998840484"/>
          <c:y val="0.0887846481876333"/>
          <c:w val="0.9613715421567"/>
          <c:h val="0.77953091684435"/>
        </c:manualLayout>
      </c:layout>
      <c:barChart>
        <c:barDir val="col"/>
        <c:grouping val="clustered"/>
        <c:varyColors val="0"/>
        <c:ser>
          <c:idx val="0"/>
          <c:order val="0"/>
          <c:spPr>
            <a:solidFill>
              <a:srgbClr val="ffffff"/>
            </a:solidFill>
            <a:ln>
              <a:noFill/>
            </a:ln>
          </c:spPr>
          <c:invertIfNegative val="0"/>
          <c:dPt>
            <c:idx val="0"/>
            <c:invertIfNegative val="0"/>
            <c:spPr>
              <a:solidFill>
                <a:srgbClr val="ffffff"/>
              </a:solidFill>
              <a:ln>
                <a:noFill/>
              </a:ln>
            </c:spPr>
          </c:dPt>
          <c:dPt>
            <c:idx val="1"/>
            <c:invertIfNegative val="0"/>
            <c:spPr>
              <a:solidFill>
                <a:srgbClr val="ffffff"/>
              </a:solidFill>
              <a:ln>
                <a:noFill/>
              </a:ln>
            </c:spPr>
          </c:dPt>
          <c:dPt>
            <c:idx val="15"/>
            <c:invertIfNegative val="0"/>
            <c:spPr>
              <a:solidFill>
                <a:srgbClr val="ffffff"/>
              </a:solidFill>
              <a:ln>
                <a:noFill/>
              </a:ln>
            </c:spPr>
          </c:dPt>
          <c:dPt>
            <c:idx val="16"/>
            <c:invertIfNegative val="0"/>
            <c:spPr>
              <a:solidFill>
                <a:srgbClr val="ffffff"/>
              </a:solidFill>
              <a:ln>
                <a:noFill/>
              </a:ln>
            </c:spPr>
          </c:dPt>
          <c:dPt>
            <c:idx val="17"/>
            <c:invertIfNegative val="0"/>
            <c:spPr>
              <a:solidFill>
                <a:srgbClr val="ffffff"/>
              </a:solidFill>
              <a:ln>
                <a:noFill/>
              </a:ln>
            </c:spPr>
          </c:dPt>
          <c:dPt>
            <c:idx val="18"/>
            <c:invertIfNegative val="0"/>
            <c:spPr>
              <a:solidFill>
                <a:srgbClr val="842c91"/>
              </a:solidFill>
              <a:ln>
                <a:noFill/>
              </a:ln>
            </c:spPr>
          </c:dPt>
          <c:dPt>
            <c:idx val="19"/>
            <c:invertIfNegative val="0"/>
            <c:spPr>
              <a:solidFill>
                <a:srgbClr val="842c91"/>
              </a:solidFill>
              <a:ln>
                <a:noFill/>
              </a:ln>
            </c:spPr>
          </c:dPt>
          <c:dPt>
            <c:idx val="20"/>
            <c:invertIfNegative val="0"/>
            <c:spPr>
              <a:solidFill>
                <a:srgbClr val="842c91"/>
              </a:solidFill>
              <a:ln>
                <a:noFill/>
              </a:ln>
            </c:spPr>
          </c:dPt>
          <c:dLbls>
            <c:numFmt formatCode="#,##0" sourceLinked="0"/>
            <c:dLbl>
              <c:idx val="0"/>
              <c:txPr>
                <a:bodyPr/>
                <a:lstStyle/>
                <a:p>
                  <a:pPr>
                    <a:defRPr b="0" sz="1200" spc="-1" strike="noStrike">
                      <a:solidFill>
                        <a:srgbClr val="7f7f7f"/>
                      </a:solidFill>
                      <a:latin typeface="Calibri"/>
                      <a:ea typeface="ＭＳ Ｐゴシック"/>
                    </a:defRPr>
                  </a:pPr>
                </a:p>
              </c:txPr>
              <c:dLblPos val="outEnd"/>
              <c:showLegendKey val="0"/>
              <c:showVal val="1"/>
              <c:showCatName val="0"/>
              <c:showSerName val="0"/>
              <c:showPercent val="0"/>
            </c:dLbl>
            <c:dLbl>
              <c:idx val="1"/>
              <c:txPr>
                <a:bodyPr/>
                <a:lstStyle/>
                <a:p>
                  <a:pPr>
                    <a:defRPr b="0" sz="1200" spc="-1" strike="noStrike">
                      <a:solidFill>
                        <a:srgbClr val="7f7f7f"/>
                      </a:solidFill>
                      <a:latin typeface="Calibri"/>
                      <a:ea typeface="ＭＳ Ｐゴシック"/>
                    </a:defRPr>
                  </a:pPr>
                </a:p>
              </c:txPr>
              <c:dLblPos val="outEnd"/>
              <c:showLegendKey val="0"/>
              <c:showVal val="1"/>
              <c:showCatName val="0"/>
              <c:showSerName val="0"/>
              <c:showPercent val="0"/>
            </c:dLbl>
            <c:dLbl>
              <c:idx val="15"/>
              <c:txPr>
                <a:bodyPr/>
                <a:lstStyle/>
                <a:p>
                  <a:pPr>
                    <a:defRPr b="0" sz="1200" spc="-1" strike="noStrike">
                      <a:solidFill>
                        <a:srgbClr val="7f7f7f"/>
                      </a:solidFill>
                      <a:latin typeface="Calibri"/>
                      <a:ea typeface="ＭＳ Ｐゴシック"/>
                    </a:defRPr>
                  </a:pPr>
                </a:p>
              </c:txPr>
              <c:dLblPos val="outEnd"/>
              <c:showLegendKey val="0"/>
              <c:showVal val="1"/>
              <c:showCatName val="0"/>
              <c:showSerName val="0"/>
              <c:showPercent val="0"/>
            </c:dLbl>
            <c:dLbl>
              <c:idx val="16"/>
              <c:txPr>
                <a:bodyPr/>
                <a:lstStyle/>
                <a:p>
                  <a:pPr>
                    <a:defRPr b="0" sz="1200" spc="-1" strike="noStrike">
                      <a:solidFill>
                        <a:srgbClr val="7f7f7f"/>
                      </a:solidFill>
                      <a:latin typeface="Calibri"/>
                      <a:ea typeface="ＭＳ Ｐゴシック"/>
                    </a:defRPr>
                  </a:pPr>
                </a:p>
              </c:txPr>
              <c:dLblPos val="outEnd"/>
              <c:showLegendKey val="0"/>
              <c:showVal val="1"/>
              <c:showCatName val="0"/>
              <c:showSerName val="0"/>
              <c:showPercent val="0"/>
            </c:dLbl>
            <c:dLbl>
              <c:idx val="17"/>
              <c:txPr>
                <a:bodyPr/>
                <a:lstStyle/>
                <a:p>
                  <a:pPr>
                    <a:defRPr b="0" sz="1200" spc="-1" strike="noStrike">
                      <a:solidFill>
                        <a:srgbClr val="7f7f7f"/>
                      </a:solidFill>
                      <a:latin typeface="Calibri"/>
                      <a:ea typeface="ＭＳ Ｐゴシック"/>
                    </a:defRPr>
                  </a:pPr>
                </a:p>
              </c:txPr>
              <c:dLblPos val="outEnd"/>
              <c:showLegendKey val="0"/>
              <c:showVal val="1"/>
              <c:showCatName val="0"/>
              <c:showSerName val="0"/>
              <c:showPercent val="0"/>
            </c:dLbl>
            <c:dLbl>
              <c:idx val="18"/>
              <c:txPr>
                <a:bodyPr/>
                <a:lstStyle/>
                <a:p>
                  <a:pPr>
                    <a:defRPr b="0" sz="1200" spc="-1" strike="noStrike">
                      <a:solidFill>
                        <a:srgbClr val="7f7f7f"/>
                      </a:solidFill>
                      <a:latin typeface="Calibri"/>
                      <a:ea typeface="ＭＳ Ｐゴシック"/>
                    </a:defRPr>
                  </a:pPr>
                </a:p>
              </c:txPr>
              <c:dLblPos val="outEnd"/>
              <c:showLegendKey val="0"/>
              <c:showVal val="1"/>
              <c:showCatName val="0"/>
              <c:showSerName val="0"/>
              <c:showPercent val="0"/>
            </c:dLbl>
            <c:dLbl>
              <c:idx val="19"/>
              <c:txPr>
                <a:bodyPr/>
                <a:lstStyle/>
                <a:p>
                  <a:pPr>
                    <a:defRPr b="0" sz="1200" spc="-1" strike="noStrike">
                      <a:solidFill>
                        <a:srgbClr val="7f7f7f"/>
                      </a:solidFill>
                      <a:latin typeface="Calibri"/>
                      <a:ea typeface="ＭＳ Ｐゴシック"/>
                    </a:defRPr>
                  </a:pPr>
                </a:p>
              </c:txPr>
              <c:dLblPos val="outEnd"/>
              <c:showLegendKey val="0"/>
              <c:showVal val="1"/>
              <c:showCatName val="0"/>
              <c:showSerName val="0"/>
              <c:showPercent val="0"/>
            </c:dLbl>
            <c:dLbl>
              <c:idx val="20"/>
              <c:txPr>
                <a:bodyPr/>
                <a:lstStyle/>
                <a:p>
                  <a:pPr>
                    <a:defRPr b="0" sz="1200" spc="-1" strike="noStrike">
                      <a:solidFill>
                        <a:srgbClr val="7f7f7f"/>
                      </a:solidFill>
                      <a:latin typeface="Calibri"/>
                      <a:ea typeface="ＭＳ Ｐゴシック"/>
                    </a:defRPr>
                  </a:pPr>
                </a:p>
              </c:txPr>
              <c:dLblPos val="outEnd"/>
              <c:showLegendKey val="0"/>
              <c:showVal val="1"/>
              <c:showCatName val="0"/>
              <c:showSerName val="0"/>
              <c:showPercent val="0"/>
            </c:dLbl>
            <c:txPr>
              <a:bodyPr/>
              <a:lstStyle/>
              <a:p>
                <a:pPr>
                  <a:defRPr b="0" sz="1200" spc="-1" strike="noStrike">
                    <a:solidFill>
                      <a:srgbClr val="7f7f7f"/>
                    </a:solidFill>
                    <a:latin typeface="Calibri"/>
                    <a:ea typeface="ＭＳ Ｐゴシック"/>
                  </a:defRPr>
                </a:pPr>
              </a:p>
            </c:txPr>
            <c:dLblPos val="outEnd"/>
            <c:showLegendKey val="0"/>
            <c:showVal val="1"/>
            <c:showCatName val="0"/>
            <c:showSerName val="0"/>
            <c:showPercent val="0"/>
            <c:showLeaderLines val="0"/>
          </c:dLbls>
          <c:cat>
            <c:strRef>
              <c:f>categories</c:f>
              <c:strCache>
                <c:ptCount val="21"/>
                <c:pt idx="0">
                  <c:v>Apr</c:v>
                </c:pt>
                <c:pt idx="1">
                  <c:v>May</c:v>
                </c:pt>
                <c:pt idx="2">
                  <c:v>Jun</c:v>
                </c:pt>
                <c:pt idx="3">
                  <c:v>Jul</c:v>
                </c:pt>
                <c:pt idx="4">
                  <c:v>Aug</c:v>
                </c:pt>
                <c:pt idx="5">
                  <c:v>Sep</c:v>
                </c:pt>
                <c:pt idx="6">
                  <c:v>Oct</c:v>
                </c:pt>
                <c:pt idx="7">
                  <c:v>Nov</c:v>
                </c:pt>
                <c:pt idx="8">
                  <c:v>Dec</c:v>
                </c:pt>
                <c:pt idx="9">
                  <c:v>Jan</c:v>
                </c:pt>
                <c:pt idx="10">
                  <c:v>Feb</c:v>
                </c:pt>
                <c:pt idx="11">
                  <c:v>Mar</c:v>
                </c:pt>
                <c:pt idx="12">
                  <c:v>Apr</c:v>
                </c:pt>
                <c:pt idx="13">
                  <c:v>May</c:v>
                </c:pt>
                <c:pt idx="14">
                  <c:v>Jun</c:v>
                </c:pt>
                <c:pt idx="15">
                  <c:v>Jul</c:v>
                </c:pt>
                <c:pt idx="16">
                  <c:v>Aug</c:v>
                </c:pt>
                <c:pt idx="17">
                  <c:v>Sep</c:v>
                </c:pt>
                <c:pt idx="18">
                  <c:v>Oct</c:v>
                </c:pt>
                <c:pt idx="19">
                  <c:v>Nov</c:v>
                </c:pt>
                <c:pt idx="20">
                  <c:v>Dec</c:v>
                </c:pt>
              </c:strCache>
            </c:strRef>
          </c:cat>
          <c:val>
            <c:numRef>
              <c:f>0</c:f>
              <c:numCache>
                <c:formatCode>General</c:formatCode>
                <c:ptCount val="21"/>
                <c:pt idx="0">
                  <c:v>81</c:v>
                </c:pt>
                <c:pt idx="1">
                  <c:v>78</c:v>
                </c:pt>
                <c:pt idx="2">
                  <c:v>86</c:v>
                </c:pt>
                <c:pt idx="3">
                  <c:v>87</c:v>
                </c:pt>
                <c:pt idx="4">
                  <c:v>84</c:v>
                </c:pt>
                <c:pt idx="5">
                  <c:v>88</c:v>
                </c:pt>
                <c:pt idx="6">
                  <c:v>87</c:v>
                </c:pt>
                <c:pt idx="7">
                  <c:v>88</c:v>
                </c:pt>
                <c:pt idx="8">
                  <c:v>82</c:v>
                </c:pt>
                <c:pt idx="9">
                  <c:v>85</c:v>
                </c:pt>
                <c:pt idx="10">
                  <c:v>81</c:v>
                </c:pt>
                <c:pt idx="11">
                  <c:v>82</c:v>
                </c:pt>
                <c:pt idx="12">
                  <c:v>84</c:v>
                </c:pt>
                <c:pt idx="13">
                  <c:v>88</c:v>
                </c:pt>
                <c:pt idx="14">
                  <c:v>82</c:v>
                </c:pt>
                <c:pt idx="15">
                  <c:v>84</c:v>
                </c:pt>
                <c:pt idx="16">
                  <c:v>82</c:v>
                </c:pt>
                <c:pt idx="17">
                  <c:v>80</c:v>
                </c:pt>
                <c:pt idx="18">
                  <c:v>87</c:v>
                </c:pt>
                <c:pt idx="19">
                  <c:v>86</c:v>
                </c:pt>
                <c:pt idx="20">
                  <c:v>88</c:v>
                </c:pt>
              </c:numCache>
            </c:numRef>
          </c:val>
        </c:ser>
        <c:gapWidth val="40"/>
        <c:overlap val="0"/>
        <c:axId val="45069952"/>
        <c:axId val="3115534"/>
      </c:barChart>
      <c:catAx>
        <c:axId val="45069952"/>
        <c:scaling>
          <c:orientation val="minMax"/>
        </c:scaling>
        <c:delete val="0"/>
        <c:axPos val="b"/>
        <c:numFmt formatCode="[$-809]DD/MM/YYYY" sourceLinked="1"/>
        <c:majorTickMark val="out"/>
        <c:minorTickMark val="none"/>
        <c:tickLblPos val="nextTo"/>
        <c:spPr>
          <a:ln w="9360">
            <a:noFill/>
          </a:ln>
        </c:spPr>
        <c:txPr>
          <a:bodyPr/>
          <a:lstStyle/>
          <a:p>
            <a:pPr>
              <a:defRPr b="0" sz="1200" spc="-1" strike="noStrike">
                <a:solidFill>
                  <a:srgbClr val="7f7f7f"/>
                </a:solidFill>
                <a:latin typeface="Calibri"/>
                <a:ea typeface="ＭＳ Ｐゴシック"/>
              </a:defRPr>
            </a:pPr>
          </a:p>
        </c:txPr>
        <c:crossAx val="3115534"/>
        <c:crosses val="autoZero"/>
        <c:auto val="1"/>
        <c:lblAlgn val="ctr"/>
        <c:lblOffset val="100"/>
      </c:catAx>
      <c:valAx>
        <c:axId val="3115534"/>
        <c:scaling>
          <c:orientation val="minMax"/>
          <c:max val="100"/>
          <c:min val="0"/>
        </c:scaling>
        <c:delete val="1"/>
        <c:axPos val="l"/>
        <c:numFmt formatCode="General" sourceLinked="0"/>
        <c:majorTickMark val="out"/>
        <c:minorTickMark val="none"/>
        <c:tickLblPos val="nextTo"/>
        <c:spPr>
          <a:ln w="9360">
            <a:solidFill>
              <a:srgbClr val="f9f9f9"/>
            </a:solidFill>
            <a:round/>
          </a:ln>
        </c:spPr>
        <c:txPr>
          <a:bodyPr/>
          <a:lstStyle/>
          <a:p>
            <a:pPr>
              <a:defRPr b="0" sz="1800" spc="-1" strike="noStrike">
                <a:solidFill>
                  <a:srgbClr val="ffffff"/>
                </a:solidFill>
                <a:latin typeface="Arial"/>
                <a:ea typeface="ＭＳ Ｐゴシック"/>
              </a:defRPr>
            </a:pPr>
          </a:p>
        </c:txPr>
        <c:crossAx val="45069952"/>
        <c:crosses val="autoZero"/>
      </c:valAx>
      <c:spPr>
        <a:noFill/>
        <a:ln w="38160">
          <a:noFill/>
        </a:ln>
      </c:spPr>
    </c:plotArea>
    <c:plotVisOnly val="1"/>
    <c:dispBlanksAs val="gap"/>
  </c:chart>
  <c:spPr>
    <a:noFill/>
    <a:ln>
      <a:noFill/>
    </a:ln>
  </c:spPr>
</c:chartSpace>
</file>

<file path=ppt/charts/chart16.xml><?xml version="1.0" encoding="utf-8"?>
<c:chartSpace xmlns:c="http://schemas.openxmlformats.org/drawingml/2006/chart" xmlns:a="http://schemas.openxmlformats.org/drawingml/2006/main" xmlns:r="http://schemas.openxmlformats.org/officeDocument/2006/relationships">
  <c:lang val="en-US"/>
  <c:roundedCorners val="0"/>
  <c:chart>
    <c:plotArea>
      <c:layout>
        <c:manualLayout>
          <c:layoutTarget val="inner"/>
          <c:xMode val="edge"/>
          <c:yMode val="edge"/>
          <c:x val="0.295360380686713"/>
          <c:y val="0.0333907056798623"/>
          <c:w val="0.688681954301186"/>
          <c:h val="0.933132530120482"/>
        </c:manualLayout>
      </c:layout>
      <c:barChart>
        <c:barDir val="bar"/>
        <c:grouping val="clustered"/>
        <c:varyColors val="0"/>
        <c:ser>
          <c:idx val="0"/>
          <c:order val="0"/>
          <c:tx>
            <c:strRef>
              <c:f>label 0</c:f>
              <c:strCache>
                <c:ptCount val="1"/>
                <c:pt idx="0">
                  <c:v>Series 1</c:v>
                </c:pt>
              </c:strCache>
            </c:strRef>
          </c:tx>
          <c:spPr>
            <a:solidFill>
              <a:srgbClr val="c56bd2"/>
            </a:solidFill>
            <a:ln>
              <a:noFill/>
            </a:ln>
          </c:spPr>
          <c:invertIfNegative val="0"/>
          <c:dPt>
            <c:idx val="0"/>
            <c:invertIfNegative val="0"/>
            <c:spPr>
              <a:solidFill>
                <a:srgbClr val="842c91"/>
              </a:solidFill>
              <a:ln>
                <a:noFill/>
              </a:ln>
            </c:spPr>
          </c:dPt>
          <c:dLbls>
            <c:numFmt formatCode="General" sourceLinked="1"/>
            <c:dLbl>
              <c:idx val="0"/>
              <c:txPr>
                <a:bodyPr/>
                <a:lstStyle/>
                <a:p>
                  <a:pPr>
                    <a:defRPr b="0" sz="1200" spc="-1" strike="noStrike">
                      <a:solidFill>
                        <a:srgbClr val="7f7f7f"/>
                      </a:solidFill>
                      <a:latin typeface="Calibri"/>
                      <a:ea typeface="ＭＳ Ｐゴシック"/>
                    </a:defRPr>
                  </a:pPr>
                </a:p>
              </c:txPr>
              <c:dLblPos val="outEnd"/>
              <c:showLegendKey val="0"/>
              <c:showVal val="1"/>
              <c:showCatName val="0"/>
              <c:showSerName val="0"/>
              <c:showPercent val="0"/>
            </c:dLbl>
            <c:txPr>
              <a:bodyPr/>
              <a:lstStyle/>
              <a:p>
                <a:pPr>
                  <a:defRPr b="0" sz="1200" spc="-1" strike="noStrike">
                    <a:solidFill>
                      <a:srgbClr val="7f7f7f"/>
                    </a:solidFill>
                    <a:latin typeface="Calibri"/>
                    <a:ea typeface="ＭＳ Ｐゴシック"/>
                  </a:defRPr>
                </a:pPr>
              </a:p>
            </c:txPr>
            <c:dLblPos val="outEnd"/>
            <c:showLegendKey val="0"/>
            <c:showVal val="1"/>
            <c:showCatName val="0"/>
            <c:showSerName val="0"/>
            <c:showPercent val="0"/>
            <c:showLeaderLines val="0"/>
          </c:dLbls>
          <c:cat>
            <c:strRef>
              <c:f>categories</c:f>
              <c:strCache>
                <c:ptCount val="15"/>
                <c:pt idx="0">
                  <c:v>Q4 2018</c:v>
                </c:pt>
                <c:pt idx="1">
                  <c:v/>
                </c:pt>
                <c:pt idx="2">
                  <c:v>Directly authorised</c:v>
                </c:pt>
                <c:pt idx="3">
                  <c:v>Appointed representative</c:v>
                </c:pt>
                <c:pt idx="4">
                  <c:v/>
                </c:pt>
                <c:pt idx="5">
                  <c:v>1-2 (sales decile)</c:v>
                </c:pt>
                <c:pt idx="6">
                  <c:v>3-5 (sales decile)</c:v>
                </c:pt>
                <c:pt idx="7">
                  <c:v>6-8 (sales decile)</c:v>
                </c:pt>
                <c:pt idx="8">
                  <c:v>9-10 (sales decile)</c:v>
                </c:pt>
                <c:pt idx="9">
                  <c:v/>
                </c:pt>
                <c:pt idx="10">
                  <c:v>First time buyer*</c:v>
                </c:pt>
                <c:pt idx="11">
                  <c:v>Mover*</c:v>
                </c:pt>
                <c:pt idx="12">
                  <c:v>Remortgage*</c:v>
                </c:pt>
                <c:pt idx="13">
                  <c:v>Buy to let**</c:v>
                </c:pt>
                <c:pt idx="14">
                  <c:v>Other specialist***</c:v>
                </c:pt>
              </c:strCache>
            </c:strRef>
          </c:cat>
          <c:val>
            <c:numRef>
              <c:f>0</c:f>
              <c:numCache>
                <c:formatCode>General</c:formatCode>
                <c:ptCount val="15"/>
                <c:pt idx="0">
                  <c:v>87</c:v>
                </c:pt>
                <c:pt idx="1">
                  <c:v/>
                </c:pt>
                <c:pt idx="2">
                  <c:v>87</c:v>
                </c:pt>
                <c:pt idx="3">
                  <c:v>86</c:v>
                </c:pt>
                <c:pt idx="4">
                  <c:v/>
                </c:pt>
                <c:pt idx="5">
                  <c:v>87</c:v>
                </c:pt>
                <c:pt idx="6">
                  <c:v>85</c:v>
                </c:pt>
                <c:pt idx="7">
                  <c:v>86</c:v>
                </c:pt>
                <c:pt idx="8">
                  <c:v>89</c:v>
                </c:pt>
                <c:pt idx="9">
                  <c:v/>
                </c:pt>
                <c:pt idx="10">
                  <c:v>89</c:v>
                </c:pt>
                <c:pt idx="11">
                  <c:v>82</c:v>
                </c:pt>
                <c:pt idx="12">
                  <c:v>87</c:v>
                </c:pt>
                <c:pt idx="13">
                  <c:v>85</c:v>
                </c:pt>
                <c:pt idx="14">
                  <c:v>87</c:v>
                </c:pt>
              </c:numCache>
            </c:numRef>
          </c:val>
        </c:ser>
        <c:gapWidth val="40"/>
        <c:overlap val="0"/>
        <c:axId val="67868974"/>
        <c:axId val="47088318"/>
      </c:barChart>
      <c:catAx>
        <c:axId val="67868974"/>
        <c:scaling>
          <c:orientation val="maxMin"/>
        </c:scaling>
        <c:delete val="0"/>
        <c:axPos val="b"/>
        <c:numFmt formatCode="[$-809]DD/MM/YYYY" sourceLinked="1"/>
        <c:majorTickMark val="out"/>
        <c:minorTickMark val="none"/>
        <c:tickLblPos val="nextTo"/>
        <c:spPr>
          <a:ln w="9360">
            <a:noFill/>
          </a:ln>
        </c:spPr>
        <c:txPr>
          <a:bodyPr/>
          <a:lstStyle/>
          <a:p>
            <a:pPr>
              <a:defRPr b="0" sz="1200" spc="-1" strike="noStrike">
                <a:solidFill>
                  <a:srgbClr val="7f7f7f"/>
                </a:solidFill>
                <a:latin typeface="Calibri"/>
                <a:ea typeface="ＭＳ Ｐゴシック"/>
              </a:defRPr>
            </a:pPr>
          </a:p>
        </c:txPr>
        <c:crossAx val="47088318"/>
        <c:crosses val="autoZero"/>
        <c:auto val="1"/>
        <c:lblAlgn val="ctr"/>
        <c:lblOffset val="100"/>
      </c:catAx>
      <c:valAx>
        <c:axId val="47088318"/>
        <c:scaling>
          <c:orientation val="minMax"/>
          <c:max val="120"/>
          <c:min val="0"/>
        </c:scaling>
        <c:delete val="1"/>
        <c:axPos val="l"/>
        <c:numFmt formatCode="General" sourceLinked="0"/>
        <c:majorTickMark val="out"/>
        <c:minorTickMark val="none"/>
        <c:tickLblPos val="nextTo"/>
        <c:spPr>
          <a:ln w="9360">
            <a:solidFill>
              <a:srgbClr val="f9f9f9"/>
            </a:solidFill>
            <a:round/>
          </a:ln>
        </c:spPr>
        <c:txPr>
          <a:bodyPr/>
          <a:lstStyle/>
          <a:p>
            <a:pPr>
              <a:defRPr b="0" sz="1800" spc="-1" strike="noStrike">
                <a:solidFill>
                  <a:srgbClr val="ffffff"/>
                </a:solidFill>
                <a:latin typeface="Arial"/>
                <a:ea typeface="ＭＳ Ｐゴシック"/>
              </a:defRPr>
            </a:pPr>
          </a:p>
        </c:txPr>
        <c:crossAx val="67868974"/>
        <c:crosses val="max"/>
      </c:valAx>
      <c:spPr>
        <a:noFill/>
        <a:ln>
          <a:noFill/>
        </a:ln>
      </c:spPr>
    </c:plotArea>
    <c:plotVisOnly val="1"/>
    <c:dispBlanksAs val="gap"/>
  </c:chart>
  <c:spPr>
    <a:noFill/>
    <a:ln>
      <a:noFill/>
    </a:ln>
  </c:spPr>
</c:chartSpace>
</file>

<file path=ppt/charts/chart17.xml><?xml version="1.0" encoding="utf-8"?>
<c:chartSpace xmlns:c="http://schemas.openxmlformats.org/drawingml/2006/chart" xmlns:a="http://schemas.openxmlformats.org/drawingml/2006/main" xmlns:r="http://schemas.openxmlformats.org/officeDocument/2006/relationships">
  <c:lang val="en-US"/>
  <c:roundedCorners val="0"/>
  <c:chart>
    <c:plotArea>
      <c:layout>
        <c:manualLayout>
          <c:layoutTarget val="inner"/>
          <c:xMode val="edge"/>
          <c:yMode val="edge"/>
          <c:x val="0.295360380686713"/>
          <c:y val="0.0333907056798623"/>
          <c:w val="0.688681954301186"/>
          <c:h val="0.933132530120482"/>
        </c:manualLayout>
      </c:layout>
      <c:barChart>
        <c:barDir val="bar"/>
        <c:grouping val="clustered"/>
        <c:varyColors val="0"/>
        <c:ser>
          <c:idx val="0"/>
          <c:order val="0"/>
          <c:tx>
            <c:strRef>
              <c:f>label 0</c:f>
              <c:strCache>
                <c:ptCount val="1"/>
                <c:pt idx="0">
                  <c:v>Series 1</c:v>
                </c:pt>
              </c:strCache>
            </c:strRef>
          </c:tx>
          <c:spPr>
            <a:solidFill>
              <a:srgbClr val="c56bd2"/>
            </a:solidFill>
            <a:ln>
              <a:noFill/>
            </a:ln>
          </c:spPr>
          <c:invertIfNegative val="0"/>
          <c:dPt>
            <c:idx val="0"/>
            <c:invertIfNegative val="0"/>
            <c:spPr>
              <a:solidFill>
                <a:srgbClr val="842c91"/>
              </a:solidFill>
              <a:ln>
                <a:noFill/>
              </a:ln>
            </c:spPr>
          </c:dPt>
          <c:dLbls>
            <c:numFmt formatCode="General" sourceLinked="1"/>
            <c:dLbl>
              <c:idx val="0"/>
              <c:txPr>
                <a:bodyPr/>
                <a:lstStyle/>
                <a:p>
                  <a:pPr>
                    <a:defRPr b="0" sz="1200" spc="-1" strike="noStrike">
                      <a:solidFill>
                        <a:srgbClr val="7f7f7f"/>
                      </a:solidFill>
                      <a:latin typeface="Calibri"/>
                      <a:ea typeface="ＭＳ Ｐゴシック"/>
                    </a:defRPr>
                  </a:pPr>
                </a:p>
              </c:txPr>
              <c:dLblPos val="outEnd"/>
              <c:showLegendKey val="0"/>
              <c:showVal val="1"/>
              <c:showCatName val="0"/>
              <c:showSerName val="0"/>
              <c:showPercent val="0"/>
            </c:dLbl>
            <c:txPr>
              <a:bodyPr/>
              <a:lstStyle/>
              <a:p>
                <a:pPr>
                  <a:defRPr b="0" sz="1200" spc="-1" strike="noStrike">
                    <a:solidFill>
                      <a:srgbClr val="7f7f7f"/>
                    </a:solidFill>
                    <a:latin typeface="Calibri"/>
                    <a:ea typeface="ＭＳ Ｐゴシック"/>
                  </a:defRPr>
                </a:pPr>
              </a:p>
            </c:txPr>
            <c:dLblPos val="outEnd"/>
            <c:showLegendKey val="0"/>
            <c:showVal val="1"/>
            <c:showCatName val="0"/>
            <c:showSerName val="0"/>
            <c:showPercent val="0"/>
            <c:showLeaderLines val="0"/>
          </c:dLbls>
          <c:cat>
            <c:strRef>
              <c:f>categories</c:f>
              <c:strCache>
                <c:ptCount val="15"/>
                <c:pt idx="0">
                  <c:v>Q4 2018</c:v>
                </c:pt>
                <c:pt idx="1">
                  <c:v/>
                </c:pt>
                <c:pt idx="2">
                  <c:v>Directly authorised</c:v>
                </c:pt>
                <c:pt idx="3">
                  <c:v>Appointed representative</c:v>
                </c:pt>
                <c:pt idx="4">
                  <c:v/>
                </c:pt>
                <c:pt idx="5">
                  <c:v>1-2 (sales decile)</c:v>
                </c:pt>
                <c:pt idx="6">
                  <c:v>3-5 (sales decile)</c:v>
                </c:pt>
                <c:pt idx="7">
                  <c:v>6-8 (sales decile)</c:v>
                </c:pt>
                <c:pt idx="8">
                  <c:v>9-10 (sales decile)</c:v>
                </c:pt>
                <c:pt idx="9">
                  <c:v/>
                </c:pt>
                <c:pt idx="10">
                  <c:v>First time buyer*</c:v>
                </c:pt>
                <c:pt idx="11">
                  <c:v>Mover*</c:v>
                </c:pt>
                <c:pt idx="12">
                  <c:v>Remortgage*</c:v>
                </c:pt>
                <c:pt idx="13">
                  <c:v>Buy to let**</c:v>
                </c:pt>
                <c:pt idx="14">
                  <c:v>Other specialist***</c:v>
                </c:pt>
              </c:strCache>
            </c:strRef>
          </c:cat>
          <c:val>
            <c:numRef>
              <c:f>0</c:f>
              <c:numCache>
                <c:formatCode>General</c:formatCode>
                <c:ptCount val="15"/>
                <c:pt idx="0">
                  <c:v>53</c:v>
                </c:pt>
                <c:pt idx="1">
                  <c:v/>
                </c:pt>
                <c:pt idx="2">
                  <c:v>53</c:v>
                </c:pt>
                <c:pt idx="3">
                  <c:v>53</c:v>
                </c:pt>
                <c:pt idx="4">
                  <c:v/>
                </c:pt>
                <c:pt idx="5">
                  <c:v>52</c:v>
                </c:pt>
                <c:pt idx="6">
                  <c:v>53</c:v>
                </c:pt>
                <c:pt idx="7">
                  <c:v>52</c:v>
                </c:pt>
                <c:pt idx="8">
                  <c:v>56</c:v>
                </c:pt>
                <c:pt idx="9">
                  <c:v/>
                </c:pt>
                <c:pt idx="10">
                  <c:v>52</c:v>
                </c:pt>
                <c:pt idx="11">
                  <c:v>50</c:v>
                </c:pt>
                <c:pt idx="12">
                  <c:v>54</c:v>
                </c:pt>
                <c:pt idx="13">
                  <c:v>51</c:v>
                </c:pt>
                <c:pt idx="14">
                  <c:v>50</c:v>
                </c:pt>
              </c:numCache>
            </c:numRef>
          </c:val>
        </c:ser>
        <c:gapWidth val="40"/>
        <c:overlap val="0"/>
        <c:axId val="4628943"/>
        <c:axId val="21443205"/>
      </c:barChart>
      <c:catAx>
        <c:axId val="4628943"/>
        <c:scaling>
          <c:orientation val="maxMin"/>
        </c:scaling>
        <c:delete val="0"/>
        <c:axPos val="b"/>
        <c:numFmt formatCode="[$-809]DD/MM/YYYY" sourceLinked="1"/>
        <c:majorTickMark val="out"/>
        <c:minorTickMark val="none"/>
        <c:tickLblPos val="nextTo"/>
        <c:spPr>
          <a:ln w="9360">
            <a:noFill/>
          </a:ln>
        </c:spPr>
        <c:txPr>
          <a:bodyPr/>
          <a:lstStyle/>
          <a:p>
            <a:pPr>
              <a:defRPr b="0" sz="1200" spc="-1" strike="noStrike">
                <a:solidFill>
                  <a:srgbClr val="7f7f7f"/>
                </a:solidFill>
                <a:latin typeface="Calibri"/>
                <a:ea typeface="ＭＳ Ｐゴシック"/>
              </a:defRPr>
            </a:pPr>
          </a:p>
        </c:txPr>
        <c:crossAx val="21443205"/>
        <c:crosses val="autoZero"/>
        <c:auto val="1"/>
        <c:lblAlgn val="ctr"/>
        <c:lblOffset val="100"/>
      </c:catAx>
      <c:valAx>
        <c:axId val="21443205"/>
        <c:scaling>
          <c:orientation val="minMax"/>
          <c:max val="120"/>
          <c:min val="0"/>
        </c:scaling>
        <c:delete val="1"/>
        <c:axPos val="l"/>
        <c:numFmt formatCode="General" sourceLinked="0"/>
        <c:majorTickMark val="out"/>
        <c:minorTickMark val="none"/>
        <c:tickLblPos val="nextTo"/>
        <c:spPr>
          <a:ln w="9360">
            <a:solidFill>
              <a:srgbClr val="f9f9f9"/>
            </a:solidFill>
            <a:round/>
          </a:ln>
        </c:spPr>
        <c:txPr>
          <a:bodyPr/>
          <a:lstStyle/>
          <a:p>
            <a:pPr>
              <a:defRPr b="0" sz="1800" spc="-1" strike="noStrike">
                <a:solidFill>
                  <a:srgbClr val="ffffff"/>
                </a:solidFill>
                <a:latin typeface="Arial"/>
                <a:ea typeface="ＭＳ Ｐゴシック"/>
              </a:defRPr>
            </a:pPr>
          </a:p>
        </c:txPr>
        <c:crossAx val="4628943"/>
        <c:crosses val="max"/>
      </c:valAx>
      <c:spPr>
        <a:noFill/>
        <a:ln>
          <a:noFill/>
        </a:ln>
      </c:spPr>
    </c:plotArea>
    <c:plotVisOnly val="1"/>
    <c:dispBlanksAs val="gap"/>
  </c:chart>
  <c:spPr>
    <a:noFill/>
    <a:ln>
      <a:noFill/>
    </a:ln>
  </c:spPr>
</c:chartSpace>
</file>

<file path=ppt/charts/chart18.xml><?xml version="1.0" encoding="utf-8"?>
<c:chartSpace xmlns:c="http://schemas.openxmlformats.org/drawingml/2006/chart" xmlns:a="http://schemas.openxmlformats.org/drawingml/2006/main" xmlns:r="http://schemas.openxmlformats.org/officeDocument/2006/relationships">
  <c:lang val="en-US"/>
  <c:roundedCorners val="0"/>
  <c:chart>
    <c:plotArea>
      <c:layout>
        <c:manualLayout>
          <c:layoutTarget val="inner"/>
          <c:xMode val="edge"/>
          <c:yMode val="edge"/>
          <c:x val="0.0192810998840484"/>
          <c:y val="0.0887846481876333"/>
          <c:w val="0.9613715421567"/>
          <c:h val="0.77953091684435"/>
        </c:manualLayout>
      </c:layout>
      <c:barChart>
        <c:barDir val="col"/>
        <c:grouping val="clustered"/>
        <c:varyColors val="0"/>
        <c:ser>
          <c:idx val="0"/>
          <c:order val="0"/>
          <c:spPr>
            <a:solidFill>
              <a:srgbClr val="ffffff"/>
            </a:solidFill>
            <a:ln>
              <a:noFill/>
            </a:ln>
          </c:spPr>
          <c:invertIfNegative val="0"/>
          <c:dPt>
            <c:idx val="0"/>
            <c:invertIfNegative val="0"/>
            <c:spPr>
              <a:solidFill>
                <a:srgbClr val="ffffff"/>
              </a:solidFill>
              <a:ln>
                <a:noFill/>
              </a:ln>
            </c:spPr>
          </c:dPt>
          <c:dPt>
            <c:idx val="1"/>
            <c:invertIfNegative val="0"/>
            <c:spPr>
              <a:solidFill>
                <a:srgbClr val="ffffff"/>
              </a:solidFill>
              <a:ln>
                <a:noFill/>
              </a:ln>
            </c:spPr>
          </c:dPt>
          <c:dPt>
            <c:idx val="15"/>
            <c:invertIfNegative val="0"/>
            <c:spPr>
              <a:solidFill>
                <a:srgbClr val="ffffff"/>
              </a:solidFill>
              <a:ln>
                <a:noFill/>
              </a:ln>
            </c:spPr>
          </c:dPt>
          <c:dPt>
            <c:idx val="16"/>
            <c:invertIfNegative val="0"/>
            <c:spPr>
              <a:solidFill>
                <a:srgbClr val="ffffff"/>
              </a:solidFill>
              <a:ln>
                <a:noFill/>
              </a:ln>
            </c:spPr>
          </c:dPt>
          <c:dPt>
            <c:idx val="17"/>
            <c:invertIfNegative val="0"/>
            <c:spPr>
              <a:solidFill>
                <a:srgbClr val="ffffff"/>
              </a:solidFill>
              <a:ln>
                <a:noFill/>
              </a:ln>
            </c:spPr>
          </c:dPt>
          <c:dPt>
            <c:idx val="18"/>
            <c:invertIfNegative val="0"/>
            <c:spPr>
              <a:solidFill>
                <a:srgbClr val="842c91"/>
              </a:solidFill>
              <a:ln>
                <a:noFill/>
              </a:ln>
            </c:spPr>
          </c:dPt>
          <c:dPt>
            <c:idx val="19"/>
            <c:invertIfNegative val="0"/>
            <c:spPr>
              <a:solidFill>
                <a:srgbClr val="842c91"/>
              </a:solidFill>
              <a:ln>
                <a:noFill/>
              </a:ln>
            </c:spPr>
          </c:dPt>
          <c:dPt>
            <c:idx val="20"/>
            <c:invertIfNegative val="0"/>
            <c:spPr>
              <a:solidFill>
                <a:srgbClr val="842c91"/>
              </a:solidFill>
              <a:ln>
                <a:noFill/>
              </a:ln>
            </c:spPr>
          </c:dPt>
          <c:dLbls>
            <c:numFmt formatCode="#,##0" sourceLinked="0"/>
            <c:dLbl>
              <c:idx val="0"/>
              <c:txPr>
                <a:bodyPr/>
                <a:lstStyle/>
                <a:p>
                  <a:pPr>
                    <a:defRPr b="0" sz="1200" spc="-1" strike="noStrike">
                      <a:solidFill>
                        <a:srgbClr val="7f7f7f"/>
                      </a:solidFill>
                      <a:latin typeface="Calibri"/>
                      <a:ea typeface="ＭＳ Ｐゴシック"/>
                    </a:defRPr>
                  </a:pPr>
                </a:p>
              </c:txPr>
              <c:dLblPos val="outEnd"/>
              <c:showLegendKey val="0"/>
              <c:showVal val="1"/>
              <c:showCatName val="0"/>
              <c:showSerName val="0"/>
              <c:showPercent val="0"/>
            </c:dLbl>
            <c:dLbl>
              <c:idx val="1"/>
              <c:txPr>
                <a:bodyPr/>
                <a:lstStyle/>
                <a:p>
                  <a:pPr>
                    <a:defRPr b="0" sz="1200" spc="-1" strike="noStrike">
                      <a:solidFill>
                        <a:srgbClr val="7f7f7f"/>
                      </a:solidFill>
                      <a:latin typeface="Calibri"/>
                      <a:ea typeface="ＭＳ Ｐゴシック"/>
                    </a:defRPr>
                  </a:pPr>
                </a:p>
              </c:txPr>
              <c:dLblPos val="outEnd"/>
              <c:showLegendKey val="0"/>
              <c:showVal val="1"/>
              <c:showCatName val="0"/>
              <c:showSerName val="0"/>
              <c:showPercent val="0"/>
            </c:dLbl>
            <c:dLbl>
              <c:idx val="15"/>
              <c:txPr>
                <a:bodyPr/>
                <a:lstStyle/>
                <a:p>
                  <a:pPr>
                    <a:defRPr b="0" sz="1200" spc="-1" strike="noStrike">
                      <a:solidFill>
                        <a:srgbClr val="7f7f7f"/>
                      </a:solidFill>
                      <a:latin typeface="Calibri"/>
                      <a:ea typeface="ＭＳ Ｐゴシック"/>
                    </a:defRPr>
                  </a:pPr>
                </a:p>
              </c:txPr>
              <c:dLblPos val="outEnd"/>
              <c:showLegendKey val="0"/>
              <c:showVal val="1"/>
              <c:showCatName val="0"/>
              <c:showSerName val="0"/>
              <c:showPercent val="0"/>
            </c:dLbl>
            <c:dLbl>
              <c:idx val="16"/>
              <c:txPr>
                <a:bodyPr/>
                <a:lstStyle/>
                <a:p>
                  <a:pPr>
                    <a:defRPr b="0" sz="1200" spc="-1" strike="noStrike">
                      <a:solidFill>
                        <a:srgbClr val="7f7f7f"/>
                      </a:solidFill>
                      <a:latin typeface="Calibri"/>
                      <a:ea typeface="ＭＳ Ｐゴシック"/>
                    </a:defRPr>
                  </a:pPr>
                </a:p>
              </c:txPr>
              <c:dLblPos val="outEnd"/>
              <c:showLegendKey val="0"/>
              <c:showVal val="1"/>
              <c:showCatName val="0"/>
              <c:showSerName val="0"/>
              <c:showPercent val="0"/>
            </c:dLbl>
            <c:dLbl>
              <c:idx val="17"/>
              <c:txPr>
                <a:bodyPr/>
                <a:lstStyle/>
                <a:p>
                  <a:pPr>
                    <a:defRPr b="0" sz="1200" spc="-1" strike="noStrike">
                      <a:solidFill>
                        <a:srgbClr val="7f7f7f"/>
                      </a:solidFill>
                      <a:latin typeface="Calibri"/>
                      <a:ea typeface="ＭＳ Ｐゴシック"/>
                    </a:defRPr>
                  </a:pPr>
                </a:p>
              </c:txPr>
              <c:dLblPos val="outEnd"/>
              <c:showLegendKey val="0"/>
              <c:showVal val="1"/>
              <c:showCatName val="0"/>
              <c:showSerName val="0"/>
              <c:showPercent val="0"/>
            </c:dLbl>
            <c:dLbl>
              <c:idx val="18"/>
              <c:txPr>
                <a:bodyPr/>
                <a:lstStyle/>
                <a:p>
                  <a:pPr>
                    <a:defRPr b="0" sz="1200" spc="-1" strike="noStrike">
                      <a:solidFill>
                        <a:srgbClr val="7f7f7f"/>
                      </a:solidFill>
                      <a:latin typeface="Calibri"/>
                      <a:ea typeface="ＭＳ Ｐゴシック"/>
                    </a:defRPr>
                  </a:pPr>
                </a:p>
              </c:txPr>
              <c:dLblPos val="outEnd"/>
              <c:showLegendKey val="0"/>
              <c:showVal val="1"/>
              <c:showCatName val="0"/>
              <c:showSerName val="0"/>
              <c:showPercent val="0"/>
            </c:dLbl>
            <c:dLbl>
              <c:idx val="19"/>
              <c:txPr>
                <a:bodyPr/>
                <a:lstStyle/>
                <a:p>
                  <a:pPr>
                    <a:defRPr b="0" sz="1200" spc="-1" strike="noStrike">
                      <a:solidFill>
                        <a:srgbClr val="7f7f7f"/>
                      </a:solidFill>
                      <a:latin typeface="Calibri"/>
                      <a:ea typeface="ＭＳ Ｐゴシック"/>
                    </a:defRPr>
                  </a:pPr>
                </a:p>
              </c:txPr>
              <c:dLblPos val="outEnd"/>
              <c:showLegendKey val="0"/>
              <c:showVal val="1"/>
              <c:showCatName val="0"/>
              <c:showSerName val="0"/>
              <c:showPercent val="0"/>
            </c:dLbl>
            <c:dLbl>
              <c:idx val="20"/>
              <c:txPr>
                <a:bodyPr/>
                <a:lstStyle/>
                <a:p>
                  <a:pPr>
                    <a:defRPr b="0" sz="1200" spc="-1" strike="noStrike">
                      <a:solidFill>
                        <a:srgbClr val="7f7f7f"/>
                      </a:solidFill>
                      <a:latin typeface="Calibri"/>
                      <a:ea typeface="ＭＳ Ｐゴシック"/>
                    </a:defRPr>
                  </a:pPr>
                </a:p>
              </c:txPr>
              <c:dLblPos val="outEnd"/>
              <c:showLegendKey val="0"/>
              <c:showVal val="1"/>
              <c:showCatName val="0"/>
              <c:showSerName val="0"/>
              <c:showPercent val="0"/>
            </c:dLbl>
            <c:txPr>
              <a:bodyPr/>
              <a:lstStyle/>
              <a:p>
                <a:pPr>
                  <a:defRPr b="0" sz="1200" spc="-1" strike="noStrike">
                    <a:solidFill>
                      <a:srgbClr val="7f7f7f"/>
                    </a:solidFill>
                    <a:latin typeface="Calibri"/>
                    <a:ea typeface="ＭＳ Ｐゴシック"/>
                  </a:defRPr>
                </a:pPr>
              </a:p>
            </c:txPr>
            <c:dLblPos val="outEnd"/>
            <c:showLegendKey val="0"/>
            <c:showVal val="1"/>
            <c:showCatName val="0"/>
            <c:showSerName val="0"/>
            <c:showPercent val="0"/>
            <c:showLeaderLines val="0"/>
          </c:dLbls>
          <c:cat>
            <c:strRef>
              <c:f>categories</c:f>
              <c:strCache>
                <c:ptCount val="21"/>
                <c:pt idx="0">
                  <c:v>Apr</c:v>
                </c:pt>
                <c:pt idx="1">
                  <c:v>May</c:v>
                </c:pt>
                <c:pt idx="2">
                  <c:v>Jun</c:v>
                </c:pt>
                <c:pt idx="3">
                  <c:v>Jul</c:v>
                </c:pt>
                <c:pt idx="4">
                  <c:v>Aug</c:v>
                </c:pt>
                <c:pt idx="5">
                  <c:v>Sep</c:v>
                </c:pt>
                <c:pt idx="6">
                  <c:v>Oct</c:v>
                </c:pt>
                <c:pt idx="7">
                  <c:v>Nov</c:v>
                </c:pt>
                <c:pt idx="8">
                  <c:v>Dec</c:v>
                </c:pt>
                <c:pt idx="9">
                  <c:v>Jan</c:v>
                </c:pt>
                <c:pt idx="10">
                  <c:v>Feb</c:v>
                </c:pt>
                <c:pt idx="11">
                  <c:v>Mar</c:v>
                </c:pt>
                <c:pt idx="12">
                  <c:v>Apr</c:v>
                </c:pt>
                <c:pt idx="13">
                  <c:v>May</c:v>
                </c:pt>
                <c:pt idx="14">
                  <c:v>Jun</c:v>
                </c:pt>
                <c:pt idx="15">
                  <c:v>Jul</c:v>
                </c:pt>
                <c:pt idx="16">
                  <c:v>Aug</c:v>
                </c:pt>
                <c:pt idx="17">
                  <c:v>Sep</c:v>
                </c:pt>
                <c:pt idx="18">
                  <c:v>Oct</c:v>
                </c:pt>
                <c:pt idx="19">
                  <c:v>Nov</c:v>
                </c:pt>
                <c:pt idx="20">
                  <c:v>Dec</c:v>
                </c:pt>
              </c:strCache>
            </c:strRef>
          </c:cat>
          <c:val>
            <c:numRef>
              <c:f>0</c:f>
              <c:numCache>
                <c:formatCode>General</c:formatCode>
                <c:ptCount val="21"/>
                <c:pt idx="0">
                  <c:v>71</c:v>
                </c:pt>
                <c:pt idx="1">
                  <c:v>67</c:v>
                </c:pt>
                <c:pt idx="2">
                  <c:v>77</c:v>
                </c:pt>
                <c:pt idx="3">
                  <c:v>75</c:v>
                </c:pt>
                <c:pt idx="4">
                  <c:v>74</c:v>
                </c:pt>
                <c:pt idx="5">
                  <c:v>79</c:v>
                </c:pt>
                <c:pt idx="6">
                  <c:v>77</c:v>
                </c:pt>
                <c:pt idx="7">
                  <c:v>78</c:v>
                </c:pt>
                <c:pt idx="8">
                  <c:v>71</c:v>
                </c:pt>
                <c:pt idx="9">
                  <c:v>75</c:v>
                </c:pt>
                <c:pt idx="10">
                  <c:v>71</c:v>
                </c:pt>
                <c:pt idx="11">
                  <c:v>71</c:v>
                </c:pt>
                <c:pt idx="12">
                  <c:v>75</c:v>
                </c:pt>
                <c:pt idx="13">
                  <c:v>79</c:v>
                </c:pt>
                <c:pt idx="14">
                  <c:v>71</c:v>
                </c:pt>
                <c:pt idx="15">
                  <c:v>75</c:v>
                </c:pt>
                <c:pt idx="16">
                  <c:v>70</c:v>
                </c:pt>
                <c:pt idx="17">
                  <c:v>70</c:v>
                </c:pt>
                <c:pt idx="18">
                  <c:v>76</c:v>
                </c:pt>
                <c:pt idx="19">
                  <c:v>76</c:v>
                </c:pt>
                <c:pt idx="20">
                  <c:v>79</c:v>
                </c:pt>
              </c:numCache>
            </c:numRef>
          </c:val>
        </c:ser>
        <c:gapWidth val="40"/>
        <c:overlap val="0"/>
        <c:axId val="46988699"/>
        <c:axId val="61591645"/>
      </c:barChart>
      <c:catAx>
        <c:axId val="46988699"/>
        <c:scaling>
          <c:orientation val="minMax"/>
        </c:scaling>
        <c:delete val="0"/>
        <c:axPos val="b"/>
        <c:numFmt formatCode="[$-809]DD/MM/YYYY" sourceLinked="1"/>
        <c:majorTickMark val="out"/>
        <c:minorTickMark val="none"/>
        <c:tickLblPos val="nextTo"/>
        <c:spPr>
          <a:ln w="9360">
            <a:noFill/>
          </a:ln>
        </c:spPr>
        <c:txPr>
          <a:bodyPr/>
          <a:lstStyle/>
          <a:p>
            <a:pPr>
              <a:defRPr b="0" sz="1200" spc="-1" strike="noStrike">
                <a:solidFill>
                  <a:srgbClr val="7f7f7f"/>
                </a:solidFill>
                <a:latin typeface="Calibri"/>
                <a:ea typeface="ＭＳ Ｐゴシック"/>
              </a:defRPr>
            </a:pPr>
          </a:p>
        </c:txPr>
        <c:crossAx val="61591645"/>
        <c:crosses val="autoZero"/>
        <c:auto val="1"/>
        <c:lblAlgn val="ctr"/>
        <c:lblOffset val="100"/>
      </c:catAx>
      <c:valAx>
        <c:axId val="61591645"/>
        <c:scaling>
          <c:orientation val="minMax"/>
          <c:max val="100"/>
          <c:min val="0"/>
        </c:scaling>
        <c:delete val="1"/>
        <c:axPos val="l"/>
        <c:numFmt formatCode="General" sourceLinked="0"/>
        <c:majorTickMark val="out"/>
        <c:minorTickMark val="none"/>
        <c:tickLblPos val="nextTo"/>
        <c:spPr>
          <a:ln w="9360">
            <a:solidFill>
              <a:srgbClr val="f9f9f9"/>
            </a:solidFill>
            <a:round/>
          </a:ln>
        </c:spPr>
        <c:txPr>
          <a:bodyPr/>
          <a:lstStyle/>
          <a:p>
            <a:pPr>
              <a:defRPr b="0" sz="1800" spc="-1" strike="noStrike">
                <a:solidFill>
                  <a:srgbClr val="ffffff"/>
                </a:solidFill>
                <a:latin typeface="Arial"/>
                <a:ea typeface="ＭＳ Ｐゴシック"/>
              </a:defRPr>
            </a:pPr>
          </a:p>
        </c:txPr>
        <c:crossAx val="46988699"/>
        <c:crosses val="autoZero"/>
      </c:valAx>
      <c:spPr>
        <a:noFill/>
        <a:ln w="38160">
          <a:noFill/>
        </a:ln>
      </c:spPr>
    </c:plotArea>
    <c:plotVisOnly val="1"/>
    <c:dispBlanksAs val="gap"/>
  </c:chart>
  <c:spPr>
    <a:noFill/>
    <a:ln>
      <a:noFill/>
    </a:ln>
  </c:spPr>
</c:chartSpace>
</file>

<file path=ppt/charts/chart19.xml><?xml version="1.0" encoding="utf-8"?>
<c:chartSpace xmlns:c="http://schemas.openxmlformats.org/drawingml/2006/chart" xmlns:a="http://schemas.openxmlformats.org/drawingml/2006/main" xmlns:r="http://schemas.openxmlformats.org/officeDocument/2006/relationships">
  <c:lang val="en-US"/>
  <c:roundedCorners val="0"/>
  <c:chart>
    <c:plotArea>
      <c:layout>
        <c:manualLayout>
          <c:layoutTarget val="inner"/>
          <c:xMode val="edge"/>
          <c:yMode val="edge"/>
          <c:x val="0.295360380686713"/>
          <c:y val="0.0333907056798623"/>
          <c:w val="0.688681954301186"/>
          <c:h val="0.933132530120482"/>
        </c:manualLayout>
      </c:layout>
      <c:barChart>
        <c:barDir val="bar"/>
        <c:grouping val="clustered"/>
        <c:varyColors val="0"/>
        <c:ser>
          <c:idx val="0"/>
          <c:order val="0"/>
          <c:tx>
            <c:strRef>
              <c:f>label 0</c:f>
              <c:strCache>
                <c:ptCount val="1"/>
                <c:pt idx="0">
                  <c:v>Series 1</c:v>
                </c:pt>
              </c:strCache>
            </c:strRef>
          </c:tx>
          <c:spPr>
            <a:solidFill>
              <a:srgbClr val="c56bd2"/>
            </a:solidFill>
            <a:ln>
              <a:noFill/>
            </a:ln>
          </c:spPr>
          <c:invertIfNegative val="0"/>
          <c:dPt>
            <c:idx val="0"/>
            <c:invertIfNegative val="0"/>
            <c:spPr>
              <a:solidFill>
                <a:srgbClr val="842c91"/>
              </a:solidFill>
              <a:ln>
                <a:noFill/>
              </a:ln>
            </c:spPr>
          </c:dPt>
          <c:dLbls>
            <c:numFmt formatCode="General" sourceLinked="1"/>
            <c:dLbl>
              <c:idx val="0"/>
              <c:txPr>
                <a:bodyPr/>
                <a:lstStyle/>
                <a:p>
                  <a:pPr>
                    <a:defRPr b="0" sz="1200" spc="-1" strike="noStrike">
                      <a:solidFill>
                        <a:srgbClr val="7f7f7f"/>
                      </a:solidFill>
                      <a:latin typeface="Calibri"/>
                      <a:ea typeface="ＭＳ Ｐゴシック"/>
                    </a:defRPr>
                  </a:pPr>
                </a:p>
              </c:txPr>
              <c:dLblPos val="outEnd"/>
              <c:showLegendKey val="0"/>
              <c:showVal val="1"/>
              <c:showCatName val="0"/>
              <c:showSerName val="0"/>
              <c:showPercent val="0"/>
            </c:dLbl>
            <c:txPr>
              <a:bodyPr/>
              <a:lstStyle/>
              <a:p>
                <a:pPr>
                  <a:defRPr b="0" sz="1200" spc="-1" strike="noStrike">
                    <a:solidFill>
                      <a:srgbClr val="7f7f7f"/>
                    </a:solidFill>
                    <a:latin typeface="Calibri"/>
                    <a:ea typeface="ＭＳ Ｐゴシック"/>
                  </a:defRPr>
                </a:pPr>
              </a:p>
            </c:txPr>
            <c:dLblPos val="outEnd"/>
            <c:showLegendKey val="0"/>
            <c:showVal val="1"/>
            <c:showCatName val="0"/>
            <c:showSerName val="0"/>
            <c:showPercent val="0"/>
            <c:showLeaderLines val="0"/>
          </c:dLbls>
          <c:cat>
            <c:strRef>
              <c:f>categories</c:f>
              <c:strCache>
                <c:ptCount val="15"/>
                <c:pt idx="0">
                  <c:v>Q4 2018</c:v>
                </c:pt>
                <c:pt idx="1">
                  <c:v/>
                </c:pt>
                <c:pt idx="2">
                  <c:v>Directly authorised</c:v>
                </c:pt>
                <c:pt idx="3">
                  <c:v>Appointed representative</c:v>
                </c:pt>
                <c:pt idx="4">
                  <c:v/>
                </c:pt>
                <c:pt idx="5">
                  <c:v>1-2 (sales decile)</c:v>
                </c:pt>
                <c:pt idx="6">
                  <c:v>3-5 (sales decile)</c:v>
                </c:pt>
                <c:pt idx="7">
                  <c:v>6-8 (sales decile)</c:v>
                </c:pt>
                <c:pt idx="8">
                  <c:v>9-10 (sales decile)</c:v>
                </c:pt>
                <c:pt idx="9">
                  <c:v/>
                </c:pt>
                <c:pt idx="10">
                  <c:v>First time buyer*</c:v>
                </c:pt>
                <c:pt idx="11">
                  <c:v>Mover*</c:v>
                </c:pt>
                <c:pt idx="12">
                  <c:v>Remortgage*</c:v>
                </c:pt>
                <c:pt idx="13">
                  <c:v>Buy to let**</c:v>
                </c:pt>
                <c:pt idx="14">
                  <c:v>Other specialist***</c:v>
                </c:pt>
              </c:strCache>
            </c:strRef>
          </c:cat>
          <c:val>
            <c:numRef>
              <c:f>0</c:f>
              <c:numCache>
                <c:formatCode>General</c:formatCode>
                <c:ptCount val="15"/>
                <c:pt idx="0">
                  <c:v>77</c:v>
                </c:pt>
                <c:pt idx="1">
                  <c:v/>
                </c:pt>
                <c:pt idx="2">
                  <c:v>77</c:v>
                </c:pt>
                <c:pt idx="3">
                  <c:v>77</c:v>
                </c:pt>
                <c:pt idx="4">
                  <c:v/>
                </c:pt>
                <c:pt idx="5">
                  <c:v>77</c:v>
                </c:pt>
                <c:pt idx="6">
                  <c:v>75</c:v>
                </c:pt>
                <c:pt idx="7">
                  <c:v>77</c:v>
                </c:pt>
                <c:pt idx="8">
                  <c:v>80</c:v>
                </c:pt>
                <c:pt idx="9">
                  <c:v/>
                </c:pt>
                <c:pt idx="10">
                  <c:v>79</c:v>
                </c:pt>
                <c:pt idx="11">
                  <c:v>72</c:v>
                </c:pt>
                <c:pt idx="12">
                  <c:v>77</c:v>
                </c:pt>
                <c:pt idx="13">
                  <c:v>74</c:v>
                </c:pt>
                <c:pt idx="14">
                  <c:v>76</c:v>
                </c:pt>
              </c:numCache>
            </c:numRef>
          </c:val>
        </c:ser>
        <c:gapWidth val="40"/>
        <c:overlap val="0"/>
        <c:axId val="98302901"/>
        <c:axId val="6072438"/>
      </c:barChart>
      <c:catAx>
        <c:axId val="98302901"/>
        <c:scaling>
          <c:orientation val="maxMin"/>
        </c:scaling>
        <c:delete val="0"/>
        <c:axPos val="b"/>
        <c:numFmt formatCode="[$-809]DD/MM/YYYY" sourceLinked="1"/>
        <c:majorTickMark val="out"/>
        <c:minorTickMark val="none"/>
        <c:tickLblPos val="nextTo"/>
        <c:spPr>
          <a:ln w="9360">
            <a:noFill/>
          </a:ln>
        </c:spPr>
        <c:txPr>
          <a:bodyPr/>
          <a:lstStyle/>
          <a:p>
            <a:pPr>
              <a:defRPr b="0" sz="1200" spc="-1" strike="noStrike">
                <a:solidFill>
                  <a:srgbClr val="7f7f7f"/>
                </a:solidFill>
                <a:latin typeface="Calibri"/>
                <a:ea typeface="ＭＳ Ｐゴシック"/>
              </a:defRPr>
            </a:pPr>
          </a:p>
        </c:txPr>
        <c:crossAx val="6072438"/>
        <c:crosses val="autoZero"/>
        <c:auto val="1"/>
        <c:lblAlgn val="ctr"/>
        <c:lblOffset val="100"/>
      </c:catAx>
      <c:valAx>
        <c:axId val="6072438"/>
        <c:scaling>
          <c:orientation val="minMax"/>
          <c:max val="120"/>
          <c:min val="0"/>
        </c:scaling>
        <c:delete val="1"/>
        <c:axPos val="l"/>
        <c:numFmt formatCode="General" sourceLinked="0"/>
        <c:majorTickMark val="out"/>
        <c:minorTickMark val="none"/>
        <c:tickLblPos val="nextTo"/>
        <c:spPr>
          <a:ln w="9360">
            <a:solidFill>
              <a:srgbClr val="f9f9f9"/>
            </a:solidFill>
            <a:round/>
          </a:ln>
        </c:spPr>
        <c:txPr>
          <a:bodyPr/>
          <a:lstStyle/>
          <a:p>
            <a:pPr>
              <a:defRPr b="0" sz="1800" spc="-1" strike="noStrike">
                <a:solidFill>
                  <a:srgbClr val="ffffff"/>
                </a:solidFill>
                <a:latin typeface="Arial"/>
                <a:ea typeface="ＭＳ Ｐゴシック"/>
              </a:defRPr>
            </a:pPr>
          </a:p>
        </c:txPr>
        <c:crossAx val="98302901"/>
        <c:crosses val="max"/>
      </c:valAx>
      <c:spPr>
        <a:noFill/>
        <a:ln>
          <a:noFill/>
        </a:ln>
      </c:spPr>
    </c:plotArea>
    <c:plotVisOnly val="1"/>
    <c:dispBlanksAs val="gap"/>
  </c:chart>
  <c:spPr>
    <a:noFill/>
    <a:ln>
      <a:noFill/>
    </a:ln>
  </c:spPr>
</c:chartSpace>
</file>

<file path=ppt/charts/chart2.xml><?xml version="1.0" encoding="utf-8"?>
<c:chartSpace xmlns:c="http://schemas.openxmlformats.org/drawingml/2006/chart" xmlns:a="http://schemas.openxmlformats.org/drawingml/2006/main" xmlns:r="http://schemas.openxmlformats.org/officeDocument/2006/relationships">
  <c:lang val="en-US"/>
  <c:roundedCorners val="0"/>
  <c:chart>
    <c:plotArea>
      <c:layout>
        <c:manualLayout>
          <c:layoutTarget val="inner"/>
          <c:xMode val="edge"/>
          <c:yMode val="edge"/>
          <c:x val="0.523592432186004"/>
          <c:y val="0.0373756386125302"/>
          <c:w val="0.431958057898336"/>
          <c:h val="0.910011651877745"/>
        </c:manualLayout>
      </c:layout>
      <c:barChart>
        <c:barDir val="bar"/>
        <c:grouping val="clustered"/>
        <c:varyColors val="0"/>
        <c:ser>
          <c:idx val="0"/>
          <c:order val="0"/>
          <c:tx>
            <c:strRef>
              <c:f>label 0</c:f>
              <c:strCache>
                <c:ptCount val="1"/>
                <c:pt idx="0">
                  <c:v>Series 1</c:v>
                </c:pt>
              </c:strCache>
            </c:strRef>
          </c:tx>
          <c:spPr>
            <a:solidFill>
              <a:srgbClr val="fd5608"/>
            </a:solidFill>
            <a:ln>
              <a:noFill/>
            </a:ln>
          </c:spPr>
          <c:invertIfNegative val="0"/>
          <c:dPt>
            <c:idx val="4"/>
            <c:invertIfNegative val="0"/>
            <c:spPr>
              <a:solidFill>
                <a:srgbClr val="7bc9ee"/>
              </a:solidFill>
              <a:ln>
                <a:noFill/>
              </a:ln>
            </c:spPr>
          </c:dPt>
          <c:dPt>
            <c:idx val="5"/>
            <c:invertIfNegative val="0"/>
            <c:spPr>
              <a:solidFill>
                <a:srgbClr val="7bc9ee"/>
              </a:solidFill>
              <a:ln>
                <a:noFill/>
              </a:ln>
            </c:spPr>
          </c:dPt>
          <c:dPt>
            <c:idx val="6"/>
            <c:invertIfNegative val="0"/>
            <c:spPr>
              <a:solidFill>
                <a:srgbClr val="7bc9ee"/>
              </a:solidFill>
              <a:ln>
                <a:noFill/>
              </a:ln>
            </c:spPr>
          </c:dPt>
          <c:dPt>
            <c:idx val="8"/>
            <c:invertIfNegative val="0"/>
            <c:spPr>
              <a:solidFill>
                <a:srgbClr val="afd52c"/>
              </a:solidFill>
              <a:ln>
                <a:noFill/>
              </a:ln>
            </c:spPr>
          </c:dPt>
          <c:dPt>
            <c:idx val="9"/>
            <c:invertIfNegative val="0"/>
            <c:spPr>
              <a:solidFill>
                <a:srgbClr val="afd52c"/>
              </a:solidFill>
              <a:ln>
                <a:noFill/>
              </a:ln>
            </c:spPr>
          </c:dPt>
          <c:dLbls>
            <c:numFmt formatCode="General" sourceLinked="1"/>
            <c:dLbl>
              <c:idx val="4"/>
              <c:txPr>
                <a:bodyPr/>
                <a:lstStyle/>
                <a:p>
                  <a:pPr>
                    <a:defRPr b="0" sz="1500" spc="-1" strike="noStrike">
                      <a:solidFill>
                        <a:srgbClr val="808080"/>
                      </a:solidFill>
                      <a:latin typeface="Calibri"/>
                    </a:defRPr>
                  </a:pPr>
                </a:p>
              </c:txPr>
              <c:dLblPos val="outEnd"/>
              <c:showLegendKey val="0"/>
              <c:showVal val="1"/>
              <c:showCatName val="0"/>
              <c:showSerName val="0"/>
              <c:showPercent val="0"/>
            </c:dLbl>
            <c:dLbl>
              <c:idx val="5"/>
              <c:txPr>
                <a:bodyPr/>
                <a:lstStyle/>
                <a:p>
                  <a:pPr>
                    <a:defRPr b="0" sz="1500" spc="-1" strike="noStrike">
                      <a:solidFill>
                        <a:srgbClr val="808080"/>
                      </a:solidFill>
                      <a:latin typeface="Calibri"/>
                    </a:defRPr>
                  </a:pPr>
                </a:p>
              </c:txPr>
              <c:dLblPos val="outEnd"/>
              <c:showLegendKey val="0"/>
              <c:showVal val="1"/>
              <c:showCatName val="0"/>
              <c:showSerName val="0"/>
              <c:showPercent val="0"/>
            </c:dLbl>
            <c:dLbl>
              <c:idx val="6"/>
              <c:txPr>
                <a:bodyPr/>
                <a:lstStyle/>
                <a:p>
                  <a:pPr>
                    <a:defRPr b="0" sz="1500" spc="-1" strike="noStrike">
                      <a:solidFill>
                        <a:srgbClr val="808080"/>
                      </a:solidFill>
                      <a:latin typeface="Calibri"/>
                    </a:defRPr>
                  </a:pPr>
                </a:p>
              </c:txPr>
              <c:dLblPos val="outEnd"/>
              <c:showLegendKey val="0"/>
              <c:showVal val="1"/>
              <c:showCatName val="0"/>
              <c:showSerName val="0"/>
              <c:showPercent val="0"/>
            </c:dLbl>
            <c:dLbl>
              <c:idx val="8"/>
              <c:txPr>
                <a:bodyPr/>
                <a:lstStyle/>
                <a:p>
                  <a:pPr>
                    <a:defRPr b="0" sz="1500" spc="-1" strike="noStrike">
                      <a:solidFill>
                        <a:srgbClr val="808080"/>
                      </a:solidFill>
                      <a:latin typeface="Calibri"/>
                    </a:defRPr>
                  </a:pPr>
                </a:p>
              </c:txPr>
              <c:dLblPos val="outEnd"/>
              <c:showLegendKey val="0"/>
              <c:showVal val="1"/>
              <c:showCatName val="0"/>
              <c:showSerName val="0"/>
              <c:showPercent val="0"/>
            </c:dLbl>
            <c:dLbl>
              <c:idx val="9"/>
              <c:txPr>
                <a:bodyPr/>
                <a:lstStyle/>
                <a:p>
                  <a:pPr>
                    <a:defRPr b="0" sz="1500" spc="-1" strike="noStrike">
                      <a:solidFill>
                        <a:srgbClr val="808080"/>
                      </a:solidFill>
                      <a:latin typeface="Calibri"/>
                    </a:defRPr>
                  </a:pPr>
                </a:p>
              </c:txPr>
              <c:dLblPos val="outEnd"/>
              <c:showLegendKey val="0"/>
              <c:showVal val="1"/>
              <c:showCatName val="0"/>
              <c:showSerName val="0"/>
              <c:showPercent val="0"/>
            </c:dLbl>
            <c:txPr>
              <a:bodyPr/>
              <a:lstStyle/>
              <a:p>
                <a:pPr>
                  <a:defRPr b="0" sz="1500" spc="-1" strike="noStrike">
                    <a:solidFill>
                      <a:srgbClr val="808080"/>
                    </a:solidFill>
                    <a:latin typeface="Calibri"/>
                  </a:defRPr>
                </a:pPr>
              </a:p>
            </c:txPr>
            <c:dLblPos val="outEnd"/>
            <c:showLegendKey val="0"/>
            <c:showVal val="1"/>
            <c:showCatName val="0"/>
            <c:showSerName val="0"/>
            <c:showPercent val="0"/>
            <c:showLeaderLines val="0"/>
          </c:dLbls>
          <c:cat>
            <c:strRef>
              <c:f>categories</c:f>
              <c:strCache>
                <c:ptCount val="10"/>
                <c:pt idx="0">
                  <c:v>Remortgagers</c:v>
                </c:pt>
                <c:pt idx="1">
                  <c:v>First Time Buyers</c:v>
                </c:pt>
                <c:pt idx="2">
                  <c:v>Movers</c:v>
                </c:pt>
                <c:pt idx="3">
                  <c:v/>
                </c:pt>
                <c:pt idx="4">
                  <c:v>BTL 1- 3 properties</c:v>
                </c:pt>
                <c:pt idx="5">
                  <c:v>BTL 4+ properties</c:v>
                </c:pt>
                <c:pt idx="6">
                  <c:v>Limited co BTL</c:v>
                </c:pt>
                <c:pt idx="7">
                  <c:v/>
                </c:pt>
                <c:pt idx="8">
                  <c:v>Adverse</c:v>
                </c:pt>
                <c:pt idx="9">
                  <c:v>Other specialist</c:v>
                </c:pt>
              </c:strCache>
            </c:strRef>
          </c:cat>
          <c:val>
            <c:numRef>
              <c:f>0</c:f>
              <c:numCache>
                <c:formatCode>General</c:formatCode>
                <c:ptCount val="10"/>
                <c:pt idx="0">
                  <c:v>27</c:v>
                </c:pt>
                <c:pt idx="1">
                  <c:v>22</c:v>
                </c:pt>
                <c:pt idx="2">
                  <c:v>19</c:v>
                </c:pt>
                <c:pt idx="3">
                  <c:v/>
                </c:pt>
                <c:pt idx="4">
                  <c:v>16</c:v>
                </c:pt>
                <c:pt idx="5">
                  <c:v>6</c:v>
                </c:pt>
                <c:pt idx="6">
                  <c:v>3</c:v>
                </c:pt>
                <c:pt idx="7">
                  <c:v/>
                </c:pt>
                <c:pt idx="8">
                  <c:v>5</c:v>
                </c:pt>
                <c:pt idx="9">
                  <c:v>3</c:v>
                </c:pt>
              </c:numCache>
            </c:numRef>
          </c:val>
        </c:ser>
        <c:gapWidth val="70"/>
        <c:overlap val="0"/>
        <c:axId val="90177956"/>
        <c:axId val="74320377"/>
      </c:barChart>
      <c:catAx>
        <c:axId val="90177956"/>
        <c:scaling>
          <c:orientation val="maxMin"/>
        </c:scaling>
        <c:delete val="0"/>
        <c:axPos val="b"/>
        <c:numFmt formatCode="[$-809]DD/MM/YYYY" sourceLinked="1"/>
        <c:majorTickMark val="out"/>
        <c:minorTickMark val="none"/>
        <c:tickLblPos val="nextTo"/>
        <c:spPr>
          <a:ln w="9360">
            <a:noFill/>
          </a:ln>
        </c:spPr>
        <c:txPr>
          <a:bodyPr/>
          <a:lstStyle/>
          <a:p>
            <a:pPr>
              <a:defRPr b="0" sz="1400" spc="-1" strike="noStrike">
                <a:solidFill>
                  <a:srgbClr val="808080"/>
                </a:solidFill>
                <a:latin typeface="Calibri"/>
              </a:defRPr>
            </a:pPr>
          </a:p>
        </c:txPr>
        <c:crossAx val="74320377"/>
        <c:crosses val="autoZero"/>
        <c:auto val="1"/>
        <c:lblAlgn val="ctr"/>
        <c:lblOffset val="100"/>
      </c:catAx>
      <c:valAx>
        <c:axId val="74320377"/>
        <c:scaling>
          <c:orientation val="minMax"/>
        </c:scaling>
        <c:delete val="1"/>
        <c:axPos val="l"/>
        <c:numFmt formatCode="General" sourceLinked="0"/>
        <c:majorTickMark val="out"/>
        <c:minorTickMark val="none"/>
        <c:tickLblPos val="nextTo"/>
        <c:spPr>
          <a:ln w="9360">
            <a:solidFill>
              <a:srgbClr val="8e8e8e"/>
            </a:solidFill>
            <a:round/>
          </a:ln>
        </c:spPr>
        <c:txPr>
          <a:bodyPr/>
          <a:lstStyle/>
          <a:p>
            <a:pPr>
              <a:defRPr b="0" sz="1800" spc="-1" strike="noStrike">
                <a:solidFill>
                  <a:srgbClr val="404040"/>
                </a:solidFill>
                <a:latin typeface="Roboto Condensed"/>
              </a:defRPr>
            </a:pPr>
          </a:p>
        </c:txPr>
        <c:crossAx val="90177956"/>
        <c:crosses val="autoZero"/>
      </c:valAx>
      <c:spPr>
        <a:solidFill>
          <a:srgbClr val="ffffff"/>
        </a:solidFill>
        <a:ln>
          <a:noFill/>
        </a:ln>
      </c:spPr>
    </c:plotArea>
    <c:plotVisOnly val="1"/>
    <c:dispBlanksAs val="gap"/>
  </c:chart>
  <c:spPr>
    <a:noFill/>
    <a:ln>
      <a:noFill/>
    </a:ln>
  </c:spPr>
</c:chartSpace>
</file>

<file path=ppt/charts/chart3.xml><?xml version="1.0" encoding="utf-8"?>
<c:chartSpace xmlns:c="http://schemas.openxmlformats.org/drawingml/2006/chart" xmlns:a="http://schemas.openxmlformats.org/drawingml/2006/main" xmlns:r="http://schemas.openxmlformats.org/officeDocument/2006/relationships">
  <c:lang val="en-US"/>
  <c:roundedCorners val="0"/>
  <c:chart>
    <c:plotArea>
      <c:layout>
        <c:manualLayout>
          <c:layoutTarget val="inner"/>
          <c:xMode val="edge"/>
          <c:yMode val="edge"/>
          <c:x val="0.000631578947368421"/>
          <c:y val="0"/>
          <c:w val="0.979263157894737"/>
          <c:h val="0.763611803823774"/>
        </c:manualLayout>
      </c:layout>
      <c:barChart>
        <c:barDir val="col"/>
        <c:grouping val="percentStacked"/>
        <c:varyColors val="0"/>
        <c:ser>
          <c:idx val="0"/>
          <c:order val="0"/>
          <c:tx>
            <c:strRef>
              <c:f>label 0</c:f>
              <c:strCache>
                <c:ptCount val="1"/>
                <c:pt idx="0">
                  <c:v>Not at all confident</c:v>
                </c:pt>
              </c:strCache>
            </c:strRef>
          </c:tx>
          <c:spPr>
            <a:solidFill>
              <a:srgbClr val="fd5608"/>
            </a:solidFill>
            <a:ln>
              <a:noFill/>
            </a:ln>
          </c:spPr>
          <c:invertIfNegative val="0"/>
          <c:dPt>
            <c:idx val="0"/>
            <c:invertIfNegative val="0"/>
            <c:spPr>
              <a:solidFill>
                <a:srgbClr val="fd5608"/>
              </a:solidFill>
              <a:ln>
                <a:noFill/>
              </a:ln>
            </c:spPr>
          </c:dPt>
          <c:dPt>
            <c:idx val="1"/>
            <c:invertIfNegative val="0"/>
            <c:spPr>
              <a:solidFill>
                <a:srgbClr val="fd5608"/>
              </a:solidFill>
              <a:ln>
                <a:noFill/>
              </a:ln>
            </c:spPr>
          </c:dPt>
          <c:dPt>
            <c:idx val="2"/>
            <c:invertIfNegative val="0"/>
            <c:spPr>
              <a:solidFill>
                <a:srgbClr val="fd5608"/>
              </a:solidFill>
              <a:ln>
                <a:noFill/>
              </a:ln>
            </c:spPr>
          </c:dPt>
          <c:dPt>
            <c:idx val="3"/>
            <c:invertIfNegative val="0"/>
            <c:spPr>
              <a:solidFill>
                <a:srgbClr val="fd5608"/>
              </a:solidFill>
              <a:ln>
                <a:noFill/>
              </a:ln>
            </c:spPr>
          </c:dPt>
          <c:dPt>
            <c:idx val="5"/>
            <c:invertIfNegative val="0"/>
            <c:spPr>
              <a:solidFill>
                <a:srgbClr val="fd5608"/>
              </a:solidFill>
              <a:ln>
                <a:noFill/>
              </a:ln>
            </c:spPr>
          </c:dPt>
          <c:dPt>
            <c:idx val="6"/>
            <c:invertIfNegative val="0"/>
            <c:spPr>
              <a:solidFill>
                <a:srgbClr val="fd5608"/>
              </a:solidFill>
              <a:ln>
                <a:noFill/>
              </a:ln>
            </c:spPr>
          </c:dPt>
          <c:dPt>
            <c:idx val="7"/>
            <c:invertIfNegative val="0"/>
            <c:spPr>
              <a:solidFill>
                <a:srgbClr val="fd5608"/>
              </a:solidFill>
              <a:ln>
                <a:noFill/>
              </a:ln>
            </c:spPr>
          </c:dPt>
          <c:dPt>
            <c:idx val="8"/>
            <c:invertIfNegative val="0"/>
            <c:spPr>
              <a:solidFill>
                <a:srgbClr val="fd5608"/>
              </a:solidFill>
              <a:ln>
                <a:noFill/>
              </a:ln>
            </c:spPr>
          </c:dPt>
          <c:dPt>
            <c:idx val="10"/>
            <c:invertIfNegative val="0"/>
            <c:spPr>
              <a:solidFill>
                <a:srgbClr val="fd5608"/>
              </a:solidFill>
              <a:ln>
                <a:noFill/>
              </a:ln>
            </c:spPr>
          </c:dPt>
          <c:dPt>
            <c:idx val="11"/>
            <c:invertIfNegative val="0"/>
            <c:spPr>
              <a:solidFill>
                <a:srgbClr val="fd5608"/>
              </a:solidFill>
              <a:ln>
                <a:noFill/>
              </a:ln>
            </c:spPr>
          </c:dPt>
          <c:dPt>
            <c:idx val="12"/>
            <c:invertIfNegative val="0"/>
            <c:spPr>
              <a:solidFill>
                <a:srgbClr val="fd5608"/>
              </a:solidFill>
              <a:ln>
                <a:noFill/>
              </a:ln>
            </c:spPr>
          </c:dPt>
          <c:dPt>
            <c:idx val="13"/>
            <c:invertIfNegative val="0"/>
            <c:spPr>
              <a:solidFill>
                <a:srgbClr val="fd5608"/>
              </a:solidFill>
              <a:ln>
                <a:noFill/>
              </a:ln>
            </c:spPr>
          </c:dPt>
          <c:dLbls>
            <c:numFmt formatCode="General" sourceLinked="1"/>
            <c:dLbl>
              <c:idx val="0"/>
              <c:txPr>
                <a:bodyPr/>
                <a:lstStyle/>
                <a:p>
                  <a:pPr>
                    <a:defRPr b="0" sz="1000" spc="-1" strike="noStrike">
                      <a:solidFill>
                        <a:srgbClr val="ffffff"/>
                      </a:solidFill>
                      <a:latin typeface="Arial"/>
                      <a:ea typeface="ＭＳ Ｐゴシック"/>
                    </a:defRPr>
                  </a:pPr>
                </a:p>
              </c:txPr>
              <c:dLblPos val="ctr"/>
              <c:showLegendKey val="0"/>
              <c:showVal val="0"/>
              <c:showCatName val="0"/>
              <c:showSerName val="0"/>
              <c:showPercent val="0"/>
            </c:dLbl>
            <c:dLbl>
              <c:idx val="1"/>
              <c:txPr>
                <a:bodyPr/>
                <a:lstStyle/>
                <a:p>
                  <a:pPr>
                    <a:defRPr b="0" sz="1000" spc="-1" strike="noStrike">
                      <a:solidFill>
                        <a:srgbClr val="ffffff"/>
                      </a:solidFill>
                      <a:latin typeface="Arial"/>
                      <a:ea typeface="ＭＳ Ｐゴシック"/>
                    </a:defRPr>
                  </a:pPr>
                </a:p>
              </c:txPr>
              <c:dLblPos val="ctr"/>
              <c:showLegendKey val="0"/>
              <c:showVal val="0"/>
              <c:showCatName val="0"/>
              <c:showSerName val="0"/>
              <c:showPercent val="0"/>
            </c:dLbl>
            <c:dLbl>
              <c:idx val="2"/>
              <c:txPr>
                <a:bodyPr/>
                <a:lstStyle/>
                <a:p>
                  <a:pPr>
                    <a:defRPr b="0" sz="1000" spc="-1" strike="noStrike">
                      <a:solidFill>
                        <a:srgbClr val="ffffff"/>
                      </a:solidFill>
                      <a:latin typeface="Arial"/>
                      <a:ea typeface="ＭＳ Ｐゴシック"/>
                    </a:defRPr>
                  </a:pPr>
                </a:p>
              </c:txPr>
              <c:dLblPos val="ctr"/>
              <c:showLegendKey val="0"/>
              <c:showVal val="0"/>
              <c:showCatName val="0"/>
              <c:showSerName val="0"/>
              <c:showPercent val="0"/>
            </c:dLbl>
            <c:dLbl>
              <c:idx val="3"/>
              <c:txPr>
                <a:bodyPr/>
                <a:lstStyle/>
                <a:p>
                  <a:pPr>
                    <a:defRPr b="0" sz="1000" spc="-1" strike="noStrike">
                      <a:solidFill>
                        <a:srgbClr val="ffffff"/>
                      </a:solidFill>
                      <a:latin typeface="Arial"/>
                      <a:ea typeface="ＭＳ Ｐゴシック"/>
                    </a:defRPr>
                  </a:pPr>
                </a:p>
              </c:txPr>
              <c:dLblPos val="ctr"/>
              <c:showLegendKey val="0"/>
              <c:showVal val="0"/>
              <c:showCatName val="0"/>
              <c:showSerName val="0"/>
              <c:showPercent val="0"/>
            </c:dLbl>
            <c:dLbl>
              <c:idx val="5"/>
              <c:txPr>
                <a:bodyPr/>
                <a:lstStyle/>
                <a:p>
                  <a:pPr>
                    <a:defRPr b="0" sz="1000" spc="-1" strike="noStrike">
                      <a:solidFill>
                        <a:srgbClr val="ffffff"/>
                      </a:solidFill>
                      <a:latin typeface="Arial"/>
                      <a:ea typeface="ＭＳ Ｐゴシック"/>
                    </a:defRPr>
                  </a:pPr>
                </a:p>
              </c:txPr>
              <c:dLblPos val="ctr"/>
              <c:showLegendKey val="0"/>
              <c:showVal val="0"/>
              <c:showCatName val="0"/>
              <c:showSerName val="0"/>
              <c:showPercent val="0"/>
            </c:dLbl>
            <c:dLbl>
              <c:idx val="6"/>
              <c:txPr>
                <a:bodyPr/>
                <a:lstStyle/>
                <a:p>
                  <a:pPr>
                    <a:defRPr b="0" sz="1000" spc="-1" strike="noStrike">
                      <a:solidFill>
                        <a:srgbClr val="ffffff"/>
                      </a:solidFill>
                      <a:latin typeface="Arial"/>
                      <a:ea typeface="ＭＳ Ｐゴシック"/>
                    </a:defRPr>
                  </a:pPr>
                </a:p>
              </c:txPr>
              <c:dLblPos val="ctr"/>
              <c:showLegendKey val="0"/>
              <c:showVal val="0"/>
              <c:showCatName val="0"/>
              <c:showSerName val="0"/>
              <c:showPercent val="0"/>
            </c:dLbl>
            <c:dLbl>
              <c:idx val="7"/>
              <c:txPr>
                <a:bodyPr/>
                <a:lstStyle/>
                <a:p>
                  <a:pPr>
                    <a:defRPr b="0" sz="1000" spc="-1" strike="noStrike">
                      <a:solidFill>
                        <a:srgbClr val="ffffff"/>
                      </a:solidFill>
                      <a:latin typeface="Arial"/>
                      <a:ea typeface="ＭＳ Ｐゴシック"/>
                    </a:defRPr>
                  </a:pPr>
                </a:p>
              </c:txPr>
              <c:dLblPos val="ctr"/>
              <c:showLegendKey val="0"/>
              <c:showVal val="0"/>
              <c:showCatName val="0"/>
              <c:showSerName val="0"/>
              <c:showPercent val="0"/>
            </c:dLbl>
            <c:dLbl>
              <c:idx val="8"/>
              <c:txPr>
                <a:bodyPr/>
                <a:lstStyle/>
                <a:p>
                  <a:pPr>
                    <a:defRPr b="0" sz="1000" spc="-1" strike="noStrike">
                      <a:solidFill>
                        <a:srgbClr val="ffffff"/>
                      </a:solidFill>
                      <a:latin typeface="Arial"/>
                      <a:ea typeface="ＭＳ Ｐゴシック"/>
                    </a:defRPr>
                  </a:pPr>
                </a:p>
              </c:txPr>
              <c:dLblPos val="ctr"/>
              <c:showLegendKey val="0"/>
              <c:showVal val="0"/>
              <c:showCatName val="0"/>
              <c:showSerName val="0"/>
              <c:showPercent val="0"/>
            </c:dLbl>
            <c:dLbl>
              <c:idx val="10"/>
              <c:txPr>
                <a:bodyPr/>
                <a:lstStyle/>
                <a:p>
                  <a:pPr>
                    <a:defRPr b="0" sz="1000" spc="-1" strike="noStrike">
                      <a:solidFill>
                        <a:srgbClr val="ffffff"/>
                      </a:solidFill>
                      <a:latin typeface="Arial"/>
                      <a:ea typeface="ＭＳ Ｐゴシック"/>
                    </a:defRPr>
                  </a:pPr>
                </a:p>
              </c:txPr>
              <c:dLblPos val="ctr"/>
              <c:showLegendKey val="0"/>
              <c:showVal val="0"/>
              <c:showCatName val="0"/>
              <c:showSerName val="0"/>
              <c:showPercent val="0"/>
            </c:dLbl>
            <c:dLbl>
              <c:idx val="11"/>
              <c:txPr>
                <a:bodyPr/>
                <a:lstStyle/>
                <a:p>
                  <a:pPr>
                    <a:defRPr b="0" sz="1000" spc="-1" strike="noStrike">
                      <a:solidFill>
                        <a:srgbClr val="ffffff"/>
                      </a:solidFill>
                      <a:latin typeface="Arial"/>
                      <a:ea typeface="ＭＳ Ｐゴシック"/>
                    </a:defRPr>
                  </a:pPr>
                </a:p>
              </c:txPr>
              <c:dLblPos val="ctr"/>
              <c:showLegendKey val="0"/>
              <c:showVal val="0"/>
              <c:showCatName val="0"/>
              <c:showSerName val="0"/>
              <c:showPercent val="0"/>
            </c:dLbl>
            <c:dLbl>
              <c:idx val="12"/>
              <c:txPr>
                <a:bodyPr/>
                <a:lstStyle/>
                <a:p>
                  <a:pPr>
                    <a:defRPr b="0" sz="1000" spc="-1" strike="noStrike">
                      <a:solidFill>
                        <a:srgbClr val="ffffff"/>
                      </a:solidFill>
                      <a:latin typeface="Arial"/>
                      <a:ea typeface="ＭＳ Ｐゴシック"/>
                    </a:defRPr>
                  </a:pPr>
                </a:p>
              </c:txPr>
              <c:dLblPos val="ctr"/>
              <c:showLegendKey val="0"/>
              <c:showVal val="0"/>
              <c:showCatName val="0"/>
              <c:showSerName val="0"/>
              <c:showPercent val="0"/>
            </c:dLbl>
            <c:dLbl>
              <c:idx val="13"/>
              <c:txPr>
                <a:bodyPr/>
                <a:lstStyle/>
                <a:p>
                  <a:pPr>
                    <a:defRPr b="0" sz="1000" spc="-1" strike="noStrike">
                      <a:solidFill>
                        <a:srgbClr val="ffffff"/>
                      </a:solidFill>
                      <a:latin typeface="Arial"/>
                      <a:ea typeface="ＭＳ Ｐゴシック"/>
                    </a:defRPr>
                  </a:pPr>
                </a:p>
              </c:txPr>
              <c:dLblPos val="ctr"/>
              <c:showLegendKey val="0"/>
              <c:showVal val="0"/>
              <c:showCatName val="0"/>
              <c:showSerName val="0"/>
              <c:showPercent val="0"/>
            </c:dLbl>
            <c:txPr>
              <a:bodyPr/>
              <a:lstStyle/>
              <a:p>
                <a:pPr>
                  <a:defRPr b="0" sz="1000" spc="-1" strike="noStrike">
                    <a:solidFill>
                      <a:srgbClr val="ffffff"/>
                    </a:solidFill>
                    <a:latin typeface="Arial"/>
                    <a:ea typeface="ＭＳ Ｐゴシック"/>
                  </a:defRPr>
                </a:pPr>
              </a:p>
            </c:txPr>
            <c:dLblPos val="ctr"/>
            <c:showLegendKey val="0"/>
            <c:showVal val="1"/>
            <c:showCatName val="0"/>
            <c:showSerName val="0"/>
            <c:showPercent val="0"/>
            <c:showLeaderLines val="0"/>
          </c:dLbls>
          <c:cat>
            <c:strRef>
              <c:f>categories</c:f>
              <c:strCache>
                <c:ptCount val="14"/>
                <c:pt idx="0">
                  <c:v>Q1</c:v>
                </c:pt>
                <c:pt idx="1">
                  <c:v>Q2</c:v>
                </c:pt>
                <c:pt idx="2">
                  <c:v>Q3</c:v>
                </c:pt>
                <c:pt idx="3">
                  <c:v>Q4</c:v>
                </c:pt>
                <c:pt idx="4">
                  <c:v/>
                </c:pt>
                <c:pt idx="5">
                  <c:v>Q1</c:v>
                </c:pt>
                <c:pt idx="6">
                  <c:v>Q2</c:v>
                </c:pt>
                <c:pt idx="7">
                  <c:v>Q3</c:v>
                </c:pt>
                <c:pt idx="8">
                  <c:v>Q4</c:v>
                </c:pt>
                <c:pt idx="9">
                  <c:v/>
                </c:pt>
                <c:pt idx="10">
                  <c:v>Q1</c:v>
                </c:pt>
                <c:pt idx="11">
                  <c:v>Q2</c:v>
                </c:pt>
                <c:pt idx="12">
                  <c:v>Q3</c:v>
                </c:pt>
                <c:pt idx="13">
                  <c:v>Q4</c:v>
                </c:pt>
              </c:strCache>
            </c:strRef>
          </c:cat>
          <c:val>
            <c:numRef>
              <c:f>0</c:f>
              <c:numCache>
                <c:formatCode>General</c:formatCode>
                <c:ptCount val="14"/>
                <c:pt idx="0">
                  <c:v>1</c:v>
                </c:pt>
                <c:pt idx="1">
                  <c:v>1</c:v>
                </c:pt>
                <c:pt idx="2">
                  <c:v>1</c:v>
                </c:pt>
                <c:pt idx="3">
                  <c:v/>
                </c:pt>
                <c:pt idx="4">
                  <c:v/>
                </c:pt>
                <c:pt idx="5">
                  <c:v/>
                </c:pt>
                <c:pt idx="6">
                  <c:v>1</c:v>
                </c:pt>
                <c:pt idx="7">
                  <c:v>0</c:v>
                </c:pt>
                <c:pt idx="8">
                  <c:v/>
                </c:pt>
                <c:pt idx="9">
                  <c:v/>
                </c:pt>
                <c:pt idx="10">
                  <c:v>1</c:v>
                </c:pt>
                <c:pt idx="11">
                  <c:v>0</c:v>
                </c:pt>
                <c:pt idx="12">
                  <c:v>1</c:v>
                </c:pt>
                <c:pt idx="13">
                  <c:v>1</c:v>
                </c:pt>
              </c:numCache>
            </c:numRef>
          </c:val>
        </c:ser>
        <c:ser>
          <c:idx val="1"/>
          <c:order val="1"/>
          <c:tx>
            <c:strRef>
              <c:f>label 1</c:f>
              <c:strCache>
                <c:ptCount val="1"/>
                <c:pt idx="0">
                  <c:v>Not very confident</c:v>
                </c:pt>
              </c:strCache>
            </c:strRef>
          </c:tx>
          <c:spPr>
            <a:solidFill>
              <a:srgbClr val="fe9a6b"/>
            </a:solidFill>
            <a:ln>
              <a:noFill/>
            </a:ln>
          </c:spPr>
          <c:invertIfNegative val="0"/>
          <c:dLbls>
            <c:numFmt formatCode="General" sourceLinked="1"/>
            <c:txPr>
              <a:bodyPr/>
              <a:lstStyle/>
              <a:p>
                <a:pPr>
                  <a:defRPr b="0" sz="1200" spc="-1" strike="noStrike">
                    <a:solidFill>
                      <a:srgbClr val="ffffff"/>
                    </a:solidFill>
                    <a:latin typeface="Calibri"/>
                    <a:ea typeface="ＭＳ Ｐゴシック"/>
                  </a:defRPr>
                </a:pPr>
              </a:p>
            </c:txPr>
            <c:dLblPos val="ctr"/>
            <c:showLegendKey val="0"/>
            <c:showVal val="1"/>
            <c:showCatName val="0"/>
            <c:showSerName val="0"/>
            <c:showPercent val="0"/>
            <c:showLeaderLines val="0"/>
          </c:dLbls>
          <c:cat>
            <c:strRef>
              <c:f>categories</c:f>
              <c:strCache>
                <c:ptCount val="14"/>
                <c:pt idx="0">
                  <c:v>Q1</c:v>
                </c:pt>
                <c:pt idx="1">
                  <c:v>Q2</c:v>
                </c:pt>
                <c:pt idx="2">
                  <c:v>Q3</c:v>
                </c:pt>
                <c:pt idx="3">
                  <c:v>Q4</c:v>
                </c:pt>
                <c:pt idx="4">
                  <c:v/>
                </c:pt>
                <c:pt idx="5">
                  <c:v>Q1</c:v>
                </c:pt>
                <c:pt idx="6">
                  <c:v>Q2</c:v>
                </c:pt>
                <c:pt idx="7">
                  <c:v>Q3</c:v>
                </c:pt>
                <c:pt idx="8">
                  <c:v>Q4</c:v>
                </c:pt>
                <c:pt idx="9">
                  <c:v/>
                </c:pt>
                <c:pt idx="10">
                  <c:v>Q1</c:v>
                </c:pt>
                <c:pt idx="11">
                  <c:v>Q2</c:v>
                </c:pt>
                <c:pt idx="12">
                  <c:v>Q3</c:v>
                </c:pt>
                <c:pt idx="13">
                  <c:v>Q4</c:v>
                </c:pt>
              </c:strCache>
            </c:strRef>
          </c:cat>
          <c:val>
            <c:numRef>
              <c:f>1</c:f>
              <c:numCache>
                <c:formatCode>General</c:formatCode>
                <c:ptCount val="14"/>
                <c:pt idx="0">
                  <c:v>2</c:v>
                </c:pt>
                <c:pt idx="1">
                  <c:v>4</c:v>
                </c:pt>
                <c:pt idx="2">
                  <c:v>2</c:v>
                </c:pt>
                <c:pt idx="3">
                  <c:v>4</c:v>
                </c:pt>
                <c:pt idx="4">
                  <c:v/>
                </c:pt>
                <c:pt idx="5">
                  <c:v>3</c:v>
                </c:pt>
                <c:pt idx="6">
                  <c:v>3</c:v>
                </c:pt>
                <c:pt idx="7">
                  <c:v>5</c:v>
                </c:pt>
                <c:pt idx="8">
                  <c:v>4</c:v>
                </c:pt>
                <c:pt idx="9">
                  <c:v/>
                </c:pt>
                <c:pt idx="10">
                  <c:v>4</c:v>
                </c:pt>
                <c:pt idx="11">
                  <c:v>4</c:v>
                </c:pt>
                <c:pt idx="12">
                  <c:v>6</c:v>
                </c:pt>
                <c:pt idx="13">
                  <c:v>8</c:v>
                </c:pt>
              </c:numCache>
            </c:numRef>
          </c:val>
        </c:ser>
        <c:ser>
          <c:idx val="2"/>
          <c:order val="2"/>
          <c:tx>
            <c:strRef>
              <c:f>label 2</c:f>
              <c:strCache>
                <c:ptCount val="1"/>
                <c:pt idx="0">
                  <c:v>Fairly confident2</c:v>
                </c:pt>
              </c:strCache>
            </c:strRef>
          </c:tx>
          <c:spPr>
            <a:solidFill>
              <a:srgbClr val="cfe680"/>
            </a:solidFill>
            <a:ln>
              <a:noFill/>
            </a:ln>
          </c:spPr>
          <c:invertIfNegative val="0"/>
          <c:dLbls>
            <c:numFmt formatCode="General" sourceLinked="1"/>
            <c:txPr>
              <a:bodyPr/>
              <a:lstStyle/>
              <a:p>
                <a:pPr>
                  <a:defRPr b="0" sz="1200" spc="-1" strike="noStrike">
                    <a:solidFill>
                      <a:srgbClr val="ffffff"/>
                    </a:solidFill>
                    <a:latin typeface="Calibri"/>
                    <a:ea typeface="ＭＳ Ｐゴシック"/>
                  </a:defRPr>
                </a:pPr>
              </a:p>
            </c:txPr>
            <c:dLblPos val="ctr"/>
            <c:showLegendKey val="0"/>
            <c:showVal val="1"/>
            <c:showCatName val="0"/>
            <c:showSerName val="0"/>
            <c:showPercent val="0"/>
            <c:showLeaderLines val="0"/>
          </c:dLbls>
          <c:cat>
            <c:strRef>
              <c:f>categories</c:f>
              <c:strCache>
                <c:ptCount val="14"/>
                <c:pt idx="0">
                  <c:v>Q1</c:v>
                </c:pt>
                <c:pt idx="1">
                  <c:v>Q2</c:v>
                </c:pt>
                <c:pt idx="2">
                  <c:v>Q3</c:v>
                </c:pt>
                <c:pt idx="3">
                  <c:v>Q4</c:v>
                </c:pt>
                <c:pt idx="4">
                  <c:v/>
                </c:pt>
                <c:pt idx="5">
                  <c:v>Q1</c:v>
                </c:pt>
                <c:pt idx="6">
                  <c:v>Q2</c:v>
                </c:pt>
                <c:pt idx="7">
                  <c:v>Q3</c:v>
                </c:pt>
                <c:pt idx="8">
                  <c:v>Q4</c:v>
                </c:pt>
                <c:pt idx="9">
                  <c:v/>
                </c:pt>
                <c:pt idx="10">
                  <c:v>Q1</c:v>
                </c:pt>
                <c:pt idx="11">
                  <c:v>Q2</c:v>
                </c:pt>
                <c:pt idx="12">
                  <c:v>Q3</c:v>
                </c:pt>
                <c:pt idx="13">
                  <c:v>Q4</c:v>
                </c:pt>
              </c:strCache>
            </c:strRef>
          </c:cat>
          <c:val>
            <c:numRef>
              <c:f>2</c:f>
              <c:numCache>
                <c:formatCode>General</c:formatCode>
                <c:ptCount val="14"/>
                <c:pt idx="0">
                  <c:v>55</c:v>
                </c:pt>
                <c:pt idx="1">
                  <c:v>56</c:v>
                </c:pt>
                <c:pt idx="2">
                  <c:v>52</c:v>
                </c:pt>
                <c:pt idx="3">
                  <c:v>52</c:v>
                </c:pt>
                <c:pt idx="4">
                  <c:v/>
                </c:pt>
                <c:pt idx="5">
                  <c:v>52</c:v>
                </c:pt>
                <c:pt idx="6">
                  <c:v>56</c:v>
                </c:pt>
                <c:pt idx="7">
                  <c:v>52</c:v>
                </c:pt>
                <c:pt idx="8">
                  <c:v>55</c:v>
                </c:pt>
                <c:pt idx="9">
                  <c:v/>
                </c:pt>
                <c:pt idx="10">
                  <c:v>51</c:v>
                </c:pt>
                <c:pt idx="11">
                  <c:v>54</c:v>
                </c:pt>
                <c:pt idx="12">
                  <c:v>58</c:v>
                </c:pt>
                <c:pt idx="13">
                  <c:v>60</c:v>
                </c:pt>
              </c:numCache>
            </c:numRef>
          </c:val>
        </c:ser>
        <c:ser>
          <c:idx val="3"/>
          <c:order val="3"/>
          <c:tx>
            <c:strRef>
              <c:f>label 3</c:f>
              <c:strCache>
                <c:ptCount val="1"/>
                <c:pt idx="0">
                  <c:v>Very confident</c:v>
                </c:pt>
              </c:strCache>
            </c:strRef>
          </c:tx>
          <c:spPr>
            <a:solidFill>
              <a:srgbClr val="afd52c"/>
            </a:solidFill>
            <a:ln>
              <a:noFill/>
            </a:ln>
          </c:spPr>
          <c:invertIfNegative val="0"/>
          <c:dLbls>
            <c:numFmt formatCode="General" sourceLinked="1"/>
            <c:txPr>
              <a:bodyPr/>
              <a:lstStyle/>
              <a:p>
                <a:pPr>
                  <a:defRPr b="0" sz="1200" spc="-1" strike="noStrike">
                    <a:solidFill>
                      <a:srgbClr val="000000"/>
                    </a:solidFill>
                    <a:latin typeface="Calibri"/>
                    <a:ea typeface="ＭＳ Ｐゴシック"/>
                  </a:defRPr>
                </a:pPr>
              </a:p>
            </c:txPr>
            <c:dLblPos val="ctr"/>
            <c:showLegendKey val="0"/>
            <c:showVal val="1"/>
            <c:showCatName val="0"/>
            <c:showSerName val="0"/>
            <c:showPercent val="0"/>
            <c:showLeaderLines val="0"/>
          </c:dLbls>
          <c:cat>
            <c:strRef>
              <c:f>categories</c:f>
              <c:strCache>
                <c:ptCount val="14"/>
                <c:pt idx="0">
                  <c:v>Q1</c:v>
                </c:pt>
                <c:pt idx="1">
                  <c:v>Q2</c:v>
                </c:pt>
                <c:pt idx="2">
                  <c:v>Q3</c:v>
                </c:pt>
                <c:pt idx="3">
                  <c:v>Q4</c:v>
                </c:pt>
                <c:pt idx="4">
                  <c:v/>
                </c:pt>
                <c:pt idx="5">
                  <c:v>Q1</c:v>
                </c:pt>
                <c:pt idx="6">
                  <c:v>Q2</c:v>
                </c:pt>
                <c:pt idx="7">
                  <c:v>Q3</c:v>
                </c:pt>
                <c:pt idx="8">
                  <c:v>Q4</c:v>
                </c:pt>
                <c:pt idx="9">
                  <c:v/>
                </c:pt>
                <c:pt idx="10">
                  <c:v>Q1</c:v>
                </c:pt>
                <c:pt idx="11">
                  <c:v>Q2</c:v>
                </c:pt>
                <c:pt idx="12">
                  <c:v>Q3</c:v>
                </c:pt>
                <c:pt idx="13">
                  <c:v>Q4</c:v>
                </c:pt>
              </c:strCache>
            </c:strRef>
          </c:cat>
          <c:val>
            <c:numRef>
              <c:f>3</c:f>
              <c:numCache>
                <c:formatCode>General</c:formatCode>
                <c:ptCount val="14"/>
                <c:pt idx="0">
                  <c:v>42</c:v>
                </c:pt>
                <c:pt idx="1">
                  <c:v>39</c:v>
                </c:pt>
                <c:pt idx="2">
                  <c:v>45</c:v>
                </c:pt>
                <c:pt idx="3">
                  <c:v>43</c:v>
                </c:pt>
                <c:pt idx="4">
                  <c:v/>
                </c:pt>
                <c:pt idx="5">
                  <c:v>45</c:v>
                </c:pt>
                <c:pt idx="6">
                  <c:v>40</c:v>
                </c:pt>
                <c:pt idx="7">
                  <c:v>43</c:v>
                </c:pt>
                <c:pt idx="8">
                  <c:v>40</c:v>
                </c:pt>
                <c:pt idx="9">
                  <c:v/>
                </c:pt>
                <c:pt idx="10">
                  <c:v>45</c:v>
                </c:pt>
                <c:pt idx="11">
                  <c:v>41</c:v>
                </c:pt>
                <c:pt idx="12">
                  <c:v>34</c:v>
                </c:pt>
                <c:pt idx="13">
                  <c:v>29</c:v>
                </c:pt>
              </c:numCache>
            </c:numRef>
          </c:val>
        </c:ser>
        <c:gapWidth val="30"/>
        <c:overlap val="100"/>
        <c:axId val="58493025"/>
        <c:axId val="28108661"/>
      </c:barChart>
      <c:catAx>
        <c:axId val="58493025"/>
        <c:scaling>
          <c:orientation val="minMax"/>
        </c:scaling>
        <c:delete val="0"/>
        <c:axPos val="b"/>
        <c:numFmt formatCode="[$-809]DD/MM/YYYY" sourceLinked="1"/>
        <c:majorTickMark val="out"/>
        <c:minorTickMark val="none"/>
        <c:tickLblPos val="nextTo"/>
        <c:spPr>
          <a:ln w="9360">
            <a:noFill/>
          </a:ln>
        </c:spPr>
        <c:txPr>
          <a:bodyPr rot="-5400000"/>
          <a:lstStyle/>
          <a:p>
            <a:pPr>
              <a:defRPr b="0" sz="1200" spc="-1" strike="noStrike">
                <a:solidFill>
                  <a:srgbClr val="ffffff"/>
                </a:solidFill>
                <a:latin typeface="Calibri"/>
                <a:ea typeface="ＭＳ Ｐゴシック"/>
              </a:defRPr>
            </a:pPr>
          </a:p>
        </c:txPr>
        <c:crossAx val="28108661"/>
        <c:crosses val="autoZero"/>
        <c:auto val="1"/>
        <c:lblAlgn val="ctr"/>
        <c:lblOffset val="100"/>
      </c:catAx>
      <c:valAx>
        <c:axId val="28108661"/>
        <c:scaling>
          <c:orientation val="minMax"/>
        </c:scaling>
        <c:delete val="1"/>
        <c:axPos val="l"/>
        <c:numFmt formatCode="0%" sourceLinked="0"/>
        <c:majorTickMark val="out"/>
        <c:minorTickMark val="none"/>
        <c:tickLblPos val="nextTo"/>
        <c:spPr>
          <a:ln w="9360">
            <a:solidFill>
              <a:srgbClr val="f9f9f9"/>
            </a:solidFill>
            <a:round/>
          </a:ln>
        </c:spPr>
        <c:txPr>
          <a:bodyPr/>
          <a:lstStyle/>
          <a:p>
            <a:pPr>
              <a:defRPr b="0" sz="1000" spc="-1" strike="noStrike">
                <a:solidFill>
                  <a:srgbClr val="ffffff"/>
                </a:solidFill>
                <a:latin typeface="Arial"/>
                <a:ea typeface="ＭＳ Ｐゴシック"/>
              </a:defRPr>
            </a:pPr>
          </a:p>
        </c:txPr>
        <c:crossAx val="58493025"/>
        <c:crosses val="autoZero"/>
      </c:valAx>
      <c:spPr>
        <a:solidFill>
          <a:srgbClr val="000000"/>
        </a:solidFill>
        <a:ln>
          <a:noFill/>
        </a:ln>
      </c:spPr>
    </c:plotArea>
    <c:plotVisOnly val="1"/>
    <c:dispBlanksAs val="gap"/>
  </c:chart>
  <c:spPr>
    <a:noFill/>
    <a:ln>
      <a:noFill/>
    </a:ln>
  </c:spPr>
</c:chartSpace>
</file>

<file path=ppt/charts/chart4.xml><?xml version="1.0" encoding="utf-8"?>
<c:chartSpace xmlns:c="http://schemas.openxmlformats.org/drawingml/2006/chart" xmlns:a="http://schemas.openxmlformats.org/drawingml/2006/main" xmlns:r="http://schemas.openxmlformats.org/officeDocument/2006/relationships">
  <c:lang val="en-US"/>
  <c:roundedCorners val="0"/>
  <c:chart>
    <c:plotArea>
      <c:layout>
        <c:manualLayout>
          <c:layoutTarget val="inner"/>
          <c:xMode val="edge"/>
          <c:yMode val="edge"/>
          <c:x val="0.000631578947368421"/>
          <c:y val="0"/>
          <c:w val="0.979263157894737"/>
          <c:h val="0.763611803823774"/>
        </c:manualLayout>
      </c:layout>
      <c:barChart>
        <c:barDir val="col"/>
        <c:grouping val="percentStacked"/>
        <c:varyColors val="0"/>
        <c:ser>
          <c:idx val="0"/>
          <c:order val="0"/>
          <c:tx>
            <c:strRef>
              <c:f>label 0</c:f>
              <c:strCache>
                <c:ptCount val="1"/>
                <c:pt idx="0">
                  <c:v>Not at all confident</c:v>
                </c:pt>
              </c:strCache>
            </c:strRef>
          </c:tx>
          <c:spPr>
            <a:solidFill>
              <a:srgbClr val="fd5608"/>
            </a:solidFill>
            <a:ln>
              <a:noFill/>
            </a:ln>
          </c:spPr>
          <c:invertIfNegative val="0"/>
          <c:dPt>
            <c:idx val="0"/>
            <c:invertIfNegative val="0"/>
            <c:spPr>
              <a:solidFill>
                <a:srgbClr val="fd5608"/>
              </a:solidFill>
              <a:ln>
                <a:noFill/>
              </a:ln>
            </c:spPr>
          </c:dPt>
          <c:dPt>
            <c:idx val="1"/>
            <c:invertIfNegative val="0"/>
            <c:spPr>
              <a:solidFill>
                <a:srgbClr val="fd5608"/>
              </a:solidFill>
              <a:ln>
                <a:noFill/>
              </a:ln>
            </c:spPr>
          </c:dPt>
          <c:dPt>
            <c:idx val="2"/>
            <c:invertIfNegative val="0"/>
            <c:spPr>
              <a:solidFill>
                <a:srgbClr val="fd5608"/>
              </a:solidFill>
              <a:ln>
                <a:noFill/>
              </a:ln>
            </c:spPr>
          </c:dPt>
          <c:dPt>
            <c:idx val="3"/>
            <c:invertIfNegative val="0"/>
            <c:spPr>
              <a:solidFill>
                <a:srgbClr val="fd5608"/>
              </a:solidFill>
              <a:ln>
                <a:noFill/>
              </a:ln>
            </c:spPr>
          </c:dPt>
          <c:dPt>
            <c:idx val="5"/>
            <c:invertIfNegative val="0"/>
            <c:spPr>
              <a:solidFill>
                <a:srgbClr val="fd5608"/>
              </a:solidFill>
              <a:ln>
                <a:noFill/>
              </a:ln>
            </c:spPr>
          </c:dPt>
          <c:dPt>
            <c:idx val="6"/>
            <c:invertIfNegative val="0"/>
            <c:spPr>
              <a:solidFill>
                <a:srgbClr val="fd5608"/>
              </a:solidFill>
              <a:ln>
                <a:noFill/>
              </a:ln>
            </c:spPr>
          </c:dPt>
          <c:dPt>
            <c:idx val="7"/>
            <c:invertIfNegative val="0"/>
            <c:spPr>
              <a:solidFill>
                <a:srgbClr val="fd5608"/>
              </a:solidFill>
              <a:ln>
                <a:noFill/>
              </a:ln>
            </c:spPr>
          </c:dPt>
          <c:dPt>
            <c:idx val="8"/>
            <c:invertIfNegative val="0"/>
            <c:spPr>
              <a:solidFill>
                <a:srgbClr val="fd5608"/>
              </a:solidFill>
              <a:ln>
                <a:noFill/>
              </a:ln>
            </c:spPr>
          </c:dPt>
          <c:dPt>
            <c:idx val="10"/>
            <c:invertIfNegative val="0"/>
            <c:spPr>
              <a:solidFill>
                <a:srgbClr val="fd5608"/>
              </a:solidFill>
              <a:ln>
                <a:noFill/>
              </a:ln>
            </c:spPr>
          </c:dPt>
          <c:dPt>
            <c:idx val="11"/>
            <c:invertIfNegative val="0"/>
            <c:spPr>
              <a:solidFill>
                <a:srgbClr val="fd5608"/>
              </a:solidFill>
              <a:ln>
                <a:noFill/>
              </a:ln>
            </c:spPr>
          </c:dPt>
          <c:dPt>
            <c:idx val="12"/>
            <c:invertIfNegative val="0"/>
            <c:spPr>
              <a:solidFill>
                <a:srgbClr val="fd5608"/>
              </a:solidFill>
              <a:ln>
                <a:noFill/>
              </a:ln>
            </c:spPr>
          </c:dPt>
          <c:dPt>
            <c:idx val="13"/>
            <c:invertIfNegative val="0"/>
            <c:spPr>
              <a:solidFill>
                <a:srgbClr val="fd5608"/>
              </a:solidFill>
              <a:ln>
                <a:noFill/>
              </a:ln>
            </c:spPr>
          </c:dPt>
          <c:dLbls>
            <c:numFmt formatCode="General" sourceLinked="1"/>
            <c:dLbl>
              <c:idx val="0"/>
              <c:txPr>
                <a:bodyPr/>
                <a:lstStyle/>
                <a:p>
                  <a:pPr>
                    <a:defRPr b="0" sz="1000" spc="-1" strike="noStrike">
                      <a:solidFill>
                        <a:srgbClr val="ffffff"/>
                      </a:solidFill>
                      <a:latin typeface="Arial"/>
                      <a:ea typeface="ＭＳ Ｐゴシック"/>
                    </a:defRPr>
                  </a:pPr>
                </a:p>
              </c:txPr>
              <c:dLblPos val="ctr"/>
              <c:showLegendKey val="0"/>
              <c:showVal val="0"/>
              <c:showCatName val="0"/>
              <c:showSerName val="0"/>
              <c:showPercent val="0"/>
            </c:dLbl>
            <c:dLbl>
              <c:idx val="1"/>
              <c:txPr>
                <a:bodyPr/>
                <a:lstStyle/>
                <a:p>
                  <a:pPr>
                    <a:defRPr b="0" sz="1000" spc="-1" strike="noStrike">
                      <a:solidFill>
                        <a:srgbClr val="ffffff"/>
                      </a:solidFill>
                      <a:latin typeface="Arial"/>
                      <a:ea typeface="ＭＳ Ｐゴシック"/>
                    </a:defRPr>
                  </a:pPr>
                </a:p>
              </c:txPr>
              <c:dLblPos val="ctr"/>
              <c:showLegendKey val="0"/>
              <c:showVal val="0"/>
              <c:showCatName val="0"/>
              <c:showSerName val="0"/>
              <c:showPercent val="0"/>
            </c:dLbl>
            <c:dLbl>
              <c:idx val="2"/>
              <c:txPr>
                <a:bodyPr/>
                <a:lstStyle/>
                <a:p>
                  <a:pPr>
                    <a:defRPr b="0" sz="1000" spc="-1" strike="noStrike">
                      <a:solidFill>
                        <a:srgbClr val="ffffff"/>
                      </a:solidFill>
                      <a:latin typeface="Arial"/>
                      <a:ea typeface="ＭＳ Ｐゴシック"/>
                    </a:defRPr>
                  </a:pPr>
                </a:p>
              </c:txPr>
              <c:dLblPos val="ctr"/>
              <c:showLegendKey val="0"/>
              <c:showVal val="0"/>
              <c:showCatName val="0"/>
              <c:showSerName val="0"/>
              <c:showPercent val="0"/>
            </c:dLbl>
            <c:dLbl>
              <c:idx val="3"/>
              <c:txPr>
                <a:bodyPr/>
                <a:lstStyle/>
                <a:p>
                  <a:pPr>
                    <a:defRPr b="0" sz="1000" spc="-1" strike="noStrike">
                      <a:solidFill>
                        <a:srgbClr val="ffffff"/>
                      </a:solidFill>
                      <a:latin typeface="Arial"/>
                      <a:ea typeface="ＭＳ Ｐゴシック"/>
                    </a:defRPr>
                  </a:pPr>
                </a:p>
              </c:txPr>
              <c:dLblPos val="ctr"/>
              <c:showLegendKey val="0"/>
              <c:showVal val="0"/>
              <c:showCatName val="0"/>
              <c:showSerName val="0"/>
              <c:showPercent val="0"/>
            </c:dLbl>
            <c:dLbl>
              <c:idx val="5"/>
              <c:txPr>
                <a:bodyPr/>
                <a:lstStyle/>
                <a:p>
                  <a:pPr>
                    <a:defRPr b="0" sz="1000" spc="-1" strike="noStrike">
                      <a:solidFill>
                        <a:srgbClr val="ffffff"/>
                      </a:solidFill>
                      <a:latin typeface="Arial"/>
                      <a:ea typeface="ＭＳ Ｐゴシック"/>
                    </a:defRPr>
                  </a:pPr>
                </a:p>
              </c:txPr>
              <c:dLblPos val="ctr"/>
              <c:showLegendKey val="0"/>
              <c:showVal val="0"/>
              <c:showCatName val="0"/>
              <c:showSerName val="0"/>
              <c:showPercent val="0"/>
            </c:dLbl>
            <c:dLbl>
              <c:idx val="6"/>
              <c:txPr>
                <a:bodyPr/>
                <a:lstStyle/>
                <a:p>
                  <a:pPr>
                    <a:defRPr b="0" sz="1000" spc="-1" strike="noStrike">
                      <a:solidFill>
                        <a:srgbClr val="ffffff"/>
                      </a:solidFill>
                      <a:latin typeface="Arial"/>
                      <a:ea typeface="ＭＳ Ｐゴシック"/>
                    </a:defRPr>
                  </a:pPr>
                </a:p>
              </c:txPr>
              <c:dLblPos val="ctr"/>
              <c:showLegendKey val="0"/>
              <c:showVal val="0"/>
              <c:showCatName val="0"/>
              <c:showSerName val="0"/>
              <c:showPercent val="0"/>
            </c:dLbl>
            <c:dLbl>
              <c:idx val="7"/>
              <c:txPr>
                <a:bodyPr/>
                <a:lstStyle/>
                <a:p>
                  <a:pPr>
                    <a:defRPr b="0" sz="1000" spc="-1" strike="noStrike">
                      <a:solidFill>
                        <a:srgbClr val="ffffff"/>
                      </a:solidFill>
                      <a:latin typeface="Arial"/>
                      <a:ea typeface="ＭＳ Ｐゴシック"/>
                    </a:defRPr>
                  </a:pPr>
                </a:p>
              </c:txPr>
              <c:dLblPos val="ctr"/>
              <c:showLegendKey val="0"/>
              <c:showVal val="0"/>
              <c:showCatName val="0"/>
              <c:showSerName val="0"/>
              <c:showPercent val="0"/>
            </c:dLbl>
            <c:dLbl>
              <c:idx val="8"/>
              <c:txPr>
                <a:bodyPr/>
                <a:lstStyle/>
                <a:p>
                  <a:pPr>
                    <a:defRPr b="0" sz="1000" spc="-1" strike="noStrike">
                      <a:solidFill>
                        <a:srgbClr val="ffffff"/>
                      </a:solidFill>
                      <a:latin typeface="Arial"/>
                      <a:ea typeface="ＭＳ Ｐゴシック"/>
                    </a:defRPr>
                  </a:pPr>
                </a:p>
              </c:txPr>
              <c:dLblPos val="ctr"/>
              <c:showLegendKey val="0"/>
              <c:showVal val="0"/>
              <c:showCatName val="0"/>
              <c:showSerName val="0"/>
              <c:showPercent val="0"/>
            </c:dLbl>
            <c:dLbl>
              <c:idx val="10"/>
              <c:txPr>
                <a:bodyPr/>
                <a:lstStyle/>
                <a:p>
                  <a:pPr>
                    <a:defRPr b="0" sz="1000" spc="-1" strike="noStrike">
                      <a:solidFill>
                        <a:srgbClr val="ffffff"/>
                      </a:solidFill>
                      <a:latin typeface="Arial"/>
                      <a:ea typeface="ＭＳ Ｐゴシック"/>
                    </a:defRPr>
                  </a:pPr>
                </a:p>
              </c:txPr>
              <c:dLblPos val="ctr"/>
              <c:showLegendKey val="0"/>
              <c:showVal val="0"/>
              <c:showCatName val="0"/>
              <c:showSerName val="0"/>
              <c:showPercent val="0"/>
            </c:dLbl>
            <c:dLbl>
              <c:idx val="11"/>
              <c:txPr>
                <a:bodyPr/>
                <a:lstStyle/>
                <a:p>
                  <a:pPr>
                    <a:defRPr b="0" sz="1000" spc="-1" strike="noStrike">
                      <a:solidFill>
                        <a:srgbClr val="ffffff"/>
                      </a:solidFill>
                      <a:latin typeface="Arial"/>
                      <a:ea typeface="ＭＳ Ｐゴシック"/>
                    </a:defRPr>
                  </a:pPr>
                </a:p>
              </c:txPr>
              <c:dLblPos val="ctr"/>
              <c:showLegendKey val="0"/>
              <c:showVal val="0"/>
              <c:showCatName val="0"/>
              <c:showSerName val="0"/>
              <c:showPercent val="0"/>
            </c:dLbl>
            <c:dLbl>
              <c:idx val="12"/>
              <c:txPr>
                <a:bodyPr/>
                <a:lstStyle/>
                <a:p>
                  <a:pPr>
                    <a:defRPr b="0" sz="1000" spc="-1" strike="noStrike">
                      <a:solidFill>
                        <a:srgbClr val="ffffff"/>
                      </a:solidFill>
                      <a:latin typeface="Arial"/>
                      <a:ea typeface="ＭＳ Ｐゴシック"/>
                    </a:defRPr>
                  </a:pPr>
                </a:p>
              </c:txPr>
              <c:dLblPos val="ctr"/>
              <c:showLegendKey val="0"/>
              <c:showVal val="0"/>
              <c:showCatName val="0"/>
              <c:showSerName val="0"/>
              <c:showPercent val="0"/>
            </c:dLbl>
            <c:dLbl>
              <c:idx val="13"/>
              <c:txPr>
                <a:bodyPr/>
                <a:lstStyle/>
                <a:p>
                  <a:pPr>
                    <a:defRPr b="0" sz="1000" spc="-1" strike="noStrike">
                      <a:solidFill>
                        <a:srgbClr val="ffffff"/>
                      </a:solidFill>
                      <a:latin typeface="Arial"/>
                      <a:ea typeface="ＭＳ Ｐゴシック"/>
                    </a:defRPr>
                  </a:pPr>
                </a:p>
              </c:txPr>
              <c:dLblPos val="ctr"/>
              <c:showLegendKey val="0"/>
              <c:showVal val="0"/>
              <c:showCatName val="0"/>
              <c:showSerName val="0"/>
              <c:showPercent val="0"/>
            </c:dLbl>
            <c:txPr>
              <a:bodyPr/>
              <a:lstStyle/>
              <a:p>
                <a:pPr>
                  <a:defRPr b="0" sz="1000" spc="-1" strike="noStrike">
                    <a:solidFill>
                      <a:srgbClr val="ffffff"/>
                    </a:solidFill>
                    <a:latin typeface="Arial"/>
                    <a:ea typeface="ＭＳ Ｐゴシック"/>
                  </a:defRPr>
                </a:pPr>
              </a:p>
            </c:txPr>
            <c:dLblPos val="ctr"/>
            <c:showLegendKey val="0"/>
            <c:showVal val="1"/>
            <c:showCatName val="0"/>
            <c:showSerName val="0"/>
            <c:showPercent val="0"/>
            <c:showLeaderLines val="0"/>
          </c:dLbls>
          <c:cat>
            <c:strRef>
              <c:f>categories</c:f>
              <c:strCache>
                <c:ptCount val="14"/>
                <c:pt idx="0">
                  <c:v>Q1</c:v>
                </c:pt>
                <c:pt idx="1">
                  <c:v>Q2</c:v>
                </c:pt>
                <c:pt idx="2">
                  <c:v>Q3</c:v>
                </c:pt>
                <c:pt idx="3">
                  <c:v>Q4</c:v>
                </c:pt>
                <c:pt idx="4">
                  <c:v/>
                </c:pt>
                <c:pt idx="5">
                  <c:v>Q1</c:v>
                </c:pt>
                <c:pt idx="6">
                  <c:v>Q2</c:v>
                </c:pt>
                <c:pt idx="7">
                  <c:v>Q3</c:v>
                </c:pt>
                <c:pt idx="8">
                  <c:v>Q4</c:v>
                </c:pt>
                <c:pt idx="9">
                  <c:v/>
                </c:pt>
                <c:pt idx="10">
                  <c:v>Q1</c:v>
                </c:pt>
                <c:pt idx="11">
                  <c:v>Q2</c:v>
                </c:pt>
                <c:pt idx="12">
                  <c:v>Q3</c:v>
                </c:pt>
                <c:pt idx="13">
                  <c:v>Q4</c:v>
                </c:pt>
              </c:strCache>
            </c:strRef>
          </c:cat>
          <c:val>
            <c:numRef>
              <c:f>0</c:f>
              <c:numCache>
                <c:formatCode>General</c:formatCode>
                <c:ptCount val="14"/>
                <c:pt idx="0">
                  <c:v>1</c:v>
                </c:pt>
                <c:pt idx="1">
                  <c:v/>
                </c:pt>
                <c:pt idx="2">
                  <c:v/>
                </c:pt>
                <c:pt idx="3">
                  <c:v>1</c:v>
                </c:pt>
                <c:pt idx="4">
                  <c:v/>
                </c:pt>
                <c:pt idx="5">
                  <c:v/>
                </c:pt>
                <c:pt idx="6">
                  <c:v/>
                </c:pt>
                <c:pt idx="7">
                  <c:v>0</c:v>
                </c:pt>
                <c:pt idx="8">
                  <c:v/>
                </c:pt>
                <c:pt idx="9">
                  <c:v/>
                </c:pt>
                <c:pt idx="10">
                  <c:v>1</c:v>
                </c:pt>
                <c:pt idx="11">
                  <c:v>0</c:v>
                </c:pt>
                <c:pt idx="12">
                  <c:v>1</c:v>
                </c:pt>
                <c:pt idx="13">
                  <c:v>1</c:v>
                </c:pt>
              </c:numCache>
            </c:numRef>
          </c:val>
        </c:ser>
        <c:ser>
          <c:idx val="1"/>
          <c:order val="1"/>
          <c:tx>
            <c:strRef>
              <c:f>label 1</c:f>
              <c:strCache>
                <c:ptCount val="1"/>
                <c:pt idx="0">
                  <c:v>Not very confident</c:v>
                </c:pt>
              </c:strCache>
            </c:strRef>
          </c:tx>
          <c:spPr>
            <a:solidFill>
              <a:srgbClr val="fe9a6b"/>
            </a:solidFill>
            <a:ln>
              <a:noFill/>
            </a:ln>
          </c:spPr>
          <c:invertIfNegative val="0"/>
          <c:dPt>
            <c:idx val="0"/>
            <c:invertIfNegative val="0"/>
            <c:spPr>
              <a:solidFill>
                <a:srgbClr val="fe9a6b"/>
              </a:solidFill>
              <a:ln>
                <a:noFill/>
              </a:ln>
            </c:spPr>
          </c:dPt>
          <c:dPt>
            <c:idx val="3"/>
            <c:invertIfNegative val="0"/>
            <c:spPr>
              <a:solidFill>
                <a:srgbClr val="fe9a6b"/>
              </a:solidFill>
              <a:ln>
                <a:noFill/>
              </a:ln>
            </c:spPr>
          </c:dPt>
          <c:dLbls>
            <c:numFmt formatCode="General" sourceLinked="1"/>
            <c:dLbl>
              <c:idx val="0"/>
              <c:txPr>
                <a:bodyPr/>
                <a:lstStyle/>
                <a:p>
                  <a:pPr>
                    <a:defRPr b="0" sz="1200" spc="-1" strike="noStrike">
                      <a:solidFill>
                        <a:srgbClr val="ffffff"/>
                      </a:solidFill>
                      <a:latin typeface="Calibri"/>
                      <a:ea typeface="ＭＳ Ｐゴシック"/>
                    </a:defRPr>
                  </a:pPr>
                </a:p>
              </c:txPr>
              <c:dLblPos val="ctr"/>
              <c:showLegendKey val="0"/>
              <c:showVal val="0"/>
              <c:showCatName val="0"/>
              <c:showSerName val="0"/>
              <c:showPercent val="0"/>
            </c:dLbl>
            <c:dLbl>
              <c:idx val="3"/>
              <c:txPr>
                <a:bodyPr/>
                <a:lstStyle/>
                <a:p>
                  <a:pPr>
                    <a:defRPr b="0" sz="1200" spc="-1" strike="noStrike">
                      <a:solidFill>
                        <a:srgbClr val="ffffff"/>
                      </a:solidFill>
                      <a:latin typeface="Calibri"/>
                      <a:ea typeface="ＭＳ Ｐゴシック"/>
                    </a:defRPr>
                  </a:pPr>
                </a:p>
              </c:txPr>
              <c:dLblPos val="ctr"/>
              <c:showLegendKey val="0"/>
              <c:showVal val="0"/>
              <c:showCatName val="0"/>
              <c:showSerName val="0"/>
              <c:showPercent val="0"/>
            </c:dLbl>
            <c:txPr>
              <a:bodyPr/>
              <a:lstStyle/>
              <a:p>
                <a:pPr>
                  <a:defRPr b="0" sz="1200" spc="-1" strike="noStrike">
                    <a:solidFill>
                      <a:srgbClr val="ffffff"/>
                    </a:solidFill>
                    <a:latin typeface="Calibri"/>
                    <a:ea typeface="ＭＳ Ｐゴシック"/>
                  </a:defRPr>
                </a:pPr>
              </a:p>
            </c:txPr>
            <c:dLblPos val="ctr"/>
            <c:showLegendKey val="0"/>
            <c:showVal val="1"/>
            <c:showCatName val="0"/>
            <c:showSerName val="0"/>
            <c:showPercent val="0"/>
            <c:showLeaderLines val="0"/>
          </c:dLbls>
          <c:cat>
            <c:strRef>
              <c:f>categories</c:f>
              <c:strCache>
                <c:ptCount val="14"/>
                <c:pt idx="0">
                  <c:v>Q1</c:v>
                </c:pt>
                <c:pt idx="1">
                  <c:v>Q2</c:v>
                </c:pt>
                <c:pt idx="2">
                  <c:v>Q3</c:v>
                </c:pt>
                <c:pt idx="3">
                  <c:v>Q4</c:v>
                </c:pt>
                <c:pt idx="4">
                  <c:v/>
                </c:pt>
                <c:pt idx="5">
                  <c:v>Q1</c:v>
                </c:pt>
                <c:pt idx="6">
                  <c:v>Q2</c:v>
                </c:pt>
                <c:pt idx="7">
                  <c:v>Q3</c:v>
                </c:pt>
                <c:pt idx="8">
                  <c:v>Q4</c:v>
                </c:pt>
                <c:pt idx="9">
                  <c:v/>
                </c:pt>
                <c:pt idx="10">
                  <c:v>Q1</c:v>
                </c:pt>
                <c:pt idx="11">
                  <c:v>Q2</c:v>
                </c:pt>
                <c:pt idx="12">
                  <c:v>Q3</c:v>
                </c:pt>
                <c:pt idx="13">
                  <c:v>Q4</c:v>
                </c:pt>
              </c:strCache>
            </c:strRef>
          </c:cat>
          <c:val>
            <c:numRef>
              <c:f>1</c:f>
              <c:numCache>
                <c:formatCode>General</c:formatCode>
                <c:ptCount val="14"/>
                <c:pt idx="0">
                  <c:v>1</c:v>
                </c:pt>
                <c:pt idx="1">
                  <c:v>3</c:v>
                </c:pt>
                <c:pt idx="2">
                  <c:v>2</c:v>
                </c:pt>
                <c:pt idx="3">
                  <c:v>1</c:v>
                </c:pt>
                <c:pt idx="4">
                  <c:v/>
                </c:pt>
                <c:pt idx="5">
                  <c:v>2</c:v>
                </c:pt>
                <c:pt idx="6">
                  <c:v>2</c:v>
                </c:pt>
                <c:pt idx="7">
                  <c:v>2</c:v>
                </c:pt>
                <c:pt idx="8">
                  <c:v>2</c:v>
                </c:pt>
                <c:pt idx="9">
                  <c:v/>
                </c:pt>
                <c:pt idx="10">
                  <c:v>2</c:v>
                </c:pt>
                <c:pt idx="11">
                  <c:v>4</c:v>
                </c:pt>
                <c:pt idx="12">
                  <c:v>4</c:v>
                </c:pt>
                <c:pt idx="13">
                  <c:v>5</c:v>
                </c:pt>
              </c:numCache>
            </c:numRef>
          </c:val>
        </c:ser>
        <c:ser>
          <c:idx val="2"/>
          <c:order val="2"/>
          <c:tx>
            <c:strRef>
              <c:f>label 2</c:f>
              <c:strCache>
                <c:ptCount val="1"/>
                <c:pt idx="0">
                  <c:v>Fairly confident2</c:v>
                </c:pt>
              </c:strCache>
            </c:strRef>
          </c:tx>
          <c:spPr>
            <a:solidFill>
              <a:srgbClr val="cfe680"/>
            </a:solidFill>
            <a:ln>
              <a:noFill/>
            </a:ln>
          </c:spPr>
          <c:invertIfNegative val="0"/>
          <c:dLbls>
            <c:numFmt formatCode="General" sourceLinked="1"/>
            <c:txPr>
              <a:bodyPr/>
              <a:lstStyle/>
              <a:p>
                <a:pPr>
                  <a:defRPr b="0" sz="1200" spc="-1" strike="noStrike">
                    <a:solidFill>
                      <a:srgbClr val="ffffff"/>
                    </a:solidFill>
                    <a:latin typeface="Calibri"/>
                    <a:ea typeface="ＭＳ Ｐゴシック"/>
                  </a:defRPr>
                </a:pPr>
              </a:p>
            </c:txPr>
            <c:dLblPos val="ctr"/>
            <c:showLegendKey val="0"/>
            <c:showVal val="1"/>
            <c:showCatName val="0"/>
            <c:showSerName val="0"/>
            <c:showPercent val="0"/>
            <c:showLeaderLines val="0"/>
          </c:dLbls>
          <c:cat>
            <c:strRef>
              <c:f>categories</c:f>
              <c:strCache>
                <c:ptCount val="14"/>
                <c:pt idx="0">
                  <c:v>Q1</c:v>
                </c:pt>
                <c:pt idx="1">
                  <c:v>Q2</c:v>
                </c:pt>
                <c:pt idx="2">
                  <c:v>Q3</c:v>
                </c:pt>
                <c:pt idx="3">
                  <c:v>Q4</c:v>
                </c:pt>
                <c:pt idx="4">
                  <c:v/>
                </c:pt>
                <c:pt idx="5">
                  <c:v>Q1</c:v>
                </c:pt>
                <c:pt idx="6">
                  <c:v>Q2</c:v>
                </c:pt>
                <c:pt idx="7">
                  <c:v>Q3</c:v>
                </c:pt>
                <c:pt idx="8">
                  <c:v>Q4</c:v>
                </c:pt>
                <c:pt idx="9">
                  <c:v/>
                </c:pt>
                <c:pt idx="10">
                  <c:v>Q1</c:v>
                </c:pt>
                <c:pt idx="11">
                  <c:v>Q2</c:v>
                </c:pt>
                <c:pt idx="12">
                  <c:v>Q3</c:v>
                </c:pt>
                <c:pt idx="13">
                  <c:v>Q4</c:v>
                </c:pt>
              </c:strCache>
            </c:strRef>
          </c:cat>
          <c:val>
            <c:numRef>
              <c:f>2</c:f>
              <c:numCache>
                <c:formatCode>General</c:formatCode>
                <c:ptCount val="14"/>
                <c:pt idx="0">
                  <c:v>46</c:v>
                </c:pt>
                <c:pt idx="1">
                  <c:v>43</c:v>
                </c:pt>
                <c:pt idx="2">
                  <c:v>48</c:v>
                </c:pt>
                <c:pt idx="3">
                  <c:v>46</c:v>
                </c:pt>
                <c:pt idx="4">
                  <c:v/>
                </c:pt>
                <c:pt idx="5">
                  <c:v>41</c:v>
                </c:pt>
                <c:pt idx="6">
                  <c:v>37</c:v>
                </c:pt>
                <c:pt idx="7">
                  <c:v>39</c:v>
                </c:pt>
                <c:pt idx="8">
                  <c:v>41</c:v>
                </c:pt>
                <c:pt idx="9">
                  <c:v/>
                </c:pt>
                <c:pt idx="10">
                  <c:v>37</c:v>
                </c:pt>
                <c:pt idx="11">
                  <c:v>44</c:v>
                </c:pt>
                <c:pt idx="12">
                  <c:v>46</c:v>
                </c:pt>
                <c:pt idx="13">
                  <c:v>49</c:v>
                </c:pt>
              </c:numCache>
            </c:numRef>
          </c:val>
        </c:ser>
        <c:ser>
          <c:idx val="3"/>
          <c:order val="3"/>
          <c:tx>
            <c:strRef>
              <c:f>label 3</c:f>
              <c:strCache>
                <c:ptCount val="1"/>
                <c:pt idx="0">
                  <c:v>Very confident</c:v>
                </c:pt>
              </c:strCache>
            </c:strRef>
          </c:tx>
          <c:spPr>
            <a:solidFill>
              <a:srgbClr val="afd52c"/>
            </a:solidFill>
            <a:ln>
              <a:noFill/>
            </a:ln>
          </c:spPr>
          <c:invertIfNegative val="0"/>
          <c:dLbls>
            <c:numFmt formatCode="General" sourceLinked="1"/>
            <c:txPr>
              <a:bodyPr/>
              <a:lstStyle/>
              <a:p>
                <a:pPr>
                  <a:defRPr b="0" sz="1200" spc="-1" strike="noStrike">
                    <a:solidFill>
                      <a:srgbClr val="000000"/>
                    </a:solidFill>
                    <a:latin typeface="Calibri"/>
                    <a:ea typeface="ＭＳ Ｐゴシック"/>
                  </a:defRPr>
                </a:pPr>
              </a:p>
            </c:txPr>
            <c:dLblPos val="ctr"/>
            <c:showLegendKey val="0"/>
            <c:showVal val="1"/>
            <c:showCatName val="0"/>
            <c:showSerName val="0"/>
            <c:showPercent val="0"/>
            <c:showLeaderLines val="0"/>
          </c:dLbls>
          <c:cat>
            <c:strRef>
              <c:f>categories</c:f>
              <c:strCache>
                <c:ptCount val="14"/>
                <c:pt idx="0">
                  <c:v>Q1</c:v>
                </c:pt>
                <c:pt idx="1">
                  <c:v>Q2</c:v>
                </c:pt>
                <c:pt idx="2">
                  <c:v>Q3</c:v>
                </c:pt>
                <c:pt idx="3">
                  <c:v>Q4</c:v>
                </c:pt>
                <c:pt idx="4">
                  <c:v/>
                </c:pt>
                <c:pt idx="5">
                  <c:v>Q1</c:v>
                </c:pt>
                <c:pt idx="6">
                  <c:v>Q2</c:v>
                </c:pt>
                <c:pt idx="7">
                  <c:v>Q3</c:v>
                </c:pt>
                <c:pt idx="8">
                  <c:v>Q4</c:v>
                </c:pt>
                <c:pt idx="9">
                  <c:v/>
                </c:pt>
                <c:pt idx="10">
                  <c:v>Q1</c:v>
                </c:pt>
                <c:pt idx="11">
                  <c:v>Q2</c:v>
                </c:pt>
                <c:pt idx="12">
                  <c:v>Q3</c:v>
                </c:pt>
                <c:pt idx="13">
                  <c:v>Q4</c:v>
                </c:pt>
              </c:strCache>
            </c:strRef>
          </c:cat>
          <c:val>
            <c:numRef>
              <c:f>3</c:f>
              <c:numCache>
                <c:formatCode>General</c:formatCode>
                <c:ptCount val="14"/>
                <c:pt idx="0">
                  <c:v>51</c:v>
                </c:pt>
                <c:pt idx="1">
                  <c:v>54</c:v>
                </c:pt>
                <c:pt idx="2">
                  <c:v>50</c:v>
                </c:pt>
                <c:pt idx="3">
                  <c:v>52</c:v>
                </c:pt>
                <c:pt idx="4">
                  <c:v/>
                </c:pt>
                <c:pt idx="5">
                  <c:v>57</c:v>
                </c:pt>
                <c:pt idx="6">
                  <c:v>60</c:v>
                </c:pt>
                <c:pt idx="7">
                  <c:v>58</c:v>
                </c:pt>
                <c:pt idx="8">
                  <c:v>56</c:v>
                </c:pt>
                <c:pt idx="9">
                  <c:v/>
                </c:pt>
                <c:pt idx="10">
                  <c:v>60</c:v>
                </c:pt>
                <c:pt idx="11">
                  <c:v>51</c:v>
                </c:pt>
                <c:pt idx="12">
                  <c:v>49</c:v>
                </c:pt>
                <c:pt idx="13">
                  <c:v>43</c:v>
                </c:pt>
              </c:numCache>
            </c:numRef>
          </c:val>
        </c:ser>
        <c:gapWidth val="30"/>
        <c:overlap val="100"/>
        <c:axId val="10027120"/>
        <c:axId val="26415968"/>
      </c:barChart>
      <c:catAx>
        <c:axId val="10027120"/>
        <c:scaling>
          <c:orientation val="minMax"/>
        </c:scaling>
        <c:delete val="0"/>
        <c:axPos val="b"/>
        <c:numFmt formatCode="[$-809]DD/MM/YYYY" sourceLinked="1"/>
        <c:majorTickMark val="out"/>
        <c:minorTickMark val="none"/>
        <c:tickLblPos val="nextTo"/>
        <c:spPr>
          <a:ln w="9360">
            <a:noFill/>
          </a:ln>
        </c:spPr>
        <c:txPr>
          <a:bodyPr rot="-5400000"/>
          <a:lstStyle/>
          <a:p>
            <a:pPr>
              <a:defRPr b="0" sz="1100" spc="-1" strike="noStrike">
                <a:solidFill>
                  <a:srgbClr val="ffffff"/>
                </a:solidFill>
                <a:latin typeface="Calibri"/>
                <a:ea typeface="ＭＳ Ｐゴシック"/>
              </a:defRPr>
            </a:pPr>
          </a:p>
        </c:txPr>
        <c:crossAx val="26415968"/>
        <c:crosses val="autoZero"/>
        <c:auto val="1"/>
        <c:lblAlgn val="ctr"/>
        <c:lblOffset val="100"/>
      </c:catAx>
      <c:valAx>
        <c:axId val="26415968"/>
        <c:scaling>
          <c:orientation val="minMax"/>
        </c:scaling>
        <c:delete val="1"/>
        <c:axPos val="l"/>
        <c:numFmt formatCode="0%" sourceLinked="0"/>
        <c:majorTickMark val="out"/>
        <c:minorTickMark val="none"/>
        <c:tickLblPos val="nextTo"/>
        <c:spPr>
          <a:ln w="9360">
            <a:solidFill>
              <a:srgbClr val="f9f9f9"/>
            </a:solidFill>
            <a:round/>
          </a:ln>
        </c:spPr>
        <c:txPr>
          <a:bodyPr/>
          <a:lstStyle/>
          <a:p>
            <a:pPr>
              <a:defRPr b="0" sz="1000" spc="-1" strike="noStrike">
                <a:solidFill>
                  <a:srgbClr val="ffffff"/>
                </a:solidFill>
                <a:latin typeface="Arial"/>
                <a:ea typeface="ＭＳ Ｐゴシック"/>
              </a:defRPr>
            </a:pPr>
          </a:p>
        </c:txPr>
        <c:crossAx val="10027120"/>
        <c:crosses val="autoZero"/>
      </c:valAx>
      <c:spPr>
        <a:solidFill>
          <a:srgbClr val="000000"/>
        </a:solidFill>
        <a:ln>
          <a:noFill/>
        </a:ln>
      </c:spPr>
    </c:plotArea>
    <c:plotVisOnly val="1"/>
    <c:dispBlanksAs val="gap"/>
  </c:chart>
  <c:spPr>
    <a:noFill/>
    <a:ln>
      <a:noFill/>
    </a:ln>
  </c:spPr>
</c:chartSpace>
</file>

<file path=ppt/charts/chart5.xml><?xml version="1.0" encoding="utf-8"?>
<c:chartSpace xmlns:c="http://schemas.openxmlformats.org/drawingml/2006/chart" xmlns:a="http://schemas.openxmlformats.org/drawingml/2006/main" xmlns:r="http://schemas.openxmlformats.org/officeDocument/2006/relationships">
  <c:lang val="en-US"/>
  <c:roundedCorners val="0"/>
  <c:chart>
    <c:plotArea>
      <c:layout>
        <c:manualLayout>
          <c:layoutTarget val="inner"/>
          <c:xMode val="edge"/>
          <c:yMode val="edge"/>
          <c:x val="0.000631578947368421"/>
          <c:y val="0"/>
          <c:w val="0.979263157894737"/>
          <c:h val="0.763611803823774"/>
        </c:manualLayout>
      </c:layout>
      <c:barChart>
        <c:barDir val="col"/>
        <c:grouping val="percentStacked"/>
        <c:varyColors val="0"/>
        <c:ser>
          <c:idx val="0"/>
          <c:order val="0"/>
          <c:tx>
            <c:strRef>
              <c:f>label 0</c:f>
              <c:strCache>
                <c:ptCount val="1"/>
                <c:pt idx="0">
                  <c:v>Not at all confident</c:v>
                </c:pt>
              </c:strCache>
            </c:strRef>
          </c:tx>
          <c:spPr>
            <a:solidFill>
              <a:srgbClr val="fd5608"/>
            </a:solidFill>
            <a:ln>
              <a:noFill/>
            </a:ln>
          </c:spPr>
          <c:invertIfNegative val="0"/>
          <c:dPt>
            <c:idx val="0"/>
            <c:invertIfNegative val="0"/>
            <c:spPr>
              <a:solidFill>
                <a:srgbClr val="fd5608"/>
              </a:solidFill>
              <a:ln>
                <a:noFill/>
              </a:ln>
            </c:spPr>
          </c:dPt>
          <c:dPt>
            <c:idx val="1"/>
            <c:invertIfNegative val="0"/>
            <c:spPr>
              <a:solidFill>
                <a:srgbClr val="fd5608"/>
              </a:solidFill>
              <a:ln>
                <a:noFill/>
              </a:ln>
            </c:spPr>
          </c:dPt>
          <c:dPt>
            <c:idx val="2"/>
            <c:invertIfNegative val="0"/>
            <c:spPr>
              <a:solidFill>
                <a:srgbClr val="fd5608"/>
              </a:solidFill>
              <a:ln>
                <a:noFill/>
              </a:ln>
            </c:spPr>
          </c:dPt>
          <c:dPt>
            <c:idx val="3"/>
            <c:invertIfNegative val="0"/>
            <c:spPr>
              <a:solidFill>
                <a:srgbClr val="fd5608"/>
              </a:solidFill>
              <a:ln>
                <a:noFill/>
              </a:ln>
            </c:spPr>
          </c:dPt>
          <c:dPt>
            <c:idx val="5"/>
            <c:invertIfNegative val="0"/>
            <c:spPr>
              <a:solidFill>
                <a:srgbClr val="fd5608"/>
              </a:solidFill>
              <a:ln>
                <a:noFill/>
              </a:ln>
            </c:spPr>
          </c:dPt>
          <c:dPt>
            <c:idx val="6"/>
            <c:invertIfNegative val="0"/>
            <c:spPr>
              <a:solidFill>
                <a:srgbClr val="fd5608"/>
              </a:solidFill>
              <a:ln>
                <a:noFill/>
              </a:ln>
            </c:spPr>
          </c:dPt>
          <c:dPt>
            <c:idx val="7"/>
            <c:invertIfNegative val="0"/>
            <c:spPr>
              <a:solidFill>
                <a:srgbClr val="fd5608"/>
              </a:solidFill>
              <a:ln>
                <a:noFill/>
              </a:ln>
            </c:spPr>
          </c:dPt>
          <c:dPt>
            <c:idx val="8"/>
            <c:invertIfNegative val="0"/>
            <c:spPr>
              <a:solidFill>
                <a:srgbClr val="fd5608"/>
              </a:solidFill>
              <a:ln>
                <a:noFill/>
              </a:ln>
            </c:spPr>
          </c:dPt>
          <c:dPt>
            <c:idx val="10"/>
            <c:invertIfNegative val="0"/>
            <c:spPr>
              <a:solidFill>
                <a:srgbClr val="fd5608"/>
              </a:solidFill>
              <a:ln>
                <a:noFill/>
              </a:ln>
            </c:spPr>
          </c:dPt>
          <c:dPt>
            <c:idx val="11"/>
            <c:invertIfNegative val="0"/>
            <c:spPr>
              <a:solidFill>
                <a:srgbClr val="fd5608"/>
              </a:solidFill>
              <a:ln>
                <a:noFill/>
              </a:ln>
            </c:spPr>
          </c:dPt>
          <c:dPt>
            <c:idx val="12"/>
            <c:invertIfNegative val="0"/>
            <c:spPr>
              <a:solidFill>
                <a:srgbClr val="fd5608"/>
              </a:solidFill>
              <a:ln>
                <a:noFill/>
              </a:ln>
            </c:spPr>
          </c:dPt>
          <c:dPt>
            <c:idx val="13"/>
            <c:invertIfNegative val="0"/>
            <c:spPr>
              <a:solidFill>
                <a:srgbClr val="fd5608"/>
              </a:solidFill>
              <a:ln>
                <a:noFill/>
              </a:ln>
            </c:spPr>
          </c:dPt>
          <c:dLbls>
            <c:numFmt formatCode="General" sourceLinked="1"/>
            <c:dLbl>
              <c:idx val="0"/>
              <c:txPr>
                <a:bodyPr/>
                <a:lstStyle/>
                <a:p>
                  <a:pPr>
                    <a:defRPr b="0" sz="1000" spc="-1" strike="noStrike">
                      <a:solidFill>
                        <a:srgbClr val="ffffff"/>
                      </a:solidFill>
                      <a:latin typeface="Arial"/>
                      <a:ea typeface="ＭＳ Ｐゴシック"/>
                    </a:defRPr>
                  </a:pPr>
                </a:p>
              </c:txPr>
              <c:dLblPos val="ctr"/>
              <c:showLegendKey val="0"/>
              <c:showVal val="0"/>
              <c:showCatName val="0"/>
              <c:showSerName val="0"/>
              <c:showPercent val="0"/>
            </c:dLbl>
            <c:dLbl>
              <c:idx val="1"/>
              <c:txPr>
                <a:bodyPr/>
                <a:lstStyle/>
                <a:p>
                  <a:pPr>
                    <a:defRPr b="0" sz="1000" spc="-1" strike="noStrike">
                      <a:solidFill>
                        <a:srgbClr val="ffffff"/>
                      </a:solidFill>
                      <a:latin typeface="Arial"/>
                      <a:ea typeface="ＭＳ Ｐゴシック"/>
                    </a:defRPr>
                  </a:pPr>
                </a:p>
              </c:txPr>
              <c:dLblPos val="ctr"/>
              <c:showLegendKey val="0"/>
              <c:showVal val="0"/>
              <c:showCatName val="0"/>
              <c:showSerName val="0"/>
              <c:showPercent val="0"/>
            </c:dLbl>
            <c:dLbl>
              <c:idx val="2"/>
              <c:txPr>
                <a:bodyPr/>
                <a:lstStyle/>
                <a:p>
                  <a:pPr>
                    <a:defRPr b="0" sz="1000" spc="-1" strike="noStrike">
                      <a:solidFill>
                        <a:srgbClr val="ffffff"/>
                      </a:solidFill>
                      <a:latin typeface="Arial"/>
                      <a:ea typeface="ＭＳ Ｐゴシック"/>
                    </a:defRPr>
                  </a:pPr>
                </a:p>
              </c:txPr>
              <c:dLblPos val="ctr"/>
              <c:showLegendKey val="0"/>
              <c:showVal val="0"/>
              <c:showCatName val="0"/>
              <c:showSerName val="0"/>
              <c:showPercent val="0"/>
            </c:dLbl>
            <c:dLbl>
              <c:idx val="3"/>
              <c:txPr>
                <a:bodyPr/>
                <a:lstStyle/>
                <a:p>
                  <a:pPr>
                    <a:defRPr b="0" sz="1000" spc="-1" strike="noStrike">
                      <a:solidFill>
                        <a:srgbClr val="ffffff"/>
                      </a:solidFill>
                      <a:latin typeface="Arial"/>
                      <a:ea typeface="ＭＳ Ｐゴシック"/>
                    </a:defRPr>
                  </a:pPr>
                </a:p>
              </c:txPr>
              <c:dLblPos val="ctr"/>
              <c:showLegendKey val="0"/>
              <c:showVal val="0"/>
              <c:showCatName val="0"/>
              <c:showSerName val="0"/>
              <c:showPercent val="0"/>
            </c:dLbl>
            <c:dLbl>
              <c:idx val="5"/>
              <c:txPr>
                <a:bodyPr/>
                <a:lstStyle/>
                <a:p>
                  <a:pPr>
                    <a:defRPr b="0" sz="1000" spc="-1" strike="noStrike">
                      <a:solidFill>
                        <a:srgbClr val="ffffff"/>
                      </a:solidFill>
                      <a:latin typeface="Arial"/>
                      <a:ea typeface="ＭＳ Ｐゴシック"/>
                    </a:defRPr>
                  </a:pPr>
                </a:p>
              </c:txPr>
              <c:dLblPos val="ctr"/>
              <c:showLegendKey val="0"/>
              <c:showVal val="0"/>
              <c:showCatName val="0"/>
              <c:showSerName val="0"/>
              <c:showPercent val="0"/>
            </c:dLbl>
            <c:dLbl>
              <c:idx val="6"/>
              <c:txPr>
                <a:bodyPr/>
                <a:lstStyle/>
                <a:p>
                  <a:pPr>
                    <a:defRPr b="0" sz="1000" spc="-1" strike="noStrike">
                      <a:solidFill>
                        <a:srgbClr val="ffffff"/>
                      </a:solidFill>
                      <a:latin typeface="Arial"/>
                      <a:ea typeface="ＭＳ Ｐゴシック"/>
                    </a:defRPr>
                  </a:pPr>
                </a:p>
              </c:txPr>
              <c:dLblPos val="ctr"/>
              <c:showLegendKey val="0"/>
              <c:showVal val="0"/>
              <c:showCatName val="0"/>
              <c:showSerName val="0"/>
              <c:showPercent val="0"/>
            </c:dLbl>
            <c:dLbl>
              <c:idx val="7"/>
              <c:txPr>
                <a:bodyPr/>
                <a:lstStyle/>
                <a:p>
                  <a:pPr>
                    <a:defRPr b="0" sz="1000" spc="-1" strike="noStrike">
                      <a:solidFill>
                        <a:srgbClr val="ffffff"/>
                      </a:solidFill>
                      <a:latin typeface="Arial"/>
                      <a:ea typeface="ＭＳ Ｐゴシック"/>
                    </a:defRPr>
                  </a:pPr>
                </a:p>
              </c:txPr>
              <c:dLblPos val="ctr"/>
              <c:showLegendKey val="0"/>
              <c:showVal val="0"/>
              <c:showCatName val="0"/>
              <c:showSerName val="0"/>
              <c:showPercent val="0"/>
            </c:dLbl>
            <c:dLbl>
              <c:idx val="8"/>
              <c:txPr>
                <a:bodyPr/>
                <a:lstStyle/>
                <a:p>
                  <a:pPr>
                    <a:defRPr b="0" sz="1000" spc="-1" strike="noStrike">
                      <a:solidFill>
                        <a:srgbClr val="ffffff"/>
                      </a:solidFill>
                      <a:latin typeface="Arial"/>
                      <a:ea typeface="ＭＳ Ｐゴシック"/>
                    </a:defRPr>
                  </a:pPr>
                </a:p>
              </c:txPr>
              <c:dLblPos val="ctr"/>
              <c:showLegendKey val="0"/>
              <c:showVal val="0"/>
              <c:showCatName val="0"/>
              <c:showSerName val="0"/>
              <c:showPercent val="0"/>
            </c:dLbl>
            <c:dLbl>
              <c:idx val="10"/>
              <c:txPr>
                <a:bodyPr/>
                <a:lstStyle/>
                <a:p>
                  <a:pPr>
                    <a:defRPr b="0" sz="1000" spc="-1" strike="noStrike">
                      <a:solidFill>
                        <a:srgbClr val="ffffff"/>
                      </a:solidFill>
                      <a:latin typeface="Arial"/>
                      <a:ea typeface="ＭＳ Ｐゴシック"/>
                    </a:defRPr>
                  </a:pPr>
                </a:p>
              </c:txPr>
              <c:dLblPos val="ctr"/>
              <c:showLegendKey val="0"/>
              <c:showVal val="0"/>
              <c:showCatName val="0"/>
              <c:showSerName val="0"/>
              <c:showPercent val="0"/>
            </c:dLbl>
            <c:dLbl>
              <c:idx val="11"/>
              <c:txPr>
                <a:bodyPr/>
                <a:lstStyle/>
                <a:p>
                  <a:pPr>
                    <a:defRPr b="0" sz="1000" spc="-1" strike="noStrike">
                      <a:solidFill>
                        <a:srgbClr val="ffffff"/>
                      </a:solidFill>
                      <a:latin typeface="Arial"/>
                      <a:ea typeface="ＭＳ Ｐゴシック"/>
                    </a:defRPr>
                  </a:pPr>
                </a:p>
              </c:txPr>
              <c:dLblPos val="ctr"/>
              <c:showLegendKey val="0"/>
              <c:showVal val="0"/>
              <c:showCatName val="0"/>
              <c:showSerName val="0"/>
              <c:showPercent val="0"/>
            </c:dLbl>
            <c:dLbl>
              <c:idx val="12"/>
              <c:txPr>
                <a:bodyPr/>
                <a:lstStyle/>
                <a:p>
                  <a:pPr>
                    <a:defRPr b="0" sz="1000" spc="-1" strike="noStrike">
                      <a:solidFill>
                        <a:srgbClr val="ffffff"/>
                      </a:solidFill>
                      <a:latin typeface="Arial"/>
                      <a:ea typeface="ＭＳ Ｐゴシック"/>
                    </a:defRPr>
                  </a:pPr>
                </a:p>
              </c:txPr>
              <c:dLblPos val="ctr"/>
              <c:showLegendKey val="0"/>
              <c:showVal val="0"/>
              <c:showCatName val="0"/>
              <c:showSerName val="0"/>
              <c:showPercent val="0"/>
            </c:dLbl>
            <c:dLbl>
              <c:idx val="13"/>
              <c:txPr>
                <a:bodyPr/>
                <a:lstStyle/>
                <a:p>
                  <a:pPr>
                    <a:defRPr b="0" sz="1000" spc="-1" strike="noStrike">
                      <a:solidFill>
                        <a:srgbClr val="ffffff"/>
                      </a:solidFill>
                      <a:latin typeface="Arial"/>
                      <a:ea typeface="ＭＳ Ｐゴシック"/>
                    </a:defRPr>
                  </a:pPr>
                </a:p>
              </c:txPr>
              <c:dLblPos val="ctr"/>
              <c:showLegendKey val="0"/>
              <c:showVal val="0"/>
              <c:showCatName val="0"/>
              <c:showSerName val="0"/>
              <c:showPercent val="0"/>
            </c:dLbl>
            <c:txPr>
              <a:bodyPr/>
              <a:lstStyle/>
              <a:p>
                <a:pPr>
                  <a:defRPr b="0" sz="1000" spc="-1" strike="noStrike">
                    <a:solidFill>
                      <a:srgbClr val="ffffff"/>
                    </a:solidFill>
                    <a:latin typeface="Arial"/>
                    <a:ea typeface="ＭＳ Ｐゴシック"/>
                  </a:defRPr>
                </a:pPr>
              </a:p>
            </c:txPr>
            <c:dLblPos val="ctr"/>
            <c:showLegendKey val="0"/>
            <c:showVal val="1"/>
            <c:showCatName val="0"/>
            <c:showSerName val="0"/>
            <c:showPercent val="0"/>
            <c:showLeaderLines val="0"/>
          </c:dLbls>
          <c:cat>
            <c:strRef>
              <c:f>categories</c:f>
              <c:strCache>
                <c:ptCount val="14"/>
                <c:pt idx="0">
                  <c:v>Q1</c:v>
                </c:pt>
                <c:pt idx="1">
                  <c:v>Q2</c:v>
                </c:pt>
                <c:pt idx="2">
                  <c:v>Q3</c:v>
                </c:pt>
                <c:pt idx="3">
                  <c:v>Q4</c:v>
                </c:pt>
                <c:pt idx="4">
                  <c:v/>
                </c:pt>
                <c:pt idx="5">
                  <c:v>Q1</c:v>
                </c:pt>
                <c:pt idx="6">
                  <c:v>Q2</c:v>
                </c:pt>
                <c:pt idx="7">
                  <c:v>Q3</c:v>
                </c:pt>
                <c:pt idx="8">
                  <c:v>Q4</c:v>
                </c:pt>
                <c:pt idx="9">
                  <c:v/>
                </c:pt>
                <c:pt idx="10">
                  <c:v>Q1</c:v>
                </c:pt>
                <c:pt idx="11">
                  <c:v>Q2</c:v>
                </c:pt>
                <c:pt idx="12">
                  <c:v>Q3</c:v>
                </c:pt>
                <c:pt idx="13">
                  <c:v>Q4</c:v>
                </c:pt>
              </c:strCache>
            </c:strRef>
          </c:cat>
          <c:val>
            <c:numRef>
              <c:f>0</c:f>
              <c:numCache>
                <c:formatCode>General</c:formatCode>
                <c:ptCount val="14"/>
                <c:pt idx="0">
                  <c:v>1</c:v>
                </c:pt>
                <c:pt idx="1">
                  <c:v/>
                </c:pt>
                <c:pt idx="2">
                  <c:v/>
                </c:pt>
                <c:pt idx="3">
                  <c:v/>
                </c:pt>
                <c:pt idx="4">
                  <c:v/>
                </c:pt>
                <c:pt idx="5">
                  <c:v/>
                </c:pt>
                <c:pt idx="6">
                  <c:v/>
                </c:pt>
                <c:pt idx="7">
                  <c:v>0</c:v>
                </c:pt>
                <c:pt idx="8">
                  <c:v/>
                </c:pt>
                <c:pt idx="9">
                  <c:v/>
                </c:pt>
                <c:pt idx="10">
                  <c:v>0</c:v>
                </c:pt>
                <c:pt idx="11">
                  <c:v>0</c:v>
                </c:pt>
                <c:pt idx="12">
                  <c:v>0</c:v>
                </c:pt>
                <c:pt idx="13">
                  <c:v>0</c:v>
                </c:pt>
              </c:numCache>
            </c:numRef>
          </c:val>
        </c:ser>
        <c:ser>
          <c:idx val="1"/>
          <c:order val="1"/>
          <c:tx>
            <c:strRef>
              <c:f>label 1</c:f>
              <c:strCache>
                <c:ptCount val="1"/>
                <c:pt idx="0">
                  <c:v>Not very confident</c:v>
                </c:pt>
              </c:strCache>
            </c:strRef>
          </c:tx>
          <c:spPr>
            <a:solidFill>
              <a:srgbClr val="fe9a6b"/>
            </a:solidFill>
            <a:ln>
              <a:noFill/>
            </a:ln>
          </c:spPr>
          <c:invertIfNegative val="0"/>
          <c:dPt>
            <c:idx val="1"/>
            <c:invertIfNegative val="0"/>
            <c:spPr>
              <a:solidFill>
                <a:srgbClr val="fe9a6b"/>
              </a:solidFill>
              <a:ln>
                <a:noFill/>
              </a:ln>
            </c:spPr>
          </c:dPt>
          <c:dPt>
            <c:idx val="2"/>
            <c:invertIfNegative val="0"/>
            <c:spPr>
              <a:solidFill>
                <a:srgbClr val="fe9a6b"/>
              </a:solidFill>
              <a:ln>
                <a:noFill/>
              </a:ln>
            </c:spPr>
          </c:dPt>
          <c:dPt>
            <c:idx val="3"/>
            <c:invertIfNegative val="0"/>
            <c:spPr>
              <a:solidFill>
                <a:srgbClr val="fe9a6b"/>
              </a:solidFill>
              <a:ln>
                <a:noFill/>
              </a:ln>
            </c:spPr>
          </c:dPt>
          <c:dPt>
            <c:idx val="5"/>
            <c:invertIfNegative val="0"/>
            <c:spPr>
              <a:solidFill>
                <a:srgbClr val="fe9a6b"/>
              </a:solidFill>
              <a:ln>
                <a:noFill/>
              </a:ln>
            </c:spPr>
          </c:dPt>
          <c:dPt>
            <c:idx val="8"/>
            <c:invertIfNegative val="0"/>
            <c:spPr>
              <a:solidFill>
                <a:srgbClr val="fe9a6b"/>
              </a:solidFill>
              <a:ln>
                <a:noFill/>
              </a:ln>
            </c:spPr>
          </c:dPt>
          <c:dPt>
            <c:idx val="10"/>
            <c:invertIfNegative val="0"/>
            <c:spPr>
              <a:solidFill>
                <a:srgbClr val="fe9a6b"/>
              </a:solidFill>
              <a:ln>
                <a:noFill/>
              </a:ln>
            </c:spPr>
          </c:dPt>
          <c:dLbls>
            <c:numFmt formatCode="General" sourceLinked="1"/>
            <c:dLbl>
              <c:idx val="1"/>
              <c:txPr>
                <a:bodyPr/>
                <a:lstStyle/>
                <a:p>
                  <a:pPr>
                    <a:defRPr b="0" sz="1200" spc="-1" strike="noStrike">
                      <a:solidFill>
                        <a:srgbClr val="ffffff"/>
                      </a:solidFill>
                      <a:latin typeface="Calibri"/>
                      <a:ea typeface="ＭＳ Ｐゴシック"/>
                    </a:defRPr>
                  </a:pPr>
                </a:p>
              </c:txPr>
              <c:dLblPos val="ctr"/>
              <c:showLegendKey val="0"/>
              <c:showVal val="0"/>
              <c:showCatName val="0"/>
              <c:showSerName val="0"/>
              <c:showPercent val="0"/>
            </c:dLbl>
            <c:dLbl>
              <c:idx val="2"/>
              <c:txPr>
                <a:bodyPr/>
                <a:lstStyle/>
                <a:p>
                  <a:pPr>
                    <a:defRPr b="0" sz="1200" spc="-1" strike="noStrike">
                      <a:solidFill>
                        <a:srgbClr val="ffffff"/>
                      </a:solidFill>
                      <a:latin typeface="Calibri"/>
                      <a:ea typeface="ＭＳ Ｐゴシック"/>
                    </a:defRPr>
                  </a:pPr>
                </a:p>
              </c:txPr>
              <c:dLblPos val="ctr"/>
              <c:showLegendKey val="0"/>
              <c:showVal val="0"/>
              <c:showCatName val="0"/>
              <c:showSerName val="0"/>
              <c:showPercent val="0"/>
            </c:dLbl>
            <c:dLbl>
              <c:idx val="3"/>
              <c:txPr>
                <a:bodyPr/>
                <a:lstStyle/>
                <a:p>
                  <a:pPr>
                    <a:defRPr b="0" sz="1200" spc="-1" strike="noStrike">
                      <a:solidFill>
                        <a:srgbClr val="ffffff"/>
                      </a:solidFill>
                      <a:latin typeface="Calibri"/>
                      <a:ea typeface="ＭＳ Ｐゴシック"/>
                    </a:defRPr>
                  </a:pPr>
                </a:p>
              </c:txPr>
              <c:dLblPos val="ctr"/>
              <c:showLegendKey val="0"/>
              <c:showVal val="0"/>
              <c:showCatName val="0"/>
              <c:showSerName val="0"/>
              <c:showPercent val="0"/>
            </c:dLbl>
            <c:dLbl>
              <c:idx val="5"/>
              <c:txPr>
                <a:bodyPr/>
                <a:lstStyle/>
                <a:p>
                  <a:pPr>
                    <a:defRPr b="0" sz="1200" spc="-1" strike="noStrike">
                      <a:solidFill>
                        <a:srgbClr val="ffffff"/>
                      </a:solidFill>
                      <a:latin typeface="Calibri"/>
                      <a:ea typeface="ＭＳ Ｐゴシック"/>
                    </a:defRPr>
                  </a:pPr>
                </a:p>
              </c:txPr>
              <c:dLblPos val="ctr"/>
              <c:showLegendKey val="0"/>
              <c:showVal val="0"/>
              <c:showCatName val="0"/>
              <c:showSerName val="0"/>
              <c:showPercent val="0"/>
            </c:dLbl>
            <c:dLbl>
              <c:idx val="8"/>
              <c:txPr>
                <a:bodyPr/>
                <a:lstStyle/>
                <a:p>
                  <a:pPr>
                    <a:defRPr b="0" sz="1200" spc="-1" strike="noStrike">
                      <a:solidFill>
                        <a:srgbClr val="ffffff"/>
                      </a:solidFill>
                      <a:latin typeface="Calibri"/>
                      <a:ea typeface="ＭＳ Ｐゴシック"/>
                    </a:defRPr>
                  </a:pPr>
                </a:p>
              </c:txPr>
              <c:dLblPos val="ctr"/>
              <c:showLegendKey val="0"/>
              <c:showVal val="0"/>
              <c:showCatName val="0"/>
              <c:showSerName val="0"/>
              <c:showPercent val="0"/>
            </c:dLbl>
            <c:dLbl>
              <c:idx val="10"/>
              <c:txPr>
                <a:bodyPr/>
                <a:lstStyle/>
                <a:p>
                  <a:pPr>
                    <a:defRPr b="0" sz="1200" spc="-1" strike="noStrike">
                      <a:solidFill>
                        <a:srgbClr val="ffffff"/>
                      </a:solidFill>
                      <a:latin typeface="Calibri"/>
                      <a:ea typeface="ＭＳ Ｐゴシック"/>
                    </a:defRPr>
                  </a:pPr>
                </a:p>
              </c:txPr>
              <c:dLblPos val="ctr"/>
              <c:showLegendKey val="0"/>
              <c:showVal val="0"/>
              <c:showCatName val="0"/>
              <c:showSerName val="0"/>
              <c:showPercent val="0"/>
            </c:dLbl>
            <c:txPr>
              <a:bodyPr/>
              <a:lstStyle/>
              <a:p>
                <a:pPr>
                  <a:defRPr b="0" sz="1200" spc="-1" strike="noStrike">
                    <a:solidFill>
                      <a:srgbClr val="ffffff"/>
                    </a:solidFill>
                    <a:latin typeface="Calibri"/>
                    <a:ea typeface="ＭＳ Ｐゴシック"/>
                  </a:defRPr>
                </a:pPr>
              </a:p>
            </c:txPr>
            <c:dLblPos val="ctr"/>
            <c:showLegendKey val="0"/>
            <c:showVal val="1"/>
            <c:showCatName val="0"/>
            <c:showSerName val="0"/>
            <c:showPercent val="0"/>
            <c:showLeaderLines val="0"/>
          </c:dLbls>
          <c:cat>
            <c:strRef>
              <c:f>categories</c:f>
              <c:strCache>
                <c:ptCount val="14"/>
                <c:pt idx="0">
                  <c:v>Q1</c:v>
                </c:pt>
                <c:pt idx="1">
                  <c:v>Q2</c:v>
                </c:pt>
                <c:pt idx="2">
                  <c:v>Q3</c:v>
                </c:pt>
                <c:pt idx="3">
                  <c:v>Q4</c:v>
                </c:pt>
                <c:pt idx="4">
                  <c:v/>
                </c:pt>
                <c:pt idx="5">
                  <c:v>Q1</c:v>
                </c:pt>
                <c:pt idx="6">
                  <c:v>Q2</c:v>
                </c:pt>
                <c:pt idx="7">
                  <c:v>Q3</c:v>
                </c:pt>
                <c:pt idx="8">
                  <c:v>Q4</c:v>
                </c:pt>
                <c:pt idx="9">
                  <c:v/>
                </c:pt>
                <c:pt idx="10">
                  <c:v>Q1</c:v>
                </c:pt>
                <c:pt idx="11">
                  <c:v>Q2</c:v>
                </c:pt>
                <c:pt idx="12">
                  <c:v>Q3</c:v>
                </c:pt>
                <c:pt idx="13">
                  <c:v>Q4</c:v>
                </c:pt>
              </c:strCache>
            </c:strRef>
          </c:cat>
          <c:val>
            <c:numRef>
              <c:f>1</c:f>
              <c:numCache>
                <c:formatCode>General</c:formatCode>
                <c:ptCount val="14"/>
                <c:pt idx="0">
                  <c:v>2</c:v>
                </c:pt>
                <c:pt idx="1">
                  <c:v>1</c:v>
                </c:pt>
                <c:pt idx="2">
                  <c:v>1</c:v>
                </c:pt>
                <c:pt idx="3">
                  <c:v>1</c:v>
                </c:pt>
                <c:pt idx="4">
                  <c:v/>
                </c:pt>
                <c:pt idx="5">
                  <c:v>1</c:v>
                </c:pt>
                <c:pt idx="6">
                  <c:v>3</c:v>
                </c:pt>
                <c:pt idx="7">
                  <c:v>2</c:v>
                </c:pt>
                <c:pt idx="8">
                  <c:v>1</c:v>
                </c:pt>
                <c:pt idx="9">
                  <c:v/>
                </c:pt>
                <c:pt idx="10">
                  <c:v>1</c:v>
                </c:pt>
                <c:pt idx="11">
                  <c:v>1</c:v>
                </c:pt>
                <c:pt idx="12">
                  <c:v>3</c:v>
                </c:pt>
                <c:pt idx="13">
                  <c:v>4</c:v>
                </c:pt>
              </c:numCache>
            </c:numRef>
          </c:val>
        </c:ser>
        <c:ser>
          <c:idx val="2"/>
          <c:order val="2"/>
          <c:tx>
            <c:strRef>
              <c:f>label 2</c:f>
              <c:strCache>
                <c:ptCount val="1"/>
                <c:pt idx="0">
                  <c:v>Fairly confident2</c:v>
                </c:pt>
              </c:strCache>
            </c:strRef>
          </c:tx>
          <c:spPr>
            <a:solidFill>
              <a:srgbClr val="cfe680"/>
            </a:solidFill>
            <a:ln>
              <a:noFill/>
            </a:ln>
          </c:spPr>
          <c:invertIfNegative val="0"/>
          <c:dLbls>
            <c:numFmt formatCode="General" sourceLinked="1"/>
            <c:txPr>
              <a:bodyPr/>
              <a:lstStyle/>
              <a:p>
                <a:pPr>
                  <a:defRPr b="0" sz="1200" spc="-1" strike="noStrike">
                    <a:solidFill>
                      <a:srgbClr val="ffffff"/>
                    </a:solidFill>
                    <a:latin typeface="Calibri"/>
                    <a:ea typeface="ＭＳ Ｐゴシック"/>
                  </a:defRPr>
                </a:pPr>
              </a:p>
            </c:txPr>
            <c:dLblPos val="ctr"/>
            <c:showLegendKey val="0"/>
            <c:showVal val="1"/>
            <c:showCatName val="0"/>
            <c:showSerName val="0"/>
            <c:showPercent val="0"/>
            <c:showLeaderLines val="0"/>
          </c:dLbls>
          <c:cat>
            <c:strRef>
              <c:f>categories</c:f>
              <c:strCache>
                <c:ptCount val="14"/>
                <c:pt idx="0">
                  <c:v>Q1</c:v>
                </c:pt>
                <c:pt idx="1">
                  <c:v>Q2</c:v>
                </c:pt>
                <c:pt idx="2">
                  <c:v>Q3</c:v>
                </c:pt>
                <c:pt idx="3">
                  <c:v>Q4</c:v>
                </c:pt>
                <c:pt idx="4">
                  <c:v/>
                </c:pt>
                <c:pt idx="5">
                  <c:v>Q1</c:v>
                </c:pt>
                <c:pt idx="6">
                  <c:v>Q2</c:v>
                </c:pt>
                <c:pt idx="7">
                  <c:v>Q3</c:v>
                </c:pt>
                <c:pt idx="8">
                  <c:v>Q4</c:v>
                </c:pt>
                <c:pt idx="9">
                  <c:v/>
                </c:pt>
                <c:pt idx="10">
                  <c:v>Q1</c:v>
                </c:pt>
                <c:pt idx="11">
                  <c:v>Q2</c:v>
                </c:pt>
                <c:pt idx="12">
                  <c:v>Q3</c:v>
                </c:pt>
                <c:pt idx="13">
                  <c:v>Q4</c:v>
                </c:pt>
              </c:strCache>
            </c:strRef>
          </c:cat>
          <c:val>
            <c:numRef>
              <c:f>2</c:f>
              <c:numCache>
                <c:formatCode>General</c:formatCode>
                <c:ptCount val="14"/>
                <c:pt idx="0">
                  <c:v>38</c:v>
                </c:pt>
                <c:pt idx="1">
                  <c:v>39</c:v>
                </c:pt>
                <c:pt idx="2">
                  <c:v>41</c:v>
                </c:pt>
                <c:pt idx="3">
                  <c:v>37</c:v>
                </c:pt>
                <c:pt idx="4">
                  <c:v/>
                </c:pt>
                <c:pt idx="5">
                  <c:v>35</c:v>
                </c:pt>
                <c:pt idx="6">
                  <c:v>38</c:v>
                </c:pt>
                <c:pt idx="7">
                  <c:v>34</c:v>
                </c:pt>
                <c:pt idx="8">
                  <c:v>33</c:v>
                </c:pt>
                <c:pt idx="9">
                  <c:v/>
                </c:pt>
                <c:pt idx="10">
                  <c:v>32</c:v>
                </c:pt>
                <c:pt idx="11">
                  <c:v>31</c:v>
                </c:pt>
                <c:pt idx="12">
                  <c:v>36</c:v>
                </c:pt>
                <c:pt idx="13">
                  <c:v>42</c:v>
                </c:pt>
              </c:numCache>
            </c:numRef>
          </c:val>
        </c:ser>
        <c:ser>
          <c:idx val="3"/>
          <c:order val="3"/>
          <c:tx>
            <c:strRef>
              <c:f>label 3</c:f>
              <c:strCache>
                <c:ptCount val="1"/>
                <c:pt idx="0">
                  <c:v>Very confident</c:v>
                </c:pt>
              </c:strCache>
            </c:strRef>
          </c:tx>
          <c:spPr>
            <a:solidFill>
              <a:srgbClr val="afd52c"/>
            </a:solidFill>
            <a:ln>
              <a:noFill/>
            </a:ln>
          </c:spPr>
          <c:invertIfNegative val="0"/>
          <c:dLbls>
            <c:numFmt formatCode="General" sourceLinked="1"/>
            <c:txPr>
              <a:bodyPr/>
              <a:lstStyle/>
              <a:p>
                <a:pPr>
                  <a:defRPr b="0" sz="1200" spc="-1" strike="noStrike">
                    <a:solidFill>
                      <a:srgbClr val="000000"/>
                    </a:solidFill>
                    <a:latin typeface="Calibri"/>
                    <a:ea typeface="ＭＳ Ｐゴシック"/>
                  </a:defRPr>
                </a:pPr>
              </a:p>
            </c:txPr>
            <c:dLblPos val="ctr"/>
            <c:showLegendKey val="0"/>
            <c:showVal val="1"/>
            <c:showCatName val="0"/>
            <c:showSerName val="0"/>
            <c:showPercent val="0"/>
            <c:showLeaderLines val="0"/>
          </c:dLbls>
          <c:cat>
            <c:strRef>
              <c:f>categories</c:f>
              <c:strCache>
                <c:ptCount val="14"/>
                <c:pt idx="0">
                  <c:v>Q1</c:v>
                </c:pt>
                <c:pt idx="1">
                  <c:v>Q2</c:v>
                </c:pt>
                <c:pt idx="2">
                  <c:v>Q3</c:v>
                </c:pt>
                <c:pt idx="3">
                  <c:v>Q4</c:v>
                </c:pt>
                <c:pt idx="4">
                  <c:v/>
                </c:pt>
                <c:pt idx="5">
                  <c:v>Q1</c:v>
                </c:pt>
                <c:pt idx="6">
                  <c:v>Q2</c:v>
                </c:pt>
                <c:pt idx="7">
                  <c:v>Q3</c:v>
                </c:pt>
                <c:pt idx="8">
                  <c:v>Q4</c:v>
                </c:pt>
                <c:pt idx="9">
                  <c:v/>
                </c:pt>
                <c:pt idx="10">
                  <c:v>Q1</c:v>
                </c:pt>
                <c:pt idx="11">
                  <c:v>Q2</c:v>
                </c:pt>
                <c:pt idx="12">
                  <c:v>Q3</c:v>
                </c:pt>
                <c:pt idx="13">
                  <c:v>Q4</c:v>
                </c:pt>
              </c:strCache>
            </c:strRef>
          </c:cat>
          <c:val>
            <c:numRef>
              <c:f>3</c:f>
              <c:numCache>
                <c:formatCode>General</c:formatCode>
                <c:ptCount val="14"/>
                <c:pt idx="0">
                  <c:v>59</c:v>
                </c:pt>
                <c:pt idx="1">
                  <c:v>60</c:v>
                </c:pt>
                <c:pt idx="2">
                  <c:v>58</c:v>
                </c:pt>
                <c:pt idx="3">
                  <c:v>61</c:v>
                </c:pt>
                <c:pt idx="4">
                  <c:v/>
                </c:pt>
                <c:pt idx="5">
                  <c:v>64</c:v>
                </c:pt>
                <c:pt idx="6">
                  <c:v>59</c:v>
                </c:pt>
                <c:pt idx="7">
                  <c:v>64</c:v>
                </c:pt>
                <c:pt idx="8">
                  <c:v>64</c:v>
                </c:pt>
                <c:pt idx="9">
                  <c:v/>
                </c:pt>
                <c:pt idx="10">
                  <c:v>67</c:v>
                </c:pt>
                <c:pt idx="11">
                  <c:v>68</c:v>
                </c:pt>
                <c:pt idx="12">
                  <c:v>60</c:v>
                </c:pt>
                <c:pt idx="13">
                  <c:v>54</c:v>
                </c:pt>
              </c:numCache>
            </c:numRef>
          </c:val>
        </c:ser>
        <c:gapWidth val="30"/>
        <c:overlap val="100"/>
        <c:axId val="73067795"/>
        <c:axId val="76903627"/>
      </c:barChart>
      <c:catAx>
        <c:axId val="73067795"/>
        <c:scaling>
          <c:orientation val="minMax"/>
        </c:scaling>
        <c:delete val="0"/>
        <c:axPos val="b"/>
        <c:numFmt formatCode="[$-809]DD/MM/YYYY" sourceLinked="1"/>
        <c:majorTickMark val="out"/>
        <c:minorTickMark val="none"/>
        <c:tickLblPos val="nextTo"/>
        <c:spPr>
          <a:ln w="9360">
            <a:noFill/>
          </a:ln>
        </c:spPr>
        <c:txPr>
          <a:bodyPr rot="-5400000"/>
          <a:lstStyle/>
          <a:p>
            <a:pPr>
              <a:defRPr b="0" sz="1200" spc="-1" strike="noStrike">
                <a:solidFill>
                  <a:srgbClr val="ffffff"/>
                </a:solidFill>
                <a:latin typeface="Calibri"/>
                <a:ea typeface="ＭＳ Ｐゴシック"/>
              </a:defRPr>
            </a:pPr>
          </a:p>
        </c:txPr>
        <c:crossAx val="76903627"/>
        <c:crosses val="autoZero"/>
        <c:auto val="1"/>
        <c:lblAlgn val="ctr"/>
        <c:lblOffset val="100"/>
      </c:catAx>
      <c:valAx>
        <c:axId val="76903627"/>
        <c:scaling>
          <c:orientation val="minMax"/>
        </c:scaling>
        <c:delete val="1"/>
        <c:axPos val="l"/>
        <c:numFmt formatCode="0%" sourceLinked="0"/>
        <c:majorTickMark val="out"/>
        <c:minorTickMark val="none"/>
        <c:tickLblPos val="nextTo"/>
        <c:spPr>
          <a:ln w="9360">
            <a:solidFill>
              <a:srgbClr val="f9f9f9"/>
            </a:solidFill>
            <a:round/>
          </a:ln>
        </c:spPr>
        <c:txPr>
          <a:bodyPr/>
          <a:lstStyle/>
          <a:p>
            <a:pPr>
              <a:defRPr b="0" sz="1000" spc="-1" strike="noStrike">
                <a:solidFill>
                  <a:srgbClr val="ffffff"/>
                </a:solidFill>
                <a:latin typeface="Arial"/>
                <a:ea typeface="ＭＳ Ｐゴシック"/>
              </a:defRPr>
            </a:pPr>
          </a:p>
        </c:txPr>
        <c:crossAx val="73067795"/>
        <c:crosses val="autoZero"/>
      </c:valAx>
      <c:spPr>
        <a:solidFill>
          <a:srgbClr val="000000"/>
        </a:solidFill>
        <a:ln>
          <a:noFill/>
        </a:ln>
      </c:spPr>
    </c:plotArea>
    <c:plotVisOnly val="1"/>
    <c:dispBlanksAs val="gap"/>
  </c:chart>
  <c:spPr>
    <a:noFill/>
    <a:ln>
      <a:noFill/>
    </a:ln>
  </c:spPr>
</c:chartSpace>
</file>

<file path=ppt/charts/chart6.xml><?xml version="1.0" encoding="utf-8"?>
<c:chartSpace xmlns:c="http://schemas.openxmlformats.org/drawingml/2006/chart" xmlns:a="http://schemas.openxmlformats.org/drawingml/2006/main" xmlns:r="http://schemas.openxmlformats.org/officeDocument/2006/relationships">
  <c:lang val="en-US"/>
  <c:roundedCorners val="0"/>
  <c:chart>
    <c:plotArea>
      <c:layout>
        <c:manualLayout>
          <c:layoutTarget val="inner"/>
          <c:xMode val="edge"/>
          <c:yMode val="edge"/>
          <c:x val="0.0475264780801716"/>
          <c:y val="0.0340314136125654"/>
          <c:w val="0.926498190105912"/>
          <c:h val="0.834126606377915"/>
        </c:manualLayout>
      </c:layout>
      <c:lineChart>
        <c:grouping val="standard"/>
        <c:varyColors val="0"/>
        <c:ser>
          <c:idx val="0"/>
          <c:order val="0"/>
          <c:spPr>
            <a:solidFill>
              <a:srgbClr val="e7ddb6"/>
            </a:solidFill>
            <a:ln w="19080">
              <a:solidFill>
                <a:srgbClr val="e7ddb6"/>
              </a:solidFill>
              <a:round/>
            </a:ln>
          </c:spPr>
          <c:marker>
            <c:symbol val="circle"/>
            <c:size val="6"/>
            <c:spPr>
              <a:solidFill>
                <a:srgbClr val="e7ddb6"/>
              </a:solidFill>
            </c:spPr>
          </c:marker>
          <c:dPt>
            <c:idx val="0"/>
            <c:spPr>
              <a:solidFill>
                <a:srgbClr val="e7ddb6"/>
              </a:solidFill>
              <a:ln w="19080">
                <a:solidFill>
                  <a:srgbClr val="e7ddb6"/>
                </a:solidFill>
                <a:round/>
              </a:ln>
            </c:spPr>
          </c:dPt>
          <c:dPt>
            <c:idx val="7"/>
            <c:spPr>
              <a:solidFill>
                <a:srgbClr val="e7ddb6"/>
              </a:solidFill>
              <a:ln w="19080">
                <a:solidFill>
                  <a:srgbClr val="e7ddb6"/>
                </a:solidFill>
                <a:round/>
              </a:ln>
            </c:spPr>
          </c:dPt>
          <c:dPt>
            <c:idx val="8"/>
            <c:spPr>
              <a:solidFill>
                <a:srgbClr val="e7ddb6"/>
              </a:solidFill>
              <a:ln w="19080">
                <a:solidFill>
                  <a:srgbClr val="e7ddb6"/>
                </a:solidFill>
                <a:round/>
              </a:ln>
            </c:spPr>
          </c:dPt>
          <c:dPt>
            <c:idx val="19"/>
            <c:spPr>
              <a:solidFill>
                <a:srgbClr val="e7ddb6"/>
              </a:solidFill>
              <a:ln w="19080">
                <a:solidFill>
                  <a:srgbClr val="e7ddb6"/>
                </a:solidFill>
                <a:round/>
              </a:ln>
            </c:spPr>
          </c:dPt>
          <c:dPt>
            <c:idx val="20"/>
            <c:spPr>
              <a:solidFill>
                <a:srgbClr val="e7ddb6"/>
              </a:solidFill>
              <a:ln w="19080">
                <a:solidFill>
                  <a:srgbClr val="e7ddb6"/>
                </a:solidFill>
                <a:round/>
              </a:ln>
            </c:spPr>
          </c:dPt>
          <c:dPt>
            <c:idx val="22"/>
            <c:spPr>
              <a:solidFill>
                <a:srgbClr val="e7ddb6"/>
              </a:solidFill>
              <a:ln w="19080">
                <a:solidFill>
                  <a:srgbClr val="e7ddb6"/>
                </a:solidFill>
                <a:round/>
              </a:ln>
            </c:spPr>
          </c:dPt>
          <c:dPt>
            <c:idx val="23"/>
            <c:spPr>
              <a:solidFill>
                <a:srgbClr val="e7ddb6"/>
              </a:solidFill>
              <a:ln w="19080">
                <a:solidFill>
                  <a:srgbClr val="e7ddb6"/>
                </a:solidFill>
                <a:round/>
              </a:ln>
            </c:spPr>
          </c:dPt>
          <c:dLbls>
            <c:numFmt formatCode="General" sourceLinked="1"/>
            <c:dLbl>
              <c:idx val="0"/>
              <c:txPr>
                <a:bodyPr/>
                <a:lstStyle/>
                <a:p>
                  <a:pPr>
                    <a:defRPr b="0" sz="1200" spc="-1" strike="noStrike">
                      <a:solidFill>
                        <a:srgbClr val="e7ddb6"/>
                      </a:solidFill>
                      <a:latin typeface="Calibri"/>
                      <a:ea typeface="Arial"/>
                    </a:defRPr>
                  </a:pPr>
                </a:p>
              </c:txPr>
              <c:dLblPos val="t"/>
              <c:showLegendKey val="0"/>
              <c:showVal val="1"/>
              <c:showCatName val="0"/>
              <c:showSerName val="0"/>
              <c:showPercent val="0"/>
            </c:dLbl>
            <c:dLbl>
              <c:idx val="7"/>
              <c:txPr>
                <a:bodyPr/>
                <a:lstStyle/>
                <a:p>
                  <a:pPr>
                    <a:defRPr b="0" sz="1200" spc="-1" strike="noStrike">
                      <a:solidFill>
                        <a:srgbClr val="e7ddb6"/>
                      </a:solidFill>
                      <a:latin typeface="Calibri"/>
                      <a:ea typeface="Arial"/>
                    </a:defRPr>
                  </a:pPr>
                </a:p>
              </c:txPr>
              <c:dLblPos val="t"/>
              <c:showLegendKey val="0"/>
              <c:showVal val="0"/>
              <c:showCatName val="0"/>
              <c:showSerName val="0"/>
              <c:showPercent val="0"/>
            </c:dLbl>
            <c:dLbl>
              <c:idx val="8"/>
              <c:txPr>
                <a:bodyPr/>
                <a:lstStyle/>
                <a:p>
                  <a:pPr>
                    <a:defRPr b="0" sz="1200" spc="-1" strike="noStrike">
                      <a:solidFill>
                        <a:srgbClr val="e7ddb6"/>
                      </a:solidFill>
                      <a:latin typeface="Calibri"/>
                      <a:ea typeface="Arial"/>
                    </a:defRPr>
                  </a:pPr>
                </a:p>
              </c:txPr>
              <c:dLblPos val="t"/>
              <c:showLegendKey val="0"/>
              <c:showVal val="0"/>
              <c:showCatName val="0"/>
              <c:showSerName val="0"/>
              <c:showPercent val="0"/>
            </c:dLbl>
            <c:dLbl>
              <c:idx val="19"/>
              <c:txPr>
                <a:bodyPr/>
                <a:lstStyle/>
                <a:p>
                  <a:pPr>
                    <a:defRPr b="0" sz="1200" spc="-1" strike="noStrike">
                      <a:solidFill>
                        <a:srgbClr val="e7ddb6"/>
                      </a:solidFill>
                      <a:latin typeface="Calibri"/>
                      <a:ea typeface="Arial"/>
                    </a:defRPr>
                  </a:pPr>
                </a:p>
              </c:txPr>
              <c:dLblPos val="t"/>
              <c:showLegendKey val="0"/>
              <c:showVal val="0"/>
              <c:showCatName val="0"/>
              <c:showSerName val="0"/>
              <c:showPercent val="0"/>
            </c:dLbl>
            <c:dLbl>
              <c:idx val="20"/>
              <c:txPr>
                <a:bodyPr/>
                <a:lstStyle/>
                <a:p>
                  <a:pPr>
                    <a:defRPr b="0" sz="1200" spc="-1" strike="noStrike">
                      <a:solidFill>
                        <a:srgbClr val="e7ddb6"/>
                      </a:solidFill>
                      <a:latin typeface="Calibri"/>
                      <a:ea typeface="Arial"/>
                    </a:defRPr>
                  </a:pPr>
                </a:p>
              </c:txPr>
              <c:dLblPos val="t"/>
              <c:showLegendKey val="0"/>
              <c:showVal val="0"/>
              <c:showCatName val="0"/>
              <c:showSerName val="0"/>
              <c:showPercent val="0"/>
            </c:dLbl>
            <c:dLbl>
              <c:idx val="22"/>
              <c:txPr>
                <a:bodyPr/>
                <a:lstStyle/>
                <a:p>
                  <a:pPr>
                    <a:defRPr b="0" sz="1200" spc="-1" strike="noStrike">
                      <a:solidFill>
                        <a:srgbClr val="e7ddb6"/>
                      </a:solidFill>
                      <a:latin typeface="Calibri"/>
                      <a:ea typeface="Arial"/>
                    </a:defRPr>
                  </a:pPr>
                </a:p>
              </c:txPr>
              <c:dLblPos val="t"/>
              <c:showLegendKey val="0"/>
              <c:showVal val="0"/>
              <c:showCatName val="0"/>
              <c:showSerName val="0"/>
              <c:showPercent val="0"/>
            </c:dLbl>
            <c:dLbl>
              <c:idx val="23"/>
              <c:txPr>
                <a:bodyPr/>
                <a:lstStyle/>
                <a:p>
                  <a:pPr>
                    <a:defRPr b="0" sz="1200" spc="-1" strike="noStrike">
                      <a:solidFill>
                        <a:srgbClr val="e7ddb6"/>
                      </a:solidFill>
                      <a:latin typeface="Calibri"/>
                      <a:ea typeface="Arial"/>
                    </a:defRPr>
                  </a:pPr>
                </a:p>
              </c:txPr>
              <c:dLblPos val="t"/>
              <c:showLegendKey val="0"/>
              <c:showVal val="1"/>
              <c:showCatName val="0"/>
              <c:showSerName val="0"/>
              <c:showPercent val="0"/>
            </c:dLbl>
            <c:txPr>
              <a:bodyPr/>
              <a:lstStyle/>
              <a:p>
                <a:pPr>
                  <a:defRPr b="0" sz="1200" spc="-1" strike="noStrike">
                    <a:solidFill>
                      <a:srgbClr val="e7ddb6"/>
                    </a:solidFill>
                    <a:latin typeface="Calibri"/>
                    <a:ea typeface="Arial"/>
                  </a:defRPr>
                </a:pPr>
              </a:p>
            </c:txPr>
            <c:dLblPos val="t"/>
            <c:showLegendKey val="0"/>
            <c:showVal val="0"/>
            <c:showCatName val="0"/>
            <c:showSerName val="0"/>
            <c:showPercent val="0"/>
            <c:showLeaderLines val="0"/>
          </c:dLbls>
          <c:cat>
            <c:strRef>
              <c:f>categories</c:f>
              <c:strCache>
                <c:ptCount val="24"/>
                <c:pt idx="0">
                  <c:v>Q1 13</c:v>
                </c:pt>
                <c:pt idx="1">
                  <c:v>Q2 13</c:v>
                </c:pt>
                <c:pt idx="2">
                  <c:v>Q3 13</c:v>
                </c:pt>
                <c:pt idx="3">
                  <c:v>Q4 13</c:v>
                </c:pt>
                <c:pt idx="4">
                  <c:v>Q1 14</c:v>
                </c:pt>
                <c:pt idx="5">
                  <c:v>Q2 14</c:v>
                </c:pt>
                <c:pt idx="6">
                  <c:v>Q3 14</c:v>
                </c:pt>
                <c:pt idx="7">
                  <c:v>Q4 14</c:v>
                </c:pt>
                <c:pt idx="8">
                  <c:v>Q1 15</c:v>
                </c:pt>
                <c:pt idx="9">
                  <c:v>Q2 15</c:v>
                </c:pt>
                <c:pt idx="10">
                  <c:v>Q3 15</c:v>
                </c:pt>
                <c:pt idx="11">
                  <c:v>Q4 15</c:v>
                </c:pt>
                <c:pt idx="12">
                  <c:v>Q1 16</c:v>
                </c:pt>
                <c:pt idx="13">
                  <c:v>Q2 16</c:v>
                </c:pt>
                <c:pt idx="14">
                  <c:v>Q3 16</c:v>
                </c:pt>
                <c:pt idx="15">
                  <c:v>Q4 16</c:v>
                </c:pt>
                <c:pt idx="16">
                  <c:v>Q1 17</c:v>
                </c:pt>
                <c:pt idx="17">
                  <c:v>Q2 17</c:v>
                </c:pt>
                <c:pt idx="18">
                  <c:v>Q3 17</c:v>
                </c:pt>
                <c:pt idx="19">
                  <c:v>Q4 17</c:v>
                </c:pt>
                <c:pt idx="20">
                  <c:v>Q1 18</c:v>
                </c:pt>
                <c:pt idx="21">
                  <c:v>Q2 18</c:v>
                </c:pt>
                <c:pt idx="22">
                  <c:v>Q3 18</c:v>
                </c:pt>
                <c:pt idx="23">
                  <c:v>Q4 18</c:v>
                </c:pt>
              </c:strCache>
            </c:strRef>
          </c:cat>
          <c:val>
            <c:numRef>
              <c:f>0</c:f>
              <c:numCache>
                <c:formatCode>General</c:formatCode>
                <c:ptCount val="24"/>
                <c:pt idx="0">
                  <c:v>64</c:v>
                </c:pt>
                <c:pt idx="1">
                  <c:v>82</c:v>
                </c:pt>
                <c:pt idx="2">
                  <c:v>89</c:v>
                </c:pt>
                <c:pt idx="3">
                  <c:v>85</c:v>
                </c:pt>
                <c:pt idx="4">
                  <c:v>100</c:v>
                </c:pt>
                <c:pt idx="5">
                  <c:v>88</c:v>
                </c:pt>
                <c:pt idx="6">
                  <c:v>86</c:v>
                </c:pt>
                <c:pt idx="7">
                  <c:v>88</c:v>
                </c:pt>
                <c:pt idx="8">
                  <c:v>86</c:v>
                </c:pt>
                <c:pt idx="9">
                  <c:v>99</c:v>
                </c:pt>
                <c:pt idx="10">
                  <c:v>94</c:v>
                </c:pt>
                <c:pt idx="11">
                  <c:v>98</c:v>
                </c:pt>
                <c:pt idx="12">
                  <c:v>95</c:v>
                </c:pt>
                <c:pt idx="13">
                  <c:v>93</c:v>
                </c:pt>
                <c:pt idx="14">
                  <c:v>96</c:v>
                </c:pt>
                <c:pt idx="15">
                  <c:v>96</c:v>
                </c:pt>
                <c:pt idx="16">
                  <c:v>93</c:v>
                </c:pt>
                <c:pt idx="17">
                  <c:v>95</c:v>
                </c:pt>
                <c:pt idx="18">
                  <c:v>95</c:v>
                </c:pt>
                <c:pt idx="19">
                  <c:v>95</c:v>
                </c:pt>
                <c:pt idx="20">
                  <c:v>95</c:v>
                </c:pt>
                <c:pt idx="21">
                  <c:v>92</c:v>
                </c:pt>
                <c:pt idx="22">
                  <c:v>91</c:v>
                </c:pt>
                <c:pt idx="23">
                  <c:v>88</c:v>
                </c:pt>
              </c:numCache>
            </c:numRef>
          </c:val>
          <c:smooth val="1"/>
        </c:ser>
        <c:ser>
          <c:idx val="1"/>
          <c:order val="1"/>
          <c:spPr>
            <a:solidFill>
              <a:srgbClr val="ffde62"/>
            </a:solidFill>
            <a:ln w="19080">
              <a:solidFill>
                <a:srgbClr val="ffde62"/>
              </a:solidFill>
              <a:round/>
            </a:ln>
          </c:spPr>
          <c:marker>
            <c:symbol val="circle"/>
            <c:size val="6"/>
            <c:spPr>
              <a:solidFill>
                <a:srgbClr val="ffde62"/>
              </a:solidFill>
            </c:spPr>
          </c:marker>
          <c:dPt>
            <c:idx val="0"/>
            <c:spPr>
              <a:solidFill>
                <a:srgbClr val="ffde62"/>
              </a:solidFill>
              <a:ln w="19080">
                <a:solidFill>
                  <a:srgbClr val="ffde62"/>
                </a:solidFill>
                <a:round/>
              </a:ln>
            </c:spPr>
          </c:dPt>
          <c:dPt>
            <c:idx val="23"/>
            <c:spPr>
              <a:solidFill>
                <a:srgbClr val="ffde62"/>
              </a:solidFill>
              <a:ln w="19080">
                <a:solidFill>
                  <a:srgbClr val="ffde62"/>
                </a:solidFill>
                <a:round/>
              </a:ln>
            </c:spPr>
          </c:dPt>
          <c:dLbls>
            <c:numFmt formatCode="General" sourceLinked="1"/>
            <c:dLbl>
              <c:idx val="0"/>
              <c:txPr>
                <a:bodyPr/>
                <a:lstStyle/>
                <a:p>
                  <a:pPr>
                    <a:defRPr b="0" sz="1200" spc="-1" strike="noStrike">
                      <a:solidFill>
                        <a:srgbClr val="ffde62"/>
                      </a:solidFill>
                      <a:latin typeface="Calibri"/>
                      <a:ea typeface="Arial"/>
                    </a:defRPr>
                  </a:pPr>
                </a:p>
              </c:txPr>
              <c:dLblPos val="t"/>
              <c:showLegendKey val="0"/>
              <c:showVal val="1"/>
              <c:showCatName val="0"/>
              <c:showSerName val="0"/>
              <c:showPercent val="0"/>
            </c:dLbl>
            <c:dLbl>
              <c:idx val="23"/>
              <c:txPr>
                <a:bodyPr/>
                <a:lstStyle/>
                <a:p>
                  <a:pPr>
                    <a:defRPr b="0" sz="1200" spc="-1" strike="noStrike">
                      <a:solidFill>
                        <a:srgbClr val="ffde62"/>
                      </a:solidFill>
                      <a:latin typeface="Calibri"/>
                      <a:ea typeface="Arial"/>
                    </a:defRPr>
                  </a:pPr>
                </a:p>
              </c:txPr>
              <c:dLblPos val="r"/>
              <c:showLegendKey val="0"/>
              <c:showVal val="1"/>
              <c:showCatName val="0"/>
              <c:showSerName val="0"/>
              <c:showPercent val="0"/>
            </c:dLbl>
            <c:txPr>
              <a:bodyPr/>
              <a:lstStyle/>
              <a:p>
                <a:pPr>
                  <a:defRPr b="0" sz="1200" spc="-1" strike="noStrike">
                    <a:solidFill>
                      <a:srgbClr val="ffde62"/>
                    </a:solidFill>
                    <a:latin typeface="Calibri"/>
                    <a:ea typeface="Arial"/>
                  </a:defRPr>
                </a:pPr>
              </a:p>
            </c:txPr>
            <c:dLblPos val="r"/>
            <c:showLegendKey val="0"/>
            <c:showVal val="0"/>
            <c:showCatName val="0"/>
            <c:showSerName val="0"/>
            <c:showPercent val="0"/>
            <c:showLeaderLines val="0"/>
          </c:dLbls>
          <c:cat>
            <c:strRef>
              <c:f>categories</c:f>
              <c:strCache>
                <c:ptCount val="24"/>
                <c:pt idx="0">
                  <c:v>Q1 13</c:v>
                </c:pt>
                <c:pt idx="1">
                  <c:v>Q2 13</c:v>
                </c:pt>
                <c:pt idx="2">
                  <c:v>Q3 13</c:v>
                </c:pt>
                <c:pt idx="3">
                  <c:v>Q4 13</c:v>
                </c:pt>
                <c:pt idx="4">
                  <c:v>Q1 14</c:v>
                </c:pt>
                <c:pt idx="5">
                  <c:v>Q2 14</c:v>
                </c:pt>
                <c:pt idx="6">
                  <c:v>Q3 14</c:v>
                </c:pt>
                <c:pt idx="7">
                  <c:v>Q4 14</c:v>
                </c:pt>
                <c:pt idx="8">
                  <c:v>Q1 15</c:v>
                </c:pt>
                <c:pt idx="9">
                  <c:v>Q2 15</c:v>
                </c:pt>
                <c:pt idx="10">
                  <c:v>Q3 15</c:v>
                </c:pt>
                <c:pt idx="11">
                  <c:v>Q4 15</c:v>
                </c:pt>
                <c:pt idx="12">
                  <c:v>Q1 16</c:v>
                </c:pt>
                <c:pt idx="13">
                  <c:v>Q2 16</c:v>
                </c:pt>
                <c:pt idx="14">
                  <c:v>Q3 16</c:v>
                </c:pt>
                <c:pt idx="15">
                  <c:v>Q4 16</c:v>
                </c:pt>
                <c:pt idx="16">
                  <c:v>Q1 17</c:v>
                </c:pt>
                <c:pt idx="17">
                  <c:v>Q2 17</c:v>
                </c:pt>
                <c:pt idx="18">
                  <c:v>Q3 17</c:v>
                </c:pt>
                <c:pt idx="19">
                  <c:v>Q4 17</c:v>
                </c:pt>
                <c:pt idx="20">
                  <c:v>Q1 18</c:v>
                </c:pt>
                <c:pt idx="21">
                  <c:v>Q2 18</c:v>
                </c:pt>
                <c:pt idx="22">
                  <c:v>Q3 18</c:v>
                </c:pt>
                <c:pt idx="23">
                  <c:v>Q4 18</c:v>
                </c:pt>
              </c:strCache>
            </c:strRef>
          </c:cat>
          <c:val>
            <c:numRef>
              <c:f>1</c:f>
              <c:numCache>
                <c:formatCode>General</c:formatCode>
                <c:ptCount val="24"/>
                <c:pt idx="0">
                  <c:v>67</c:v>
                </c:pt>
                <c:pt idx="1">
                  <c:v>84</c:v>
                </c:pt>
                <c:pt idx="2">
                  <c:v>88</c:v>
                </c:pt>
                <c:pt idx="3">
                  <c:v>88</c:v>
                </c:pt>
                <c:pt idx="4">
                  <c:v>95</c:v>
                </c:pt>
                <c:pt idx="5">
                  <c:v>86</c:v>
                </c:pt>
                <c:pt idx="6">
                  <c:v>74</c:v>
                </c:pt>
                <c:pt idx="7">
                  <c:v>88</c:v>
                </c:pt>
                <c:pt idx="8">
                  <c:v>86</c:v>
                </c:pt>
                <c:pt idx="9">
                  <c:v>98</c:v>
                </c:pt>
                <c:pt idx="10">
                  <c:v>97</c:v>
                </c:pt>
                <c:pt idx="11">
                  <c:v>97</c:v>
                </c:pt>
                <c:pt idx="12">
                  <c:v>94</c:v>
                </c:pt>
                <c:pt idx="13">
                  <c:v>90</c:v>
                </c:pt>
                <c:pt idx="14">
                  <c:v>94</c:v>
                </c:pt>
                <c:pt idx="15">
                  <c:v>91</c:v>
                </c:pt>
                <c:pt idx="16">
                  <c:v>96</c:v>
                </c:pt>
                <c:pt idx="17">
                  <c:v>93</c:v>
                </c:pt>
                <c:pt idx="18">
                  <c:v>90</c:v>
                </c:pt>
                <c:pt idx="19">
                  <c:v>91</c:v>
                </c:pt>
                <c:pt idx="20">
                  <c:v>92</c:v>
                </c:pt>
                <c:pt idx="21">
                  <c:v>90</c:v>
                </c:pt>
                <c:pt idx="22">
                  <c:v>86</c:v>
                </c:pt>
                <c:pt idx="23">
                  <c:v>81</c:v>
                </c:pt>
              </c:numCache>
            </c:numRef>
          </c:val>
          <c:smooth val="1"/>
        </c:ser>
        <c:ser>
          <c:idx val="2"/>
          <c:order val="2"/>
          <c:spPr>
            <a:solidFill>
              <a:srgbClr val="842c91"/>
            </a:solidFill>
            <a:ln w="19080">
              <a:solidFill>
                <a:srgbClr val="842c91"/>
              </a:solidFill>
              <a:round/>
            </a:ln>
          </c:spPr>
          <c:marker>
            <c:symbol val="circle"/>
            <c:size val="6"/>
            <c:spPr>
              <a:solidFill>
                <a:srgbClr val="842c91"/>
              </a:solidFill>
            </c:spPr>
          </c:marker>
          <c:dPt>
            <c:idx val="0"/>
            <c:spPr>
              <a:solidFill>
                <a:srgbClr val="842c91"/>
              </a:solidFill>
              <a:ln w="19080">
                <a:solidFill>
                  <a:srgbClr val="842c91"/>
                </a:solidFill>
                <a:round/>
              </a:ln>
            </c:spPr>
          </c:dPt>
          <c:dPt>
            <c:idx val="19"/>
            <c:spPr>
              <a:solidFill>
                <a:srgbClr val="842c91"/>
              </a:solidFill>
              <a:ln w="19080">
                <a:solidFill>
                  <a:srgbClr val="842c91"/>
                </a:solidFill>
                <a:round/>
              </a:ln>
            </c:spPr>
          </c:dPt>
          <c:dPt>
            <c:idx val="20"/>
            <c:spPr>
              <a:solidFill>
                <a:srgbClr val="842c91"/>
              </a:solidFill>
              <a:ln w="19080">
                <a:solidFill>
                  <a:srgbClr val="842c91"/>
                </a:solidFill>
                <a:round/>
              </a:ln>
            </c:spPr>
          </c:dPt>
          <c:dPt>
            <c:idx val="22"/>
            <c:spPr>
              <a:solidFill>
                <a:srgbClr val="842c91"/>
              </a:solidFill>
              <a:ln w="19080">
                <a:solidFill>
                  <a:srgbClr val="842c91"/>
                </a:solidFill>
                <a:round/>
              </a:ln>
            </c:spPr>
          </c:dPt>
          <c:dPt>
            <c:idx val="23"/>
            <c:spPr>
              <a:solidFill>
                <a:srgbClr val="842c91"/>
              </a:solidFill>
              <a:ln w="19080">
                <a:solidFill>
                  <a:srgbClr val="842c91"/>
                </a:solidFill>
                <a:round/>
              </a:ln>
            </c:spPr>
          </c:dPt>
          <c:dLbls>
            <c:numFmt formatCode="General" sourceLinked="1"/>
            <c:dLbl>
              <c:idx val="0"/>
              <c:txPr>
                <a:bodyPr/>
                <a:lstStyle/>
                <a:p>
                  <a:pPr>
                    <a:defRPr b="0" sz="1200" spc="-1" strike="noStrike">
                      <a:solidFill>
                        <a:srgbClr val="842c91"/>
                      </a:solidFill>
                      <a:latin typeface="Calibri"/>
                      <a:ea typeface="Arial"/>
                    </a:defRPr>
                  </a:pPr>
                </a:p>
              </c:txPr>
              <c:dLblPos val="t"/>
              <c:showLegendKey val="0"/>
              <c:showVal val="1"/>
              <c:showCatName val="0"/>
              <c:showSerName val="0"/>
              <c:showPercent val="0"/>
            </c:dLbl>
            <c:dLbl>
              <c:idx val="19"/>
              <c:txPr>
                <a:bodyPr/>
                <a:lstStyle/>
                <a:p>
                  <a:pPr>
                    <a:defRPr b="0" sz="1200" spc="-1" strike="noStrike">
                      <a:solidFill>
                        <a:srgbClr val="842c91"/>
                      </a:solidFill>
                      <a:latin typeface="Calibri"/>
                      <a:ea typeface="Arial"/>
                    </a:defRPr>
                  </a:pPr>
                </a:p>
              </c:txPr>
              <c:dLblPos val="t"/>
              <c:showLegendKey val="0"/>
              <c:showVal val="0"/>
              <c:showCatName val="0"/>
              <c:showSerName val="0"/>
              <c:showPercent val="0"/>
            </c:dLbl>
            <c:dLbl>
              <c:idx val="20"/>
              <c:txPr>
                <a:bodyPr/>
                <a:lstStyle/>
                <a:p>
                  <a:pPr>
                    <a:defRPr b="0" sz="1200" spc="-1" strike="noStrike">
                      <a:solidFill>
                        <a:srgbClr val="842c91"/>
                      </a:solidFill>
                      <a:latin typeface="Calibri"/>
                      <a:ea typeface="Arial"/>
                    </a:defRPr>
                  </a:pPr>
                </a:p>
              </c:txPr>
              <c:dLblPos val="t"/>
              <c:showLegendKey val="0"/>
              <c:showVal val="0"/>
              <c:showCatName val="0"/>
              <c:showSerName val="0"/>
              <c:showPercent val="0"/>
            </c:dLbl>
            <c:dLbl>
              <c:idx val="22"/>
              <c:txPr>
                <a:bodyPr/>
                <a:lstStyle/>
                <a:p>
                  <a:pPr>
                    <a:defRPr b="0" sz="1200" spc="-1" strike="noStrike">
                      <a:solidFill>
                        <a:srgbClr val="842c91"/>
                      </a:solidFill>
                      <a:latin typeface="Calibri"/>
                      <a:ea typeface="Arial"/>
                    </a:defRPr>
                  </a:pPr>
                </a:p>
              </c:txPr>
              <c:dLblPos val="t"/>
              <c:showLegendKey val="0"/>
              <c:showVal val="0"/>
              <c:showCatName val="0"/>
              <c:showSerName val="0"/>
              <c:showPercent val="0"/>
            </c:dLbl>
            <c:dLbl>
              <c:idx val="23"/>
              <c:txPr>
                <a:bodyPr/>
                <a:lstStyle/>
                <a:p>
                  <a:pPr>
                    <a:defRPr b="0" sz="1200" spc="-1" strike="noStrike">
                      <a:solidFill>
                        <a:srgbClr val="842c91"/>
                      </a:solidFill>
                      <a:latin typeface="Calibri"/>
                      <a:ea typeface="Arial"/>
                    </a:defRPr>
                  </a:pPr>
                </a:p>
              </c:txPr>
              <c:dLblPos val="t"/>
              <c:showLegendKey val="0"/>
              <c:showVal val="1"/>
              <c:showCatName val="0"/>
              <c:showSerName val="0"/>
              <c:showPercent val="0"/>
            </c:dLbl>
            <c:txPr>
              <a:bodyPr/>
              <a:lstStyle/>
              <a:p>
                <a:pPr>
                  <a:defRPr b="0" sz="1200" spc="-1" strike="noStrike">
                    <a:solidFill>
                      <a:srgbClr val="842c91"/>
                    </a:solidFill>
                    <a:latin typeface="Calibri"/>
                    <a:ea typeface="Arial"/>
                  </a:defRPr>
                </a:pPr>
              </a:p>
            </c:txPr>
            <c:dLblPos val="t"/>
            <c:showLegendKey val="0"/>
            <c:showVal val="0"/>
            <c:showCatName val="0"/>
            <c:showSerName val="0"/>
            <c:showPercent val="0"/>
            <c:showLeaderLines val="0"/>
          </c:dLbls>
          <c:cat>
            <c:strRef>
              <c:f>categories</c:f>
              <c:strCache>
                <c:ptCount val="24"/>
                <c:pt idx="0">
                  <c:v>Q1 13</c:v>
                </c:pt>
                <c:pt idx="1">
                  <c:v>Q2 13</c:v>
                </c:pt>
                <c:pt idx="2">
                  <c:v>Q3 13</c:v>
                </c:pt>
                <c:pt idx="3">
                  <c:v>Q4 13</c:v>
                </c:pt>
                <c:pt idx="4">
                  <c:v>Q1 14</c:v>
                </c:pt>
                <c:pt idx="5">
                  <c:v>Q2 14</c:v>
                </c:pt>
                <c:pt idx="6">
                  <c:v>Q3 14</c:v>
                </c:pt>
                <c:pt idx="7">
                  <c:v>Q4 14</c:v>
                </c:pt>
                <c:pt idx="8">
                  <c:v>Q1 15</c:v>
                </c:pt>
                <c:pt idx="9">
                  <c:v>Q2 15</c:v>
                </c:pt>
                <c:pt idx="10">
                  <c:v>Q3 15</c:v>
                </c:pt>
                <c:pt idx="11">
                  <c:v>Q4 15</c:v>
                </c:pt>
                <c:pt idx="12">
                  <c:v>Q1 16</c:v>
                </c:pt>
                <c:pt idx="13">
                  <c:v>Q2 16</c:v>
                </c:pt>
                <c:pt idx="14">
                  <c:v>Q3 16</c:v>
                </c:pt>
                <c:pt idx="15">
                  <c:v>Q4 16</c:v>
                </c:pt>
                <c:pt idx="16">
                  <c:v>Q1 17</c:v>
                </c:pt>
                <c:pt idx="17">
                  <c:v>Q2 17</c:v>
                </c:pt>
                <c:pt idx="18">
                  <c:v>Q3 17</c:v>
                </c:pt>
                <c:pt idx="19">
                  <c:v>Q4 17</c:v>
                </c:pt>
                <c:pt idx="20">
                  <c:v>Q1 18</c:v>
                </c:pt>
                <c:pt idx="21">
                  <c:v>Q2 18</c:v>
                </c:pt>
                <c:pt idx="22">
                  <c:v>Q3 18</c:v>
                </c:pt>
                <c:pt idx="23">
                  <c:v>Q4 18</c:v>
                </c:pt>
              </c:strCache>
            </c:strRef>
          </c:cat>
          <c:val>
            <c:numRef>
              <c:f>2</c:f>
              <c:numCache>
                <c:formatCode>General</c:formatCode>
                <c:ptCount val="24"/>
                <c:pt idx="0">
                  <c:v>86</c:v>
                </c:pt>
                <c:pt idx="1">
                  <c:v>88</c:v>
                </c:pt>
                <c:pt idx="2">
                  <c:v>91</c:v>
                </c:pt>
                <c:pt idx="3">
                  <c:v>94</c:v>
                </c:pt>
                <c:pt idx="4">
                  <c:v>100</c:v>
                </c:pt>
                <c:pt idx="5">
                  <c:v>93</c:v>
                </c:pt>
                <c:pt idx="6">
                  <c:v>96</c:v>
                </c:pt>
                <c:pt idx="7">
                  <c:v>97</c:v>
                </c:pt>
                <c:pt idx="8">
                  <c:v>99</c:v>
                </c:pt>
                <c:pt idx="9">
                  <c:v>99</c:v>
                </c:pt>
                <c:pt idx="10">
                  <c:v>98</c:v>
                </c:pt>
                <c:pt idx="11">
                  <c:v>99</c:v>
                </c:pt>
                <c:pt idx="12">
                  <c:v>95</c:v>
                </c:pt>
                <c:pt idx="13">
                  <c:v>97</c:v>
                </c:pt>
                <c:pt idx="14">
                  <c:v>98</c:v>
                </c:pt>
                <c:pt idx="15">
                  <c:v>97</c:v>
                </c:pt>
                <c:pt idx="16">
                  <c:v>97</c:v>
                </c:pt>
                <c:pt idx="17">
                  <c:v>94</c:v>
                </c:pt>
                <c:pt idx="18">
                  <c:v>96</c:v>
                </c:pt>
                <c:pt idx="19">
                  <c:v>96</c:v>
                </c:pt>
                <c:pt idx="20">
                  <c:v>98</c:v>
                </c:pt>
                <c:pt idx="21">
                  <c:v>97</c:v>
                </c:pt>
                <c:pt idx="22">
                  <c:v>93</c:v>
                </c:pt>
                <c:pt idx="23">
                  <c:v>91</c:v>
                </c:pt>
              </c:numCache>
            </c:numRef>
          </c:val>
          <c:smooth val="1"/>
        </c:ser>
        <c:hiLowLines>
          <c:spPr>
            <a:ln>
              <a:noFill/>
            </a:ln>
          </c:spPr>
        </c:hiLowLines>
        <c:marker val="1"/>
        <c:axId val="35911345"/>
        <c:axId val="3611842"/>
      </c:lineChart>
      <c:catAx>
        <c:axId val="35911345"/>
        <c:scaling>
          <c:orientation val="minMax"/>
        </c:scaling>
        <c:delete val="0"/>
        <c:axPos val="b"/>
        <c:numFmt formatCode="[$-809]DD/MM/YYYY" sourceLinked="1"/>
        <c:majorTickMark val="none"/>
        <c:minorTickMark val="none"/>
        <c:tickLblPos val="nextTo"/>
        <c:spPr>
          <a:ln w="14040">
            <a:noFill/>
          </a:ln>
        </c:spPr>
        <c:txPr>
          <a:bodyPr rot="-5400000"/>
          <a:lstStyle/>
          <a:p>
            <a:pPr>
              <a:defRPr b="0" sz="1200" spc="-1" strike="noStrike">
                <a:solidFill>
                  <a:srgbClr val="7f7f7f"/>
                </a:solidFill>
                <a:latin typeface="Calibri"/>
                <a:ea typeface="Arial"/>
              </a:defRPr>
            </a:pPr>
          </a:p>
        </c:txPr>
        <c:crossAx val="3611842"/>
        <c:crosses val="autoZero"/>
        <c:auto val="1"/>
        <c:lblAlgn val="ctr"/>
        <c:lblOffset val="100"/>
      </c:catAx>
      <c:valAx>
        <c:axId val="3611842"/>
        <c:scaling>
          <c:orientation val="minMax"/>
          <c:max val="100"/>
          <c:min val="0"/>
        </c:scaling>
        <c:delete val="0"/>
        <c:axPos val="l"/>
        <c:numFmt formatCode="General" sourceLinked="0"/>
        <c:majorTickMark val="out"/>
        <c:minorTickMark val="none"/>
        <c:tickLblPos val="nextTo"/>
        <c:spPr>
          <a:ln w="9360">
            <a:noFill/>
          </a:ln>
        </c:spPr>
        <c:txPr>
          <a:bodyPr/>
          <a:lstStyle/>
          <a:p>
            <a:pPr>
              <a:defRPr b="0" sz="1200" spc="-1" strike="noStrike">
                <a:solidFill>
                  <a:srgbClr val="ffffff"/>
                </a:solidFill>
                <a:latin typeface="Calibri"/>
                <a:ea typeface="Arial"/>
              </a:defRPr>
            </a:pPr>
          </a:p>
        </c:txPr>
        <c:crossAx val="35911345"/>
        <c:crosses val="autoZero"/>
        <c:crossBetween val="midCat"/>
        <c:majorUnit val="20"/>
      </c:valAx>
      <c:spPr>
        <a:noFill/>
        <a:ln w="23400">
          <a:noFill/>
        </a:ln>
      </c:spPr>
    </c:plotArea>
    <c:plotVisOnly val="1"/>
    <c:dispBlanksAs val="gap"/>
  </c:chart>
  <c:spPr>
    <a:noFill/>
    <a:ln>
      <a:noFill/>
    </a:ln>
  </c:spPr>
</c:chartSpace>
</file>

<file path=ppt/charts/chart7.xml><?xml version="1.0" encoding="utf-8"?>
<c:chartSpace xmlns:c="http://schemas.openxmlformats.org/drawingml/2006/chart" xmlns:a="http://schemas.openxmlformats.org/drawingml/2006/main" xmlns:r="http://schemas.openxmlformats.org/officeDocument/2006/relationships">
  <c:lang val="en-US"/>
  <c:roundedCorners val="0"/>
  <c:chart>
    <c:plotArea>
      <c:layout>
        <c:manualLayout>
          <c:layoutTarget val="inner"/>
          <c:xMode val="edge"/>
          <c:yMode val="edge"/>
          <c:x val="0.0192810998840484"/>
          <c:y val="0.0887846481876333"/>
          <c:w val="0.9613715421567"/>
          <c:h val="0.77953091684435"/>
        </c:manualLayout>
      </c:layout>
      <c:barChart>
        <c:barDir val="col"/>
        <c:grouping val="clustered"/>
        <c:varyColors val="0"/>
        <c:ser>
          <c:idx val="0"/>
          <c:order val="0"/>
          <c:spPr>
            <a:solidFill>
              <a:srgbClr val="ffffff"/>
            </a:solidFill>
            <a:ln>
              <a:noFill/>
            </a:ln>
          </c:spPr>
          <c:invertIfNegative val="0"/>
          <c:dPt>
            <c:idx val="0"/>
            <c:invertIfNegative val="0"/>
            <c:spPr>
              <a:solidFill>
                <a:srgbClr val="ffffff"/>
              </a:solidFill>
              <a:ln>
                <a:noFill/>
              </a:ln>
            </c:spPr>
          </c:dPt>
          <c:dPt>
            <c:idx val="1"/>
            <c:invertIfNegative val="0"/>
            <c:spPr>
              <a:solidFill>
                <a:srgbClr val="ffffff"/>
              </a:solidFill>
              <a:ln>
                <a:noFill/>
              </a:ln>
            </c:spPr>
          </c:dPt>
          <c:dPt>
            <c:idx val="15"/>
            <c:invertIfNegative val="0"/>
            <c:spPr>
              <a:solidFill>
                <a:srgbClr val="ffffff"/>
              </a:solidFill>
              <a:ln>
                <a:noFill/>
              </a:ln>
            </c:spPr>
          </c:dPt>
          <c:dPt>
            <c:idx val="16"/>
            <c:invertIfNegative val="0"/>
            <c:spPr>
              <a:solidFill>
                <a:srgbClr val="ffffff"/>
              </a:solidFill>
              <a:ln>
                <a:noFill/>
              </a:ln>
            </c:spPr>
          </c:dPt>
          <c:dPt>
            <c:idx val="17"/>
            <c:invertIfNegative val="0"/>
            <c:spPr>
              <a:solidFill>
                <a:srgbClr val="ffffff"/>
              </a:solidFill>
              <a:ln>
                <a:noFill/>
              </a:ln>
            </c:spPr>
          </c:dPt>
          <c:dPt>
            <c:idx val="18"/>
            <c:invertIfNegative val="0"/>
            <c:spPr>
              <a:solidFill>
                <a:srgbClr val="842c91"/>
              </a:solidFill>
              <a:ln>
                <a:noFill/>
              </a:ln>
            </c:spPr>
          </c:dPt>
          <c:dPt>
            <c:idx val="19"/>
            <c:invertIfNegative val="0"/>
            <c:spPr>
              <a:solidFill>
                <a:srgbClr val="842c91"/>
              </a:solidFill>
              <a:ln>
                <a:noFill/>
              </a:ln>
            </c:spPr>
          </c:dPt>
          <c:dPt>
            <c:idx val="20"/>
            <c:invertIfNegative val="0"/>
            <c:spPr>
              <a:solidFill>
                <a:srgbClr val="842c91"/>
              </a:solidFill>
              <a:ln>
                <a:noFill/>
              </a:ln>
            </c:spPr>
          </c:dPt>
          <c:dLbls>
            <c:numFmt formatCode="#,##0" sourceLinked="0"/>
            <c:dLbl>
              <c:idx val="0"/>
              <c:txPr>
                <a:bodyPr/>
                <a:lstStyle/>
                <a:p>
                  <a:pPr>
                    <a:defRPr b="0" sz="1200" spc="-1" strike="noStrike">
                      <a:solidFill>
                        <a:srgbClr val="7f7f7f"/>
                      </a:solidFill>
                      <a:latin typeface="Calibri"/>
                      <a:ea typeface="ＭＳ Ｐゴシック"/>
                    </a:defRPr>
                  </a:pPr>
                </a:p>
              </c:txPr>
              <c:dLblPos val="outEnd"/>
              <c:showLegendKey val="0"/>
              <c:showVal val="1"/>
              <c:showCatName val="0"/>
              <c:showSerName val="0"/>
              <c:showPercent val="0"/>
            </c:dLbl>
            <c:dLbl>
              <c:idx val="1"/>
              <c:txPr>
                <a:bodyPr/>
                <a:lstStyle/>
                <a:p>
                  <a:pPr>
                    <a:defRPr b="0" sz="1200" spc="-1" strike="noStrike">
                      <a:solidFill>
                        <a:srgbClr val="7f7f7f"/>
                      </a:solidFill>
                      <a:latin typeface="Calibri"/>
                      <a:ea typeface="ＭＳ Ｐゴシック"/>
                    </a:defRPr>
                  </a:pPr>
                </a:p>
              </c:txPr>
              <c:dLblPos val="outEnd"/>
              <c:showLegendKey val="0"/>
              <c:showVal val="1"/>
              <c:showCatName val="0"/>
              <c:showSerName val="0"/>
              <c:showPercent val="0"/>
            </c:dLbl>
            <c:dLbl>
              <c:idx val="15"/>
              <c:txPr>
                <a:bodyPr/>
                <a:lstStyle/>
                <a:p>
                  <a:pPr>
                    <a:defRPr b="0" sz="1200" spc="-1" strike="noStrike">
                      <a:solidFill>
                        <a:srgbClr val="7f7f7f"/>
                      </a:solidFill>
                      <a:latin typeface="Calibri"/>
                      <a:ea typeface="ＭＳ Ｐゴシック"/>
                    </a:defRPr>
                  </a:pPr>
                </a:p>
              </c:txPr>
              <c:dLblPos val="outEnd"/>
              <c:showLegendKey val="0"/>
              <c:showVal val="1"/>
              <c:showCatName val="0"/>
              <c:showSerName val="0"/>
              <c:showPercent val="0"/>
            </c:dLbl>
            <c:dLbl>
              <c:idx val="16"/>
              <c:txPr>
                <a:bodyPr/>
                <a:lstStyle/>
                <a:p>
                  <a:pPr>
                    <a:defRPr b="0" sz="1200" spc="-1" strike="noStrike">
                      <a:solidFill>
                        <a:srgbClr val="7f7f7f"/>
                      </a:solidFill>
                      <a:latin typeface="Calibri"/>
                      <a:ea typeface="ＭＳ Ｐゴシック"/>
                    </a:defRPr>
                  </a:pPr>
                </a:p>
              </c:txPr>
              <c:dLblPos val="outEnd"/>
              <c:showLegendKey val="0"/>
              <c:showVal val="1"/>
              <c:showCatName val="0"/>
              <c:showSerName val="0"/>
              <c:showPercent val="0"/>
            </c:dLbl>
            <c:dLbl>
              <c:idx val="17"/>
              <c:txPr>
                <a:bodyPr/>
                <a:lstStyle/>
                <a:p>
                  <a:pPr>
                    <a:defRPr b="0" sz="1200" spc="-1" strike="noStrike">
                      <a:solidFill>
                        <a:srgbClr val="7f7f7f"/>
                      </a:solidFill>
                      <a:latin typeface="Calibri"/>
                      <a:ea typeface="ＭＳ Ｐゴシック"/>
                    </a:defRPr>
                  </a:pPr>
                </a:p>
              </c:txPr>
              <c:dLblPos val="outEnd"/>
              <c:showLegendKey val="0"/>
              <c:showVal val="1"/>
              <c:showCatName val="0"/>
              <c:showSerName val="0"/>
              <c:showPercent val="0"/>
            </c:dLbl>
            <c:dLbl>
              <c:idx val="18"/>
              <c:txPr>
                <a:bodyPr/>
                <a:lstStyle/>
                <a:p>
                  <a:pPr>
                    <a:defRPr b="0" sz="1200" spc="-1" strike="noStrike">
                      <a:solidFill>
                        <a:srgbClr val="7f7f7f"/>
                      </a:solidFill>
                      <a:latin typeface="Calibri"/>
                      <a:ea typeface="ＭＳ Ｐゴシック"/>
                    </a:defRPr>
                  </a:pPr>
                </a:p>
              </c:txPr>
              <c:dLblPos val="outEnd"/>
              <c:showLegendKey val="0"/>
              <c:showVal val="1"/>
              <c:showCatName val="0"/>
              <c:showSerName val="0"/>
              <c:showPercent val="0"/>
            </c:dLbl>
            <c:dLbl>
              <c:idx val="19"/>
              <c:txPr>
                <a:bodyPr/>
                <a:lstStyle/>
                <a:p>
                  <a:pPr>
                    <a:defRPr b="0" sz="1200" spc="-1" strike="noStrike">
                      <a:solidFill>
                        <a:srgbClr val="7f7f7f"/>
                      </a:solidFill>
                      <a:latin typeface="Calibri"/>
                      <a:ea typeface="ＭＳ Ｐゴシック"/>
                    </a:defRPr>
                  </a:pPr>
                </a:p>
              </c:txPr>
              <c:dLblPos val="outEnd"/>
              <c:showLegendKey val="0"/>
              <c:showVal val="1"/>
              <c:showCatName val="0"/>
              <c:showSerName val="0"/>
              <c:showPercent val="0"/>
            </c:dLbl>
            <c:dLbl>
              <c:idx val="20"/>
              <c:txPr>
                <a:bodyPr/>
                <a:lstStyle/>
                <a:p>
                  <a:pPr>
                    <a:defRPr b="0" sz="1200" spc="-1" strike="noStrike">
                      <a:solidFill>
                        <a:srgbClr val="7f7f7f"/>
                      </a:solidFill>
                      <a:latin typeface="Calibri"/>
                      <a:ea typeface="ＭＳ Ｐゴシック"/>
                    </a:defRPr>
                  </a:pPr>
                </a:p>
              </c:txPr>
              <c:dLblPos val="outEnd"/>
              <c:showLegendKey val="0"/>
              <c:showVal val="1"/>
              <c:showCatName val="0"/>
              <c:showSerName val="0"/>
              <c:showPercent val="0"/>
            </c:dLbl>
            <c:txPr>
              <a:bodyPr/>
              <a:lstStyle/>
              <a:p>
                <a:pPr>
                  <a:defRPr b="0" sz="1200" spc="-1" strike="noStrike">
                    <a:solidFill>
                      <a:srgbClr val="7f7f7f"/>
                    </a:solidFill>
                    <a:latin typeface="Calibri"/>
                    <a:ea typeface="ＭＳ Ｐゴシック"/>
                  </a:defRPr>
                </a:pPr>
              </a:p>
            </c:txPr>
            <c:dLblPos val="outEnd"/>
            <c:showLegendKey val="0"/>
            <c:showVal val="1"/>
            <c:showCatName val="0"/>
            <c:showSerName val="0"/>
            <c:showPercent val="0"/>
            <c:showLeaderLines val="0"/>
          </c:dLbls>
          <c:cat>
            <c:strRef>
              <c:f>categories</c:f>
              <c:strCache>
                <c:ptCount val="21"/>
                <c:pt idx="0">
                  <c:v>Apr</c:v>
                </c:pt>
                <c:pt idx="1">
                  <c:v>May</c:v>
                </c:pt>
                <c:pt idx="2">
                  <c:v>Jun</c:v>
                </c:pt>
                <c:pt idx="3">
                  <c:v>Jul</c:v>
                </c:pt>
                <c:pt idx="4">
                  <c:v>Aug</c:v>
                </c:pt>
                <c:pt idx="5">
                  <c:v>Sep</c:v>
                </c:pt>
                <c:pt idx="6">
                  <c:v>Oct</c:v>
                </c:pt>
                <c:pt idx="7">
                  <c:v>Nov</c:v>
                </c:pt>
                <c:pt idx="8">
                  <c:v>Dec</c:v>
                </c:pt>
                <c:pt idx="9">
                  <c:v>Jan</c:v>
                </c:pt>
                <c:pt idx="10">
                  <c:v>Feb</c:v>
                </c:pt>
                <c:pt idx="11">
                  <c:v>Mar</c:v>
                </c:pt>
                <c:pt idx="12">
                  <c:v>Apr</c:v>
                </c:pt>
                <c:pt idx="13">
                  <c:v>May</c:v>
                </c:pt>
                <c:pt idx="14">
                  <c:v>Jun</c:v>
                </c:pt>
                <c:pt idx="15">
                  <c:v>Jul</c:v>
                </c:pt>
                <c:pt idx="16">
                  <c:v>Aug</c:v>
                </c:pt>
                <c:pt idx="17">
                  <c:v>Sep</c:v>
                </c:pt>
                <c:pt idx="18">
                  <c:v>Oct</c:v>
                </c:pt>
                <c:pt idx="19">
                  <c:v>Nov</c:v>
                </c:pt>
                <c:pt idx="20">
                  <c:v>Dec</c:v>
                </c:pt>
              </c:strCache>
            </c:strRef>
          </c:cat>
          <c:val>
            <c:numRef>
              <c:f>0</c:f>
              <c:numCache>
                <c:formatCode>General</c:formatCode>
                <c:ptCount val="21"/>
                <c:pt idx="0">
                  <c:v>25</c:v>
                </c:pt>
                <c:pt idx="1">
                  <c:v>29</c:v>
                </c:pt>
                <c:pt idx="2">
                  <c:v>31</c:v>
                </c:pt>
                <c:pt idx="3">
                  <c:v>27</c:v>
                </c:pt>
                <c:pt idx="4">
                  <c:v>29</c:v>
                </c:pt>
                <c:pt idx="5">
                  <c:v>37</c:v>
                </c:pt>
                <c:pt idx="6">
                  <c:v>30</c:v>
                </c:pt>
                <c:pt idx="7">
                  <c:v>29</c:v>
                </c:pt>
                <c:pt idx="8">
                  <c:v>28</c:v>
                </c:pt>
                <c:pt idx="9">
                  <c:v>32</c:v>
                </c:pt>
                <c:pt idx="10">
                  <c:v>32</c:v>
                </c:pt>
                <c:pt idx="11">
                  <c:v>28</c:v>
                </c:pt>
                <c:pt idx="12">
                  <c:v>24</c:v>
                </c:pt>
                <c:pt idx="13">
                  <c:v>26</c:v>
                </c:pt>
                <c:pt idx="14">
                  <c:v>31</c:v>
                </c:pt>
                <c:pt idx="15">
                  <c:v>26</c:v>
                </c:pt>
                <c:pt idx="16">
                  <c:v>32</c:v>
                </c:pt>
                <c:pt idx="17">
                  <c:v>24</c:v>
                </c:pt>
                <c:pt idx="18">
                  <c:v>30</c:v>
                </c:pt>
                <c:pt idx="19">
                  <c:v>27</c:v>
                </c:pt>
                <c:pt idx="20">
                  <c:v>26</c:v>
                </c:pt>
              </c:numCache>
            </c:numRef>
          </c:val>
        </c:ser>
        <c:gapWidth val="40"/>
        <c:overlap val="0"/>
        <c:axId val="65826499"/>
        <c:axId val="23464607"/>
      </c:barChart>
      <c:catAx>
        <c:axId val="65826499"/>
        <c:scaling>
          <c:orientation val="minMax"/>
        </c:scaling>
        <c:delete val="0"/>
        <c:axPos val="b"/>
        <c:numFmt formatCode="[$-809]DD/MM/YYYY" sourceLinked="1"/>
        <c:majorTickMark val="out"/>
        <c:minorTickMark val="none"/>
        <c:tickLblPos val="nextTo"/>
        <c:spPr>
          <a:ln w="9360">
            <a:noFill/>
          </a:ln>
        </c:spPr>
        <c:txPr>
          <a:bodyPr/>
          <a:lstStyle/>
          <a:p>
            <a:pPr>
              <a:defRPr b="0" sz="1200" spc="-1" strike="noStrike">
                <a:solidFill>
                  <a:srgbClr val="7f7f7f"/>
                </a:solidFill>
                <a:latin typeface="Calibri"/>
                <a:ea typeface="ＭＳ Ｐゴシック"/>
              </a:defRPr>
            </a:pPr>
          </a:p>
        </c:txPr>
        <c:crossAx val="23464607"/>
        <c:crosses val="autoZero"/>
        <c:auto val="1"/>
        <c:lblAlgn val="ctr"/>
        <c:lblOffset val="100"/>
      </c:catAx>
      <c:valAx>
        <c:axId val="23464607"/>
        <c:scaling>
          <c:orientation val="minMax"/>
          <c:max val="100"/>
          <c:min val="0"/>
        </c:scaling>
        <c:delete val="1"/>
        <c:axPos val="l"/>
        <c:numFmt formatCode="General" sourceLinked="0"/>
        <c:majorTickMark val="out"/>
        <c:minorTickMark val="none"/>
        <c:tickLblPos val="nextTo"/>
        <c:spPr>
          <a:ln w="9360">
            <a:solidFill>
              <a:srgbClr val="f9f9f9"/>
            </a:solidFill>
            <a:round/>
          </a:ln>
        </c:spPr>
        <c:txPr>
          <a:bodyPr/>
          <a:lstStyle/>
          <a:p>
            <a:pPr>
              <a:defRPr b="0" sz="1800" spc="-1" strike="noStrike">
                <a:solidFill>
                  <a:srgbClr val="ffffff"/>
                </a:solidFill>
                <a:latin typeface="Arial"/>
                <a:ea typeface="ＭＳ Ｐゴシック"/>
              </a:defRPr>
            </a:pPr>
          </a:p>
        </c:txPr>
        <c:crossAx val="65826499"/>
        <c:crosses val="autoZero"/>
      </c:valAx>
      <c:spPr>
        <a:noFill/>
        <a:ln w="38160">
          <a:noFill/>
        </a:ln>
      </c:spPr>
    </c:plotArea>
    <c:plotVisOnly val="1"/>
    <c:dispBlanksAs val="gap"/>
  </c:chart>
  <c:spPr>
    <a:noFill/>
    <a:ln>
      <a:noFill/>
    </a:ln>
  </c:spPr>
</c:chartSpace>
</file>

<file path=ppt/charts/chart8.xml><?xml version="1.0" encoding="utf-8"?>
<c:chartSpace xmlns:c="http://schemas.openxmlformats.org/drawingml/2006/chart" xmlns:a="http://schemas.openxmlformats.org/drawingml/2006/main" xmlns:r="http://schemas.openxmlformats.org/officeDocument/2006/relationships">
  <c:lang val="en-US"/>
  <c:roundedCorners val="0"/>
  <c:chart>
    <c:plotArea>
      <c:layout>
        <c:manualLayout>
          <c:layoutTarget val="inner"/>
          <c:xMode val="edge"/>
          <c:yMode val="edge"/>
          <c:x val="0.295360380686713"/>
          <c:y val="0.0333907056798623"/>
          <c:w val="0.688681954301186"/>
          <c:h val="0.933132530120482"/>
        </c:manualLayout>
      </c:layout>
      <c:barChart>
        <c:barDir val="bar"/>
        <c:grouping val="clustered"/>
        <c:varyColors val="0"/>
        <c:ser>
          <c:idx val="0"/>
          <c:order val="0"/>
          <c:tx>
            <c:strRef>
              <c:f>label 0</c:f>
              <c:strCache>
                <c:ptCount val="1"/>
                <c:pt idx="0">
                  <c:v>Series 1</c:v>
                </c:pt>
              </c:strCache>
            </c:strRef>
          </c:tx>
          <c:spPr>
            <a:solidFill>
              <a:srgbClr val="c56bd2"/>
            </a:solidFill>
            <a:ln>
              <a:noFill/>
            </a:ln>
          </c:spPr>
          <c:invertIfNegative val="0"/>
          <c:dPt>
            <c:idx val="0"/>
            <c:invertIfNegative val="0"/>
            <c:spPr>
              <a:solidFill>
                <a:srgbClr val="842c91"/>
              </a:solidFill>
              <a:ln>
                <a:noFill/>
              </a:ln>
            </c:spPr>
          </c:dPt>
          <c:dLbls>
            <c:numFmt formatCode="General" sourceLinked="1"/>
            <c:dLbl>
              <c:idx val="0"/>
              <c:txPr>
                <a:bodyPr/>
                <a:lstStyle/>
                <a:p>
                  <a:pPr>
                    <a:defRPr b="0" sz="1200" spc="-1" strike="noStrike">
                      <a:solidFill>
                        <a:srgbClr val="7f7f7f"/>
                      </a:solidFill>
                      <a:latin typeface="Calibri"/>
                      <a:ea typeface="ＭＳ Ｐゴシック"/>
                    </a:defRPr>
                  </a:pPr>
                </a:p>
              </c:txPr>
              <c:dLblPos val="outEnd"/>
              <c:showLegendKey val="0"/>
              <c:showVal val="1"/>
              <c:showCatName val="0"/>
              <c:showSerName val="0"/>
              <c:showPercent val="0"/>
            </c:dLbl>
            <c:txPr>
              <a:bodyPr/>
              <a:lstStyle/>
              <a:p>
                <a:pPr>
                  <a:defRPr b="0" sz="1200" spc="-1" strike="noStrike">
                    <a:solidFill>
                      <a:srgbClr val="7f7f7f"/>
                    </a:solidFill>
                    <a:latin typeface="Calibri"/>
                    <a:ea typeface="ＭＳ Ｐゴシック"/>
                  </a:defRPr>
                </a:pPr>
              </a:p>
            </c:txPr>
            <c:dLblPos val="outEnd"/>
            <c:showLegendKey val="0"/>
            <c:showVal val="1"/>
            <c:showCatName val="0"/>
            <c:showSerName val="0"/>
            <c:showPercent val="0"/>
            <c:showLeaderLines val="0"/>
          </c:dLbls>
          <c:cat>
            <c:strRef>
              <c:f>categories</c:f>
              <c:strCache>
                <c:ptCount val="15"/>
                <c:pt idx="0">
                  <c:v>Q4 2018</c:v>
                </c:pt>
                <c:pt idx="1">
                  <c:v/>
                </c:pt>
                <c:pt idx="2">
                  <c:v>Directly authorised</c:v>
                </c:pt>
                <c:pt idx="3">
                  <c:v>Appointed representative</c:v>
                </c:pt>
                <c:pt idx="4">
                  <c:v/>
                </c:pt>
                <c:pt idx="5">
                  <c:v>1-2 (sales decile)</c:v>
                </c:pt>
                <c:pt idx="6">
                  <c:v>3-5 (sales decile)</c:v>
                </c:pt>
                <c:pt idx="7">
                  <c:v>6-8 (sales decile)</c:v>
                </c:pt>
                <c:pt idx="8">
                  <c:v>9-10 (sales decile)</c:v>
                </c:pt>
                <c:pt idx="9">
                  <c:v/>
                </c:pt>
                <c:pt idx="10">
                  <c:v>First time buyer*</c:v>
                </c:pt>
                <c:pt idx="11">
                  <c:v>Mover*</c:v>
                </c:pt>
                <c:pt idx="12">
                  <c:v>Remortgage*</c:v>
                </c:pt>
                <c:pt idx="13">
                  <c:v>Buy to let**</c:v>
                </c:pt>
                <c:pt idx="14">
                  <c:v>Other specialist***</c:v>
                </c:pt>
              </c:strCache>
            </c:strRef>
          </c:cat>
          <c:val>
            <c:numRef>
              <c:f>0</c:f>
              <c:numCache>
                <c:formatCode>General</c:formatCode>
                <c:ptCount val="15"/>
                <c:pt idx="0">
                  <c:v>28</c:v>
                </c:pt>
                <c:pt idx="1">
                  <c:v/>
                </c:pt>
                <c:pt idx="2">
                  <c:v>28</c:v>
                </c:pt>
                <c:pt idx="3">
                  <c:v>28</c:v>
                </c:pt>
                <c:pt idx="4">
                  <c:v/>
                </c:pt>
                <c:pt idx="5">
                  <c:v>38</c:v>
                </c:pt>
                <c:pt idx="6">
                  <c:v>28</c:v>
                </c:pt>
                <c:pt idx="7">
                  <c:v>24</c:v>
                </c:pt>
                <c:pt idx="8">
                  <c:v>24</c:v>
                </c:pt>
                <c:pt idx="9">
                  <c:v/>
                </c:pt>
                <c:pt idx="10">
                  <c:v>27</c:v>
                </c:pt>
                <c:pt idx="11">
                  <c:v>29</c:v>
                </c:pt>
                <c:pt idx="12">
                  <c:v>24</c:v>
                </c:pt>
                <c:pt idx="13">
                  <c:v>30</c:v>
                </c:pt>
                <c:pt idx="14">
                  <c:v>31</c:v>
                </c:pt>
              </c:numCache>
            </c:numRef>
          </c:val>
        </c:ser>
        <c:gapWidth val="40"/>
        <c:overlap val="0"/>
        <c:axId val="72869736"/>
        <c:axId val="66796105"/>
      </c:barChart>
      <c:catAx>
        <c:axId val="72869736"/>
        <c:scaling>
          <c:orientation val="maxMin"/>
        </c:scaling>
        <c:delete val="0"/>
        <c:axPos val="b"/>
        <c:numFmt formatCode="[$-809]DD/MM/YYYY" sourceLinked="1"/>
        <c:majorTickMark val="out"/>
        <c:minorTickMark val="none"/>
        <c:tickLblPos val="nextTo"/>
        <c:spPr>
          <a:ln w="9360">
            <a:noFill/>
          </a:ln>
        </c:spPr>
        <c:txPr>
          <a:bodyPr/>
          <a:lstStyle/>
          <a:p>
            <a:pPr>
              <a:defRPr b="0" sz="1200" spc="-1" strike="noStrike">
                <a:solidFill>
                  <a:srgbClr val="7f7f7f"/>
                </a:solidFill>
                <a:latin typeface="Calibri"/>
                <a:ea typeface="ＭＳ Ｐゴシック"/>
              </a:defRPr>
            </a:pPr>
          </a:p>
        </c:txPr>
        <c:crossAx val="66796105"/>
        <c:crosses val="autoZero"/>
        <c:auto val="1"/>
        <c:lblAlgn val="ctr"/>
        <c:lblOffset val="100"/>
      </c:catAx>
      <c:valAx>
        <c:axId val="66796105"/>
        <c:scaling>
          <c:orientation val="minMax"/>
          <c:max val="120"/>
          <c:min val="0"/>
        </c:scaling>
        <c:delete val="1"/>
        <c:axPos val="l"/>
        <c:numFmt formatCode="General" sourceLinked="0"/>
        <c:majorTickMark val="out"/>
        <c:minorTickMark val="none"/>
        <c:tickLblPos val="nextTo"/>
        <c:spPr>
          <a:ln w="9360">
            <a:solidFill>
              <a:srgbClr val="f9f9f9"/>
            </a:solidFill>
            <a:round/>
          </a:ln>
        </c:spPr>
        <c:txPr>
          <a:bodyPr/>
          <a:lstStyle/>
          <a:p>
            <a:pPr>
              <a:defRPr b="0" sz="1800" spc="-1" strike="noStrike">
                <a:solidFill>
                  <a:srgbClr val="ffffff"/>
                </a:solidFill>
                <a:latin typeface="Arial"/>
                <a:ea typeface="ＭＳ Ｐゴシック"/>
              </a:defRPr>
            </a:pPr>
          </a:p>
        </c:txPr>
        <c:crossAx val="72869736"/>
        <c:crosses val="max"/>
      </c:valAx>
      <c:spPr>
        <a:noFill/>
        <a:ln>
          <a:noFill/>
        </a:ln>
      </c:spPr>
    </c:plotArea>
    <c:plotVisOnly val="1"/>
    <c:dispBlanksAs val="gap"/>
  </c:chart>
  <c:spPr>
    <a:noFill/>
    <a:ln>
      <a:noFill/>
    </a:ln>
  </c:spPr>
</c:chartSpace>
</file>

<file path=ppt/charts/chart9.xml><?xml version="1.0" encoding="utf-8"?>
<c:chartSpace xmlns:c="http://schemas.openxmlformats.org/drawingml/2006/chart" xmlns:a="http://schemas.openxmlformats.org/drawingml/2006/main" xmlns:r="http://schemas.openxmlformats.org/officeDocument/2006/relationships">
  <c:lang val="en-US"/>
  <c:roundedCorners val="0"/>
  <c:chart>
    <c:plotArea>
      <c:layout>
        <c:manualLayout>
          <c:layoutTarget val="inner"/>
          <c:xMode val="edge"/>
          <c:yMode val="edge"/>
          <c:x val="0.0192810998840484"/>
          <c:y val="0.0887846481876333"/>
          <c:w val="0.9613715421567"/>
          <c:h val="0.77953091684435"/>
        </c:manualLayout>
      </c:layout>
      <c:barChart>
        <c:barDir val="col"/>
        <c:grouping val="clustered"/>
        <c:varyColors val="0"/>
        <c:ser>
          <c:idx val="0"/>
          <c:order val="0"/>
          <c:spPr>
            <a:solidFill>
              <a:srgbClr val="ffffff"/>
            </a:solidFill>
            <a:ln>
              <a:noFill/>
            </a:ln>
          </c:spPr>
          <c:invertIfNegative val="0"/>
          <c:dPt>
            <c:idx val="0"/>
            <c:invertIfNegative val="0"/>
            <c:spPr>
              <a:solidFill>
                <a:srgbClr val="ffffff"/>
              </a:solidFill>
              <a:ln>
                <a:noFill/>
              </a:ln>
            </c:spPr>
          </c:dPt>
          <c:dPt>
            <c:idx val="1"/>
            <c:invertIfNegative val="0"/>
            <c:spPr>
              <a:solidFill>
                <a:srgbClr val="ffffff"/>
              </a:solidFill>
              <a:ln>
                <a:noFill/>
              </a:ln>
            </c:spPr>
          </c:dPt>
          <c:dPt>
            <c:idx val="15"/>
            <c:invertIfNegative val="0"/>
            <c:spPr>
              <a:solidFill>
                <a:srgbClr val="ffffff"/>
              </a:solidFill>
              <a:ln>
                <a:noFill/>
              </a:ln>
            </c:spPr>
          </c:dPt>
          <c:dPt>
            <c:idx val="16"/>
            <c:invertIfNegative val="0"/>
            <c:spPr>
              <a:solidFill>
                <a:srgbClr val="ffffff"/>
              </a:solidFill>
              <a:ln>
                <a:noFill/>
              </a:ln>
            </c:spPr>
          </c:dPt>
          <c:dPt>
            <c:idx val="17"/>
            <c:invertIfNegative val="0"/>
            <c:spPr>
              <a:solidFill>
                <a:srgbClr val="ffffff"/>
              </a:solidFill>
              <a:ln>
                <a:noFill/>
              </a:ln>
            </c:spPr>
          </c:dPt>
          <c:dPt>
            <c:idx val="18"/>
            <c:invertIfNegative val="0"/>
            <c:spPr>
              <a:solidFill>
                <a:srgbClr val="842c91"/>
              </a:solidFill>
              <a:ln>
                <a:noFill/>
              </a:ln>
            </c:spPr>
          </c:dPt>
          <c:dPt>
            <c:idx val="19"/>
            <c:invertIfNegative val="0"/>
            <c:spPr>
              <a:solidFill>
                <a:srgbClr val="842c91"/>
              </a:solidFill>
              <a:ln>
                <a:noFill/>
              </a:ln>
            </c:spPr>
          </c:dPt>
          <c:dPt>
            <c:idx val="20"/>
            <c:invertIfNegative val="0"/>
            <c:spPr>
              <a:solidFill>
                <a:srgbClr val="842c91"/>
              </a:solidFill>
              <a:ln>
                <a:noFill/>
              </a:ln>
            </c:spPr>
          </c:dPt>
          <c:dLbls>
            <c:numFmt formatCode="#,##0" sourceLinked="0"/>
            <c:dLbl>
              <c:idx val="0"/>
              <c:txPr>
                <a:bodyPr/>
                <a:lstStyle/>
                <a:p>
                  <a:pPr>
                    <a:defRPr b="0" sz="1200" spc="-1" strike="noStrike">
                      <a:solidFill>
                        <a:srgbClr val="7f7f7f"/>
                      </a:solidFill>
                      <a:latin typeface="Calibri"/>
                      <a:ea typeface="ＭＳ Ｐゴシック"/>
                    </a:defRPr>
                  </a:pPr>
                </a:p>
              </c:txPr>
              <c:dLblPos val="outEnd"/>
              <c:showLegendKey val="0"/>
              <c:showVal val="1"/>
              <c:showCatName val="0"/>
              <c:showSerName val="0"/>
              <c:showPercent val="0"/>
            </c:dLbl>
            <c:dLbl>
              <c:idx val="1"/>
              <c:txPr>
                <a:bodyPr/>
                <a:lstStyle/>
                <a:p>
                  <a:pPr>
                    <a:defRPr b="0" sz="1200" spc="-1" strike="noStrike">
                      <a:solidFill>
                        <a:srgbClr val="7f7f7f"/>
                      </a:solidFill>
                      <a:latin typeface="Calibri"/>
                      <a:ea typeface="ＭＳ Ｐゴシック"/>
                    </a:defRPr>
                  </a:pPr>
                </a:p>
              </c:txPr>
              <c:dLblPos val="outEnd"/>
              <c:showLegendKey val="0"/>
              <c:showVal val="1"/>
              <c:showCatName val="0"/>
              <c:showSerName val="0"/>
              <c:showPercent val="0"/>
            </c:dLbl>
            <c:dLbl>
              <c:idx val="15"/>
              <c:txPr>
                <a:bodyPr/>
                <a:lstStyle/>
                <a:p>
                  <a:pPr>
                    <a:defRPr b="0" sz="1200" spc="-1" strike="noStrike">
                      <a:solidFill>
                        <a:srgbClr val="7f7f7f"/>
                      </a:solidFill>
                      <a:latin typeface="Calibri"/>
                      <a:ea typeface="ＭＳ Ｐゴシック"/>
                    </a:defRPr>
                  </a:pPr>
                </a:p>
              </c:txPr>
              <c:dLblPos val="outEnd"/>
              <c:showLegendKey val="0"/>
              <c:showVal val="1"/>
              <c:showCatName val="0"/>
              <c:showSerName val="0"/>
              <c:showPercent val="0"/>
            </c:dLbl>
            <c:dLbl>
              <c:idx val="16"/>
              <c:txPr>
                <a:bodyPr/>
                <a:lstStyle/>
                <a:p>
                  <a:pPr>
                    <a:defRPr b="0" sz="1200" spc="-1" strike="noStrike">
                      <a:solidFill>
                        <a:srgbClr val="7f7f7f"/>
                      </a:solidFill>
                      <a:latin typeface="Calibri"/>
                      <a:ea typeface="ＭＳ Ｐゴシック"/>
                    </a:defRPr>
                  </a:pPr>
                </a:p>
              </c:txPr>
              <c:dLblPos val="outEnd"/>
              <c:showLegendKey val="0"/>
              <c:showVal val="1"/>
              <c:showCatName val="0"/>
              <c:showSerName val="0"/>
              <c:showPercent val="0"/>
            </c:dLbl>
            <c:dLbl>
              <c:idx val="17"/>
              <c:txPr>
                <a:bodyPr/>
                <a:lstStyle/>
                <a:p>
                  <a:pPr>
                    <a:defRPr b="0" sz="1200" spc="-1" strike="noStrike">
                      <a:solidFill>
                        <a:srgbClr val="7f7f7f"/>
                      </a:solidFill>
                      <a:latin typeface="Calibri"/>
                      <a:ea typeface="ＭＳ Ｐゴシック"/>
                    </a:defRPr>
                  </a:pPr>
                </a:p>
              </c:txPr>
              <c:dLblPos val="outEnd"/>
              <c:showLegendKey val="0"/>
              <c:showVal val="1"/>
              <c:showCatName val="0"/>
              <c:showSerName val="0"/>
              <c:showPercent val="0"/>
            </c:dLbl>
            <c:dLbl>
              <c:idx val="18"/>
              <c:txPr>
                <a:bodyPr/>
                <a:lstStyle/>
                <a:p>
                  <a:pPr>
                    <a:defRPr b="0" sz="1200" spc="-1" strike="noStrike">
                      <a:solidFill>
                        <a:srgbClr val="7f7f7f"/>
                      </a:solidFill>
                      <a:latin typeface="Calibri"/>
                      <a:ea typeface="ＭＳ Ｐゴシック"/>
                    </a:defRPr>
                  </a:pPr>
                </a:p>
              </c:txPr>
              <c:dLblPos val="outEnd"/>
              <c:showLegendKey val="0"/>
              <c:showVal val="1"/>
              <c:showCatName val="0"/>
              <c:showSerName val="0"/>
              <c:showPercent val="0"/>
            </c:dLbl>
            <c:dLbl>
              <c:idx val="19"/>
              <c:txPr>
                <a:bodyPr/>
                <a:lstStyle/>
                <a:p>
                  <a:pPr>
                    <a:defRPr b="0" sz="1200" spc="-1" strike="noStrike">
                      <a:solidFill>
                        <a:srgbClr val="7f7f7f"/>
                      </a:solidFill>
                      <a:latin typeface="Calibri"/>
                      <a:ea typeface="ＭＳ Ｐゴシック"/>
                    </a:defRPr>
                  </a:pPr>
                </a:p>
              </c:txPr>
              <c:dLblPos val="outEnd"/>
              <c:showLegendKey val="0"/>
              <c:showVal val="1"/>
              <c:showCatName val="0"/>
              <c:showSerName val="0"/>
              <c:showPercent val="0"/>
            </c:dLbl>
            <c:dLbl>
              <c:idx val="20"/>
              <c:txPr>
                <a:bodyPr/>
                <a:lstStyle/>
                <a:p>
                  <a:pPr>
                    <a:defRPr b="0" sz="1200" spc="-1" strike="noStrike">
                      <a:solidFill>
                        <a:srgbClr val="7f7f7f"/>
                      </a:solidFill>
                      <a:latin typeface="Calibri"/>
                      <a:ea typeface="ＭＳ Ｐゴシック"/>
                    </a:defRPr>
                  </a:pPr>
                </a:p>
              </c:txPr>
              <c:dLblPos val="outEnd"/>
              <c:showLegendKey val="0"/>
              <c:showVal val="1"/>
              <c:showCatName val="0"/>
              <c:showSerName val="0"/>
              <c:showPercent val="0"/>
            </c:dLbl>
            <c:txPr>
              <a:bodyPr/>
              <a:lstStyle/>
              <a:p>
                <a:pPr>
                  <a:defRPr b="0" sz="1200" spc="-1" strike="noStrike">
                    <a:solidFill>
                      <a:srgbClr val="7f7f7f"/>
                    </a:solidFill>
                    <a:latin typeface="Calibri"/>
                    <a:ea typeface="ＭＳ Ｐゴシック"/>
                  </a:defRPr>
                </a:pPr>
              </a:p>
            </c:txPr>
            <c:dLblPos val="outEnd"/>
            <c:showLegendKey val="0"/>
            <c:showVal val="1"/>
            <c:showCatName val="0"/>
            <c:showSerName val="0"/>
            <c:showPercent val="0"/>
            <c:showLeaderLines val="0"/>
          </c:dLbls>
          <c:cat>
            <c:strRef>
              <c:f>categories</c:f>
              <c:strCache>
                <c:ptCount val="21"/>
                <c:pt idx="0">
                  <c:v>Apr</c:v>
                </c:pt>
                <c:pt idx="1">
                  <c:v>May</c:v>
                </c:pt>
                <c:pt idx="2">
                  <c:v>Jun</c:v>
                </c:pt>
                <c:pt idx="3">
                  <c:v>Jul</c:v>
                </c:pt>
                <c:pt idx="4">
                  <c:v>Aug</c:v>
                </c:pt>
                <c:pt idx="5">
                  <c:v>Sep</c:v>
                </c:pt>
                <c:pt idx="6">
                  <c:v>Oct</c:v>
                </c:pt>
                <c:pt idx="7">
                  <c:v>Nov</c:v>
                </c:pt>
                <c:pt idx="8">
                  <c:v>Dec</c:v>
                </c:pt>
                <c:pt idx="9">
                  <c:v>Jan</c:v>
                </c:pt>
                <c:pt idx="10">
                  <c:v>Feb</c:v>
                </c:pt>
                <c:pt idx="11">
                  <c:v>Mar</c:v>
                </c:pt>
                <c:pt idx="12">
                  <c:v>Apr</c:v>
                </c:pt>
                <c:pt idx="13">
                  <c:v>May</c:v>
                </c:pt>
                <c:pt idx="14">
                  <c:v>Jun</c:v>
                </c:pt>
                <c:pt idx="15">
                  <c:v>Jul</c:v>
                </c:pt>
                <c:pt idx="16">
                  <c:v>Aug</c:v>
                </c:pt>
                <c:pt idx="17">
                  <c:v>Sep</c:v>
                </c:pt>
                <c:pt idx="18">
                  <c:v>Oct</c:v>
                </c:pt>
                <c:pt idx="19">
                  <c:v>Nov</c:v>
                </c:pt>
                <c:pt idx="20">
                  <c:v>Dec</c:v>
                </c:pt>
              </c:strCache>
            </c:strRef>
          </c:cat>
          <c:val>
            <c:numRef>
              <c:f>0</c:f>
              <c:numCache>
                <c:formatCode>General</c:formatCode>
                <c:ptCount val="21"/>
                <c:pt idx="0">
                  <c:v>84</c:v>
                </c:pt>
                <c:pt idx="1">
                  <c:v>79</c:v>
                </c:pt>
                <c:pt idx="2">
                  <c:v>83</c:v>
                </c:pt>
                <c:pt idx="3">
                  <c:v>81</c:v>
                </c:pt>
                <c:pt idx="4">
                  <c:v>81</c:v>
                </c:pt>
                <c:pt idx="5">
                  <c:v>84</c:v>
                </c:pt>
                <c:pt idx="6">
                  <c:v>82</c:v>
                </c:pt>
                <c:pt idx="7">
                  <c:v>82</c:v>
                </c:pt>
                <c:pt idx="8">
                  <c:v>83</c:v>
                </c:pt>
                <c:pt idx="9">
                  <c:v>82</c:v>
                </c:pt>
                <c:pt idx="10">
                  <c:v>83</c:v>
                </c:pt>
                <c:pt idx="11">
                  <c:v>80</c:v>
                </c:pt>
                <c:pt idx="12">
                  <c:v>84</c:v>
                </c:pt>
                <c:pt idx="13">
                  <c:v>86</c:v>
                </c:pt>
                <c:pt idx="14">
                  <c:v>83</c:v>
                </c:pt>
                <c:pt idx="15">
                  <c:v>84</c:v>
                </c:pt>
                <c:pt idx="16">
                  <c:v>83</c:v>
                </c:pt>
                <c:pt idx="17">
                  <c:v>85</c:v>
                </c:pt>
                <c:pt idx="18">
                  <c:v>83</c:v>
                </c:pt>
                <c:pt idx="19">
                  <c:v>82</c:v>
                </c:pt>
                <c:pt idx="20">
                  <c:v>86</c:v>
                </c:pt>
              </c:numCache>
            </c:numRef>
          </c:val>
        </c:ser>
        <c:gapWidth val="40"/>
        <c:overlap val="0"/>
        <c:axId val="173424"/>
        <c:axId val="42494480"/>
      </c:barChart>
      <c:catAx>
        <c:axId val="173424"/>
        <c:scaling>
          <c:orientation val="minMax"/>
        </c:scaling>
        <c:delete val="0"/>
        <c:axPos val="b"/>
        <c:numFmt formatCode="[$-809]DD/MM/YYYY" sourceLinked="1"/>
        <c:majorTickMark val="out"/>
        <c:minorTickMark val="none"/>
        <c:tickLblPos val="nextTo"/>
        <c:spPr>
          <a:ln w="9360">
            <a:noFill/>
          </a:ln>
        </c:spPr>
        <c:txPr>
          <a:bodyPr/>
          <a:lstStyle/>
          <a:p>
            <a:pPr>
              <a:defRPr b="0" sz="1200" spc="-1" strike="noStrike">
                <a:solidFill>
                  <a:srgbClr val="7f7f7f"/>
                </a:solidFill>
                <a:latin typeface="Calibri"/>
                <a:ea typeface="ＭＳ Ｐゴシック"/>
              </a:defRPr>
            </a:pPr>
          </a:p>
        </c:txPr>
        <c:crossAx val="42494480"/>
        <c:crosses val="autoZero"/>
        <c:auto val="1"/>
        <c:lblAlgn val="ctr"/>
        <c:lblOffset val="100"/>
      </c:catAx>
      <c:valAx>
        <c:axId val="42494480"/>
        <c:scaling>
          <c:orientation val="minMax"/>
          <c:max val="100"/>
          <c:min val="0"/>
        </c:scaling>
        <c:delete val="1"/>
        <c:axPos val="l"/>
        <c:numFmt formatCode="General" sourceLinked="0"/>
        <c:majorTickMark val="out"/>
        <c:minorTickMark val="none"/>
        <c:tickLblPos val="nextTo"/>
        <c:spPr>
          <a:ln w="9360">
            <a:solidFill>
              <a:srgbClr val="f9f9f9"/>
            </a:solidFill>
            <a:round/>
          </a:ln>
        </c:spPr>
        <c:txPr>
          <a:bodyPr/>
          <a:lstStyle/>
          <a:p>
            <a:pPr>
              <a:defRPr b="0" sz="1800" spc="-1" strike="noStrike">
                <a:solidFill>
                  <a:srgbClr val="ffffff"/>
                </a:solidFill>
                <a:latin typeface="Arial"/>
                <a:ea typeface="ＭＳ Ｐゴシック"/>
              </a:defRPr>
            </a:pPr>
          </a:p>
        </c:txPr>
        <c:crossAx val="173424"/>
        <c:crosses val="autoZero"/>
      </c:valAx>
      <c:spPr>
        <a:noFill/>
        <a:ln w="38160">
          <a:noFill/>
        </a:ln>
      </c:spPr>
    </c:plotArea>
    <c:plotVisOnly val="1"/>
    <c:dispBlanksAs val="gap"/>
  </c:chart>
  <c:spPr>
    <a:noFill/>
    <a:ln>
      <a:noFill/>
    </a:ln>
  </c:spPr>
</c:chartSpace>
</file>

<file path=ppt/notesMasters/_rels/notesMaster1.xml.rels><?xml version="1.0" encoding="UTF-8"?>
<Relationships xmlns="http://schemas.openxmlformats.org/package/2006/relationships"><Relationship Id="rId1" Type="http://schemas.openxmlformats.org/officeDocument/2006/relationships/theme" Target="../theme/theme5.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 name="PlaceHolder 1"/>
          <p:cNvSpPr>
            <a:spLocks noGrp="1"/>
          </p:cNvSpPr>
          <p:nvPr>
            <p:ph type="sldImg"/>
          </p:nvPr>
        </p:nvSpPr>
        <p:spPr>
          <a:xfrm>
            <a:off x="216000" y="812520"/>
            <a:ext cx="7127280" cy="4008960"/>
          </a:xfrm>
          <a:prstGeom prst="rect">
            <a:avLst/>
          </a:prstGeom>
        </p:spPr>
        <p:txBody>
          <a:bodyPr lIns="0" rIns="0" tIns="0" bIns="0" anchor="ctr">
            <a:noAutofit/>
          </a:bodyPr>
          <a:p>
            <a:r>
              <a:rPr b="0" lang="en-US" sz="1800" spc="-1" strike="noStrike">
                <a:solidFill>
                  <a:srgbClr val="404040"/>
                </a:solidFill>
                <a:latin typeface="Roboto Condensed"/>
              </a:rPr>
              <a:t>Click to move the slide</a:t>
            </a:r>
            <a:endParaRPr b="0" lang="en-US" sz="1800" spc="-1" strike="noStrike">
              <a:solidFill>
                <a:srgbClr val="404040"/>
              </a:solidFill>
              <a:latin typeface="Roboto Condensed"/>
            </a:endParaRPr>
          </a:p>
        </p:txBody>
      </p:sp>
      <p:sp>
        <p:nvSpPr>
          <p:cNvPr id="174" name="PlaceHolder 2"/>
          <p:cNvSpPr>
            <a:spLocks noGrp="1"/>
          </p:cNvSpPr>
          <p:nvPr>
            <p:ph type="body"/>
          </p:nvPr>
        </p:nvSpPr>
        <p:spPr>
          <a:xfrm>
            <a:off x="756000" y="5078520"/>
            <a:ext cx="6047640" cy="4811040"/>
          </a:xfrm>
          <a:prstGeom prst="rect">
            <a:avLst/>
          </a:prstGeom>
        </p:spPr>
        <p:txBody>
          <a:bodyPr lIns="0" rIns="0" tIns="0" bIns="0">
            <a:noAutofit/>
          </a:bodyPr>
          <a:p>
            <a:r>
              <a:rPr b="0" lang="en-GB" sz="2000" spc="-1" strike="noStrike">
                <a:latin typeface="Arial"/>
              </a:rPr>
              <a:t>Click to edit the notes' format</a:t>
            </a:r>
            <a:endParaRPr b="0" lang="en-GB" sz="2000" spc="-1" strike="noStrike">
              <a:latin typeface="Arial"/>
            </a:endParaRPr>
          </a:p>
        </p:txBody>
      </p:sp>
      <p:sp>
        <p:nvSpPr>
          <p:cNvPr id="175" name="PlaceHolder 3"/>
          <p:cNvSpPr>
            <a:spLocks noGrp="1"/>
          </p:cNvSpPr>
          <p:nvPr>
            <p:ph type="hdr"/>
          </p:nvPr>
        </p:nvSpPr>
        <p:spPr>
          <a:xfrm>
            <a:off x="0" y="0"/>
            <a:ext cx="3280680" cy="534240"/>
          </a:xfrm>
          <a:prstGeom prst="rect">
            <a:avLst/>
          </a:prstGeom>
        </p:spPr>
        <p:txBody>
          <a:bodyPr lIns="0" rIns="0" tIns="0" bIns="0">
            <a:noAutofit/>
          </a:bodyPr>
          <a:p>
            <a:r>
              <a:rPr b="0" lang="en-GB" sz="1400" spc="-1" strike="noStrike">
                <a:latin typeface="Times New Roman"/>
              </a:rPr>
              <a:t>&lt;header&gt;</a:t>
            </a:r>
            <a:endParaRPr b="0" lang="en-GB" sz="1400" spc="-1" strike="noStrike">
              <a:latin typeface="Times New Roman"/>
            </a:endParaRPr>
          </a:p>
        </p:txBody>
      </p:sp>
      <p:sp>
        <p:nvSpPr>
          <p:cNvPr id="176" name="PlaceHolder 4"/>
          <p:cNvSpPr>
            <a:spLocks noGrp="1"/>
          </p:cNvSpPr>
          <p:nvPr>
            <p:ph type="dt"/>
          </p:nvPr>
        </p:nvSpPr>
        <p:spPr>
          <a:xfrm>
            <a:off x="4278960" y="0"/>
            <a:ext cx="3280680" cy="534240"/>
          </a:xfrm>
          <a:prstGeom prst="rect">
            <a:avLst/>
          </a:prstGeom>
        </p:spPr>
        <p:txBody>
          <a:bodyPr lIns="0" rIns="0" tIns="0" bIns="0">
            <a:noAutofit/>
          </a:bodyPr>
          <a:p>
            <a:pPr algn="r"/>
            <a:r>
              <a:rPr b="0" lang="en-GB" sz="1400" spc="-1" strike="noStrike">
                <a:latin typeface="Times New Roman"/>
              </a:rPr>
              <a:t>&lt;date/time&gt;</a:t>
            </a:r>
            <a:endParaRPr b="0" lang="en-GB" sz="1400" spc="-1" strike="noStrike">
              <a:latin typeface="Times New Roman"/>
            </a:endParaRPr>
          </a:p>
        </p:txBody>
      </p:sp>
      <p:sp>
        <p:nvSpPr>
          <p:cNvPr id="177" name="PlaceHolder 5"/>
          <p:cNvSpPr>
            <a:spLocks noGrp="1"/>
          </p:cNvSpPr>
          <p:nvPr>
            <p:ph type="ftr"/>
          </p:nvPr>
        </p:nvSpPr>
        <p:spPr>
          <a:xfrm>
            <a:off x="0" y="10157400"/>
            <a:ext cx="3280680" cy="534240"/>
          </a:xfrm>
          <a:prstGeom prst="rect">
            <a:avLst/>
          </a:prstGeom>
        </p:spPr>
        <p:txBody>
          <a:bodyPr lIns="0" rIns="0" tIns="0" bIns="0" anchor="b">
            <a:noAutofit/>
          </a:bodyPr>
          <a:p>
            <a:r>
              <a:rPr b="0" lang="en-GB" sz="1400" spc="-1" strike="noStrike">
                <a:latin typeface="Times New Roman"/>
              </a:rPr>
              <a:t>&lt;footer&gt;</a:t>
            </a:r>
            <a:endParaRPr b="0" lang="en-GB" sz="1400" spc="-1" strike="noStrike">
              <a:latin typeface="Times New Roman"/>
            </a:endParaRPr>
          </a:p>
        </p:txBody>
      </p:sp>
      <p:sp>
        <p:nvSpPr>
          <p:cNvPr id="178"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40E79871-010B-4A63-B9ED-E85D9350D0B4}" type="slidenum">
              <a:rPr b="0" lang="en-GB" sz="1400" spc="-1" strike="noStrike">
                <a:latin typeface="Times New Roman"/>
              </a:rPr>
              <a:t>&lt;number&gt;</a:t>
            </a:fld>
            <a:endParaRPr b="0" lang="en-GB"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notesSlide3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9" name="PlaceHolder 1"/>
          <p:cNvSpPr>
            <a:spLocks noGrp="1"/>
          </p:cNvSpPr>
          <p:nvPr>
            <p:ph type="sldImg"/>
          </p:nvPr>
        </p:nvSpPr>
        <p:spPr>
          <a:xfrm>
            <a:off x="422280" y="1241280"/>
            <a:ext cx="5952600" cy="3349440"/>
          </a:xfrm>
          <a:prstGeom prst="rect">
            <a:avLst/>
          </a:prstGeom>
        </p:spPr>
      </p:sp>
      <p:sp>
        <p:nvSpPr>
          <p:cNvPr id="570" name="PlaceHolder 2"/>
          <p:cNvSpPr>
            <a:spLocks noGrp="1"/>
          </p:cNvSpPr>
          <p:nvPr>
            <p:ph type="body"/>
          </p:nvPr>
        </p:nvSpPr>
        <p:spPr>
          <a:xfrm>
            <a:off x="679680" y="4777200"/>
            <a:ext cx="5437800" cy="3908160"/>
          </a:xfrm>
          <a:prstGeom prst="rect">
            <a:avLst/>
          </a:prstGeom>
        </p:spPr>
        <p:txBody>
          <a:bodyPr>
            <a:noAutofit/>
          </a:bodyPr>
          <a:p>
            <a:endParaRPr b="0" lang="en-GB" sz="2000" spc="-1" strike="noStrike">
              <a:latin typeface="Arial"/>
            </a:endParaRPr>
          </a:p>
        </p:txBody>
      </p:sp>
      <p:sp>
        <p:nvSpPr>
          <p:cNvPr id="571" name="TextShape 3"/>
          <p:cNvSpPr txBox="1"/>
          <p:nvPr/>
        </p:nvSpPr>
        <p:spPr>
          <a:xfrm>
            <a:off x="3850560" y="9428760"/>
            <a:ext cx="2945160" cy="497520"/>
          </a:xfrm>
          <a:prstGeom prst="rect">
            <a:avLst/>
          </a:prstGeom>
          <a:noFill/>
          <a:ln>
            <a:noFill/>
          </a:ln>
        </p:spPr>
        <p:txBody>
          <a:bodyPr anchor="b">
            <a:noAutofit/>
          </a:bodyPr>
          <a:p>
            <a:pPr algn="r">
              <a:lnSpc>
                <a:spcPct val="100000"/>
              </a:lnSpc>
            </a:pPr>
            <a:fld id="{BBB1571B-BDBD-43EC-9B19-3BC28F4DAB24}" type="slidenum">
              <a:rPr b="0" lang="en-GB" sz="1200" spc="-1" strike="noStrike">
                <a:solidFill>
                  <a:srgbClr val="000000"/>
                </a:solidFill>
                <a:latin typeface="+mn-lt"/>
                <a:ea typeface="+mn-ea"/>
              </a:rPr>
              <a:t>&lt;number&gt;</a:t>
            </a:fld>
            <a:endParaRPr b="0" lang="en-GB" sz="1200" spc="-1" strike="noStrike">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0" name="PlaceHolder 1"/>
          <p:cNvSpPr>
            <a:spLocks noGrp="1"/>
          </p:cNvSpPr>
          <p:nvPr>
            <p:ph type="sldImg"/>
          </p:nvPr>
        </p:nvSpPr>
        <p:spPr>
          <a:xfrm>
            <a:off x="422280" y="1241280"/>
            <a:ext cx="5952600" cy="3349440"/>
          </a:xfrm>
          <a:prstGeom prst="rect">
            <a:avLst/>
          </a:prstGeom>
        </p:spPr>
      </p:sp>
      <p:sp>
        <p:nvSpPr>
          <p:cNvPr id="561" name="PlaceHolder 2"/>
          <p:cNvSpPr>
            <a:spLocks noGrp="1"/>
          </p:cNvSpPr>
          <p:nvPr>
            <p:ph type="body"/>
          </p:nvPr>
        </p:nvSpPr>
        <p:spPr>
          <a:xfrm>
            <a:off x="679680" y="4777200"/>
            <a:ext cx="5437800" cy="3908160"/>
          </a:xfrm>
          <a:prstGeom prst="rect">
            <a:avLst/>
          </a:prstGeom>
        </p:spPr>
        <p:txBody>
          <a:bodyPr>
            <a:noAutofit/>
          </a:bodyPr>
          <a:p>
            <a:endParaRPr b="0" lang="en-GB" sz="2000" spc="-1" strike="noStrike">
              <a:latin typeface="Arial"/>
            </a:endParaRPr>
          </a:p>
        </p:txBody>
      </p:sp>
      <p:sp>
        <p:nvSpPr>
          <p:cNvPr id="562" name="TextShape 3"/>
          <p:cNvSpPr txBox="1"/>
          <p:nvPr/>
        </p:nvSpPr>
        <p:spPr>
          <a:xfrm>
            <a:off x="3850560" y="9428760"/>
            <a:ext cx="2945160" cy="497520"/>
          </a:xfrm>
          <a:prstGeom prst="rect">
            <a:avLst/>
          </a:prstGeom>
          <a:noFill/>
          <a:ln>
            <a:noFill/>
          </a:ln>
        </p:spPr>
        <p:txBody>
          <a:bodyPr anchor="b">
            <a:noAutofit/>
          </a:bodyPr>
          <a:p>
            <a:pPr algn="r">
              <a:lnSpc>
                <a:spcPct val="100000"/>
              </a:lnSpc>
            </a:pPr>
            <a:fld id="{17453362-E314-4C68-9F8C-DABE5BFABE1E}" type="slidenum">
              <a:rPr b="0" lang="en-GB" sz="1200" spc="-1" strike="noStrike">
                <a:solidFill>
                  <a:srgbClr val="000000"/>
                </a:solidFill>
                <a:latin typeface="+mn-lt"/>
                <a:ea typeface="+mn-ea"/>
              </a:rPr>
              <a:t>&lt;number&gt;</a:t>
            </a:fld>
            <a:endParaRPr b="0" lang="en-GB" sz="1200" spc="-1" strike="noStrike">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3" name="PlaceHolder 1"/>
          <p:cNvSpPr>
            <a:spLocks noGrp="1"/>
          </p:cNvSpPr>
          <p:nvPr>
            <p:ph type="sldImg"/>
          </p:nvPr>
        </p:nvSpPr>
        <p:spPr>
          <a:xfrm>
            <a:off x="422280" y="1241280"/>
            <a:ext cx="5952600" cy="3349440"/>
          </a:xfrm>
          <a:prstGeom prst="rect">
            <a:avLst/>
          </a:prstGeom>
        </p:spPr>
      </p:sp>
      <p:sp>
        <p:nvSpPr>
          <p:cNvPr id="564" name="PlaceHolder 2"/>
          <p:cNvSpPr>
            <a:spLocks noGrp="1"/>
          </p:cNvSpPr>
          <p:nvPr>
            <p:ph type="body"/>
          </p:nvPr>
        </p:nvSpPr>
        <p:spPr>
          <a:xfrm>
            <a:off x="679680" y="4777200"/>
            <a:ext cx="5437800" cy="3908160"/>
          </a:xfrm>
          <a:prstGeom prst="rect">
            <a:avLst/>
          </a:prstGeom>
        </p:spPr>
        <p:txBody>
          <a:bodyPr>
            <a:noAutofit/>
          </a:bodyPr>
          <a:p>
            <a:endParaRPr b="0" lang="en-GB" sz="2000" spc="-1" strike="noStrike">
              <a:latin typeface="Arial"/>
            </a:endParaRPr>
          </a:p>
        </p:txBody>
      </p:sp>
      <p:sp>
        <p:nvSpPr>
          <p:cNvPr id="565" name="TextShape 3"/>
          <p:cNvSpPr txBox="1"/>
          <p:nvPr/>
        </p:nvSpPr>
        <p:spPr>
          <a:xfrm>
            <a:off x="3850560" y="9428760"/>
            <a:ext cx="2945160" cy="497520"/>
          </a:xfrm>
          <a:prstGeom prst="rect">
            <a:avLst/>
          </a:prstGeom>
          <a:noFill/>
          <a:ln>
            <a:noFill/>
          </a:ln>
        </p:spPr>
        <p:txBody>
          <a:bodyPr anchor="b">
            <a:noAutofit/>
          </a:bodyPr>
          <a:p>
            <a:pPr algn="r">
              <a:lnSpc>
                <a:spcPct val="100000"/>
              </a:lnSpc>
            </a:pPr>
            <a:fld id="{1AA0940C-6F9C-4662-8111-0743BB836CEB}" type="slidenum">
              <a:rPr b="0" lang="en-GB" sz="1200" spc="-1" strike="noStrike">
                <a:solidFill>
                  <a:srgbClr val="000000"/>
                </a:solidFill>
                <a:latin typeface="+mn-lt"/>
                <a:ea typeface="+mn-ea"/>
              </a:rPr>
              <a:t>&lt;number&gt;</a:t>
            </a:fld>
            <a:endParaRPr b="0" lang="en-GB" sz="1200" spc="-1" strike="noStrike">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6" name="PlaceHolder 1"/>
          <p:cNvSpPr>
            <a:spLocks noGrp="1"/>
          </p:cNvSpPr>
          <p:nvPr>
            <p:ph type="sldImg"/>
          </p:nvPr>
        </p:nvSpPr>
        <p:spPr>
          <a:xfrm>
            <a:off x="422280" y="1241280"/>
            <a:ext cx="5952600" cy="3349440"/>
          </a:xfrm>
          <a:prstGeom prst="rect">
            <a:avLst/>
          </a:prstGeom>
        </p:spPr>
      </p:sp>
      <p:sp>
        <p:nvSpPr>
          <p:cNvPr id="567" name="PlaceHolder 2"/>
          <p:cNvSpPr>
            <a:spLocks noGrp="1"/>
          </p:cNvSpPr>
          <p:nvPr>
            <p:ph type="body"/>
          </p:nvPr>
        </p:nvSpPr>
        <p:spPr>
          <a:xfrm>
            <a:off x="679680" y="4777200"/>
            <a:ext cx="5437800" cy="3908160"/>
          </a:xfrm>
          <a:prstGeom prst="rect">
            <a:avLst/>
          </a:prstGeom>
        </p:spPr>
        <p:txBody>
          <a:bodyPr>
            <a:noAutofit/>
          </a:bodyPr>
          <a:p>
            <a:endParaRPr b="0" lang="en-GB" sz="2000" spc="-1" strike="noStrike">
              <a:latin typeface="Arial"/>
            </a:endParaRPr>
          </a:p>
        </p:txBody>
      </p:sp>
      <p:sp>
        <p:nvSpPr>
          <p:cNvPr id="568" name="TextShape 3"/>
          <p:cNvSpPr txBox="1"/>
          <p:nvPr/>
        </p:nvSpPr>
        <p:spPr>
          <a:xfrm>
            <a:off x="3850560" y="9428760"/>
            <a:ext cx="2945160" cy="497520"/>
          </a:xfrm>
          <a:prstGeom prst="rect">
            <a:avLst/>
          </a:prstGeom>
          <a:noFill/>
          <a:ln>
            <a:noFill/>
          </a:ln>
        </p:spPr>
        <p:txBody>
          <a:bodyPr anchor="b">
            <a:noAutofit/>
          </a:bodyPr>
          <a:p>
            <a:pPr algn="r">
              <a:lnSpc>
                <a:spcPct val="100000"/>
              </a:lnSpc>
            </a:pPr>
            <a:fld id="{F2C7F6AC-0A65-4538-8E4A-7DF81F2E56E0}" type="slidenum">
              <a:rPr b="0" lang="en-GB" sz="1200" spc="-1" strike="noStrike">
                <a:solidFill>
                  <a:srgbClr val="000000"/>
                </a:solidFill>
                <a:latin typeface="+mn-lt"/>
                <a:ea typeface="+mn-ea"/>
              </a:rPr>
              <a:t>&lt;number&gt;</a:t>
            </a:fld>
            <a:endParaRPr b="0" lang="en-GB"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23000" y="244800"/>
            <a:ext cx="10362960" cy="671400"/>
          </a:xfrm>
          <a:prstGeom prst="rect">
            <a:avLst/>
          </a:prstGeom>
        </p:spPr>
        <p:txBody>
          <a:bodyPr lIns="0" rIns="0" tIns="0" bIns="0" anchor="ctr">
            <a:spAutoFit/>
          </a:bodyPr>
          <a:p>
            <a:endParaRPr b="0" lang="en-US" sz="1800" spc="-1" strike="noStrike">
              <a:solidFill>
                <a:srgbClr val="404040"/>
              </a:solidFill>
              <a:latin typeface="Roboto Condensed"/>
            </a:endParaRPr>
          </a:p>
        </p:txBody>
      </p:sp>
      <p:sp>
        <p:nvSpPr>
          <p:cNvPr id="30" name="PlaceHolder 2"/>
          <p:cNvSpPr>
            <a:spLocks noGrp="1"/>
          </p:cNvSpPr>
          <p:nvPr>
            <p:ph type="body"/>
          </p:nvPr>
        </p:nvSpPr>
        <p:spPr>
          <a:xfrm>
            <a:off x="410040" y="829800"/>
            <a:ext cx="10362960" cy="104040"/>
          </a:xfrm>
          <a:prstGeom prst="rect">
            <a:avLst/>
          </a:prstGeom>
        </p:spPr>
        <p:txBody>
          <a:bodyPr lIns="0" rIns="0" tIns="0" bIns="0">
            <a:normAutofit fontScale="18000"/>
          </a:bodyPr>
          <a:p>
            <a:endParaRPr b="0" lang="en-US" sz="2800" spc="-1" strike="noStrike">
              <a:solidFill>
                <a:srgbClr val="404040"/>
              </a:solidFill>
              <a:latin typeface="Calibri"/>
            </a:endParaRPr>
          </a:p>
        </p:txBody>
      </p:sp>
      <p:sp>
        <p:nvSpPr>
          <p:cNvPr id="31" name="PlaceHolder 3"/>
          <p:cNvSpPr>
            <a:spLocks noGrp="1"/>
          </p:cNvSpPr>
          <p:nvPr>
            <p:ph type="body"/>
          </p:nvPr>
        </p:nvSpPr>
        <p:spPr>
          <a:xfrm>
            <a:off x="410040" y="944280"/>
            <a:ext cx="10362960" cy="104040"/>
          </a:xfrm>
          <a:prstGeom prst="rect">
            <a:avLst/>
          </a:prstGeom>
        </p:spPr>
        <p:txBody>
          <a:bodyPr lIns="0" rIns="0" tIns="0" bIns="0">
            <a:normAutofit fontScale="18000"/>
          </a:bodyPr>
          <a:p>
            <a:endParaRPr b="0" lang="en-US" sz="2800" spc="-1" strike="noStrike">
              <a:solidFill>
                <a:srgbClr val="404040"/>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23000" y="244800"/>
            <a:ext cx="10362960" cy="671400"/>
          </a:xfrm>
          <a:prstGeom prst="rect">
            <a:avLst/>
          </a:prstGeom>
        </p:spPr>
        <p:txBody>
          <a:bodyPr lIns="0" rIns="0" tIns="0" bIns="0" anchor="ctr">
            <a:spAutoFit/>
          </a:bodyPr>
          <a:p>
            <a:endParaRPr b="0" lang="en-US" sz="1800" spc="-1" strike="noStrike">
              <a:solidFill>
                <a:srgbClr val="404040"/>
              </a:solidFill>
              <a:latin typeface="Roboto Condensed"/>
            </a:endParaRPr>
          </a:p>
        </p:txBody>
      </p:sp>
      <p:sp>
        <p:nvSpPr>
          <p:cNvPr id="33" name="PlaceHolder 2"/>
          <p:cNvSpPr>
            <a:spLocks noGrp="1"/>
          </p:cNvSpPr>
          <p:nvPr>
            <p:ph type="body"/>
          </p:nvPr>
        </p:nvSpPr>
        <p:spPr>
          <a:xfrm>
            <a:off x="410040" y="829800"/>
            <a:ext cx="5056920" cy="104040"/>
          </a:xfrm>
          <a:prstGeom prst="rect">
            <a:avLst/>
          </a:prstGeom>
        </p:spPr>
        <p:txBody>
          <a:bodyPr lIns="0" rIns="0" tIns="0" bIns="0">
            <a:normAutofit fontScale="18000"/>
          </a:bodyPr>
          <a:p>
            <a:endParaRPr b="0" lang="en-US" sz="2800" spc="-1" strike="noStrike">
              <a:solidFill>
                <a:srgbClr val="404040"/>
              </a:solidFill>
              <a:latin typeface="Calibri"/>
            </a:endParaRPr>
          </a:p>
        </p:txBody>
      </p:sp>
      <p:sp>
        <p:nvSpPr>
          <p:cNvPr id="34" name="PlaceHolder 3"/>
          <p:cNvSpPr>
            <a:spLocks noGrp="1"/>
          </p:cNvSpPr>
          <p:nvPr>
            <p:ph type="body"/>
          </p:nvPr>
        </p:nvSpPr>
        <p:spPr>
          <a:xfrm>
            <a:off x="5720040" y="829800"/>
            <a:ext cx="5056920" cy="104040"/>
          </a:xfrm>
          <a:prstGeom prst="rect">
            <a:avLst/>
          </a:prstGeom>
        </p:spPr>
        <p:txBody>
          <a:bodyPr lIns="0" rIns="0" tIns="0" bIns="0">
            <a:normAutofit fontScale="18000"/>
          </a:bodyPr>
          <a:p>
            <a:endParaRPr b="0" lang="en-US" sz="2800" spc="-1" strike="noStrike">
              <a:solidFill>
                <a:srgbClr val="404040"/>
              </a:solidFill>
              <a:latin typeface="Calibri"/>
            </a:endParaRPr>
          </a:p>
        </p:txBody>
      </p:sp>
      <p:sp>
        <p:nvSpPr>
          <p:cNvPr id="35" name="PlaceHolder 4"/>
          <p:cNvSpPr>
            <a:spLocks noGrp="1"/>
          </p:cNvSpPr>
          <p:nvPr>
            <p:ph type="body"/>
          </p:nvPr>
        </p:nvSpPr>
        <p:spPr>
          <a:xfrm>
            <a:off x="410040" y="944280"/>
            <a:ext cx="5056920" cy="104040"/>
          </a:xfrm>
          <a:prstGeom prst="rect">
            <a:avLst/>
          </a:prstGeom>
        </p:spPr>
        <p:txBody>
          <a:bodyPr lIns="0" rIns="0" tIns="0" bIns="0">
            <a:normAutofit fontScale="18000"/>
          </a:bodyPr>
          <a:p>
            <a:endParaRPr b="0" lang="en-US" sz="2800" spc="-1" strike="noStrike">
              <a:solidFill>
                <a:srgbClr val="404040"/>
              </a:solidFill>
              <a:latin typeface="Calibri"/>
            </a:endParaRPr>
          </a:p>
        </p:txBody>
      </p:sp>
      <p:sp>
        <p:nvSpPr>
          <p:cNvPr id="36" name="PlaceHolder 5"/>
          <p:cNvSpPr>
            <a:spLocks noGrp="1"/>
          </p:cNvSpPr>
          <p:nvPr>
            <p:ph type="body"/>
          </p:nvPr>
        </p:nvSpPr>
        <p:spPr>
          <a:xfrm>
            <a:off x="5720040" y="944280"/>
            <a:ext cx="5056920" cy="104040"/>
          </a:xfrm>
          <a:prstGeom prst="rect">
            <a:avLst/>
          </a:prstGeom>
        </p:spPr>
        <p:txBody>
          <a:bodyPr lIns="0" rIns="0" tIns="0" bIns="0">
            <a:normAutofit fontScale="18000"/>
          </a:bodyPr>
          <a:p>
            <a:endParaRPr b="0" lang="en-US" sz="2800" spc="-1" strike="noStrike">
              <a:solidFill>
                <a:srgbClr val="40404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423000" y="244800"/>
            <a:ext cx="10362960" cy="671400"/>
          </a:xfrm>
          <a:prstGeom prst="rect">
            <a:avLst/>
          </a:prstGeom>
        </p:spPr>
        <p:txBody>
          <a:bodyPr lIns="0" rIns="0" tIns="0" bIns="0" anchor="ctr">
            <a:spAutoFit/>
          </a:bodyPr>
          <a:p>
            <a:endParaRPr b="0" lang="en-US" sz="1800" spc="-1" strike="noStrike">
              <a:solidFill>
                <a:srgbClr val="404040"/>
              </a:solidFill>
              <a:latin typeface="Roboto Condensed"/>
            </a:endParaRPr>
          </a:p>
        </p:txBody>
      </p:sp>
      <p:sp>
        <p:nvSpPr>
          <p:cNvPr id="38" name="PlaceHolder 2"/>
          <p:cNvSpPr>
            <a:spLocks noGrp="1"/>
          </p:cNvSpPr>
          <p:nvPr>
            <p:ph type="body"/>
          </p:nvPr>
        </p:nvSpPr>
        <p:spPr>
          <a:xfrm>
            <a:off x="410040" y="829800"/>
            <a:ext cx="3336480" cy="104040"/>
          </a:xfrm>
          <a:prstGeom prst="rect">
            <a:avLst/>
          </a:prstGeom>
        </p:spPr>
        <p:txBody>
          <a:bodyPr lIns="0" rIns="0" tIns="0" bIns="0">
            <a:normAutofit fontScale="18000"/>
          </a:bodyPr>
          <a:p>
            <a:endParaRPr b="0" lang="en-US" sz="2800" spc="-1" strike="noStrike">
              <a:solidFill>
                <a:srgbClr val="404040"/>
              </a:solidFill>
              <a:latin typeface="Calibri"/>
            </a:endParaRPr>
          </a:p>
        </p:txBody>
      </p:sp>
      <p:sp>
        <p:nvSpPr>
          <p:cNvPr id="39" name="PlaceHolder 3"/>
          <p:cNvSpPr>
            <a:spLocks noGrp="1"/>
          </p:cNvSpPr>
          <p:nvPr>
            <p:ph type="body"/>
          </p:nvPr>
        </p:nvSpPr>
        <p:spPr>
          <a:xfrm>
            <a:off x="3913560" y="829800"/>
            <a:ext cx="3336480" cy="104040"/>
          </a:xfrm>
          <a:prstGeom prst="rect">
            <a:avLst/>
          </a:prstGeom>
        </p:spPr>
        <p:txBody>
          <a:bodyPr lIns="0" rIns="0" tIns="0" bIns="0">
            <a:normAutofit fontScale="18000"/>
          </a:bodyPr>
          <a:p>
            <a:endParaRPr b="0" lang="en-US" sz="2800" spc="-1" strike="noStrike">
              <a:solidFill>
                <a:srgbClr val="404040"/>
              </a:solidFill>
              <a:latin typeface="Calibri"/>
            </a:endParaRPr>
          </a:p>
        </p:txBody>
      </p:sp>
      <p:sp>
        <p:nvSpPr>
          <p:cNvPr id="40" name="PlaceHolder 4"/>
          <p:cNvSpPr>
            <a:spLocks noGrp="1"/>
          </p:cNvSpPr>
          <p:nvPr>
            <p:ph type="body"/>
          </p:nvPr>
        </p:nvSpPr>
        <p:spPr>
          <a:xfrm>
            <a:off x="7417440" y="829800"/>
            <a:ext cx="3336480" cy="104040"/>
          </a:xfrm>
          <a:prstGeom prst="rect">
            <a:avLst/>
          </a:prstGeom>
        </p:spPr>
        <p:txBody>
          <a:bodyPr lIns="0" rIns="0" tIns="0" bIns="0">
            <a:normAutofit fontScale="18000"/>
          </a:bodyPr>
          <a:p>
            <a:endParaRPr b="0" lang="en-US" sz="2800" spc="-1" strike="noStrike">
              <a:solidFill>
                <a:srgbClr val="404040"/>
              </a:solidFill>
              <a:latin typeface="Calibri"/>
            </a:endParaRPr>
          </a:p>
        </p:txBody>
      </p:sp>
      <p:sp>
        <p:nvSpPr>
          <p:cNvPr id="41" name="PlaceHolder 5"/>
          <p:cNvSpPr>
            <a:spLocks noGrp="1"/>
          </p:cNvSpPr>
          <p:nvPr>
            <p:ph type="body"/>
          </p:nvPr>
        </p:nvSpPr>
        <p:spPr>
          <a:xfrm>
            <a:off x="410040" y="944280"/>
            <a:ext cx="3336480" cy="104040"/>
          </a:xfrm>
          <a:prstGeom prst="rect">
            <a:avLst/>
          </a:prstGeom>
        </p:spPr>
        <p:txBody>
          <a:bodyPr lIns="0" rIns="0" tIns="0" bIns="0">
            <a:normAutofit fontScale="18000"/>
          </a:bodyPr>
          <a:p>
            <a:endParaRPr b="0" lang="en-US" sz="2800" spc="-1" strike="noStrike">
              <a:solidFill>
                <a:srgbClr val="404040"/>
              </a:solidFill>
              <a:latin typeface="Calibri"/>
            </a:endParaRPr>
          </a:p>
        </p:txBody>
      </p:sp>
      <p:sp>
        <p:nvSpPr>
          <p:cNvPr id="42" name="PlaceHolder 6"/>
          <p:cNvSpPr>
            <a:spLocks noGrp="1"/>
          </p:cNvSpPr>
          <p:nvPr>
            <p:ph type="body"/>
          </p:nvPr>
        </p:nvSpPr>
        <p:spPr>
          <a:xfrm>
            <a:off x="3913560" y="944280"/>
            <a:ext cx="3336480" cy="104040"/>
          </a:xfrm>
          <a:prstGeom prst="rect">
            <a:avLst/>
          </a:prstGeom>
        </p:spPr>
        <p:txBody>
          <a:bodyPr lIns="0" rIns="0" tIns="0" bIns="0">
            <a:normAutofit fontScale="18000"/>
          </a:bodyPr>
          <a:p>
            <a:endParaRPr b="0" lang="en-US" sz="2800" spc="-1" strike="noStrike">
              <a:solidFill>
                <a:srgbClr val="404040"/>
              </a:solidFill>
              <a:latin typeface="Calibri"/>
            </a:endParaRPr>
          </a:p>
        </p:txBody>
      </p:sp>
      <p:sp>
        <p:nvSpPr>
          <p:cNvPr id="43" name="PlaceHolder 7"/>
          <p:cNvSpPr>
            <a:spLocks noGrp="1"/>
          </p:cNvSpPr>
          <p:nvPr>
            <p:ph type="body"/>
          </p:nvPr>
        </p:nvSpPr>
        <p:spPr>
          <a:xfrm>
            <a:off x="7417440" y="944280"/>
            <a:ext cx="3336480" cy="104040"/>
          </a:xfrm>
          <a:prstGeom prst="rect">
            <a:avLst/>
          </a:prstGeom>
        </p:spPr>
        <p:txBody>
          <a:bodyPr lIns="0" rIns="0" tIns="0" bIns="0">
            <a:normAutofit fontScale="18000"/>
          </a:bodyPr>
          <a:p>
            <a:endParaRPr b="0" lang="en-US" sz="2800" spc="-1" strike="noStrike">
              <a:solidFill>
                <a:srgbClr val="404040"/>
              </a:solid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0" name="PlaceHolder 1"/>
          <p:cNvSpPr>
            <a:spLocks noGrp="1"/>
          </p:cNvSpPr>
          <p:nvPr>
            <p:ph type="title"/>
          </p:nvPr>
        </p:nvSpPr>
        <p:spPr>
          <a:xfrm>
            <a:off x="423000" y="244800"/>
            <a:ext cx="10362960" cy="671400"/>
          </a:xfrm>
          <a:prstGeom prst="rect">
            <a:avLst/>
          </a:prstGeom>
        </p:spPr>
        <p:txBody>
          <a:bodyPr lIns="0" rIns="0" tIns="0" bIns="0" anchor="ctr">
            <a:spAutoFit/>
          </a:bodyPr>
          <a:p>
            <a:endParaRPr b="0" lang="en-US" sz="1800" spc="-1" strike="noStrike">
              <a:solidFill>
                <a:srgbClr val="404040"/>
              </a:solidFill>
              <a:latin typeface="Roboto Condensed"/>
            </a:endParaRPr>
          </a:p>
        </p:txBody>
      </p:sp>
      <p:sp>
        <p:nvSpPr>
          <p:cNvPr id="51" name="PlaceHolder 2"/>
          <p:cNvSpPr>
            <a:spLocks noGrp="1"/>
          </p:cNvSpPr>
          <p:nvPr>
            <p:ph type="subTitle"/>
          </p:nvPr>
        </p:nvSpPr>
        <p:spPr>
          <a:xfrm>
            <a:off x="410040" y="711000"/>
            <a:ext cx="10362960" cy="456120"/>
          </a:xfrm>
          <a:prstGeom prst="rect">
            <a:avLst/>
          </a:prstGeom>
        </p:spPr>
        <p:txBody>
          <a:bodyPr lIns="0" rIns="0" tIns="0" bIns="0" anchor="ctr">
            <a:spAutoFit/>
          </a:bodyPr>
          <a:p>
            <a:pPr algn="ctr"/>
            <a:endParaRPr b="0" lang="en-GB"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423000" y="244800"/>
            <a:ext cx="10362960" cy="671400"/>
          </a:xfrm>
          <a:prstGeom prst="rect">
            <a:avLst/>
          </a:prstGeom>
        </p:spPr>
        <p:txBody>
          <a:bodyPr lIns="0" rIns="0" tIns="0" bIns="0" anchor="ctr">
            <a:spAutoFit/>
          </a:bodyPr>
          <a:p>
            <a:endParaRPr b="0" lang="en-US" sz="1800" spc="-1" strike="noStrike">
              <a:solidFill>
                <a:srgbClr val="404040"/>
              </a:solidFill>
              <a:latin typeface="Roboto Condensed"/>
            </a:endParaRPr>
          </a:p>
        </p:txBody>
      </p:sp>
      <p:sp>
        <p:nvSpPr>
          <p:cNvPr id="53" name="PlaceHolder 2"/>
          <p:cNvSpPr>
            <a:spLocks noGrp="1"/>
          </p:cNvSpPr>
          <p:nvPr>
            <p:ph type="body"/>
          </p:nvPr>
        </p:nvSpPr>
        <p:spPr>
          <a:xfrm>
            <a:off x="410040" y="829800"/>
            <a:ext cx="10362960" cy="218160"/>
          </a:xfrm>
          <a:prstGeom prst="rect">
            <a:avLst/>
          </a:prstGeom>
        </p:spPr>
        <p:txBody>
          <a:bodyPr lIns="0" rIns="0" tIns="0" bIns="0">
            <a:normAutofit fontScale="55000"/>
          </a:bodyPr>
          <a:p>
            <a:endParaRPr b="0" lang="en-US" sz="2800" spc="-1" strike="noStrike">
              <a:solidFill>
                <a:srgbClr val="404040"/>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423000" y="244800"/>
            <a:ext cx="10362960" cy="671400"/>
          </a:xfrm>
          <a:prstGeom prst="rect">
            <a:avLst/>
          </a:prstGeom>
        </p:spPr>
        <p:txBody>
          <a:bodyPr lIns="0" rIns="0" tIns="0" bIns="0" anchor="ctr">
            <a:spAutoFit/>
          </a:bodyPr>
          <a:p>
            <a:endParaRPr b="0" lang="en-US" sz="1800" spc="-1" strike="noStrike">
              <a:solidFill>
                <a:srgbClr val="404040"/>
              </a:solidFill>
              <a:latin typeface="Roboto Condensed"/>
            </a:endParaRPr>
          </a:p>
        </p:txBody>
      </p:sp>
      <p:sp>
        <p:nvSpPr>
          <p:cNvPr id="55" name="PlaceHolder 2"/>
          <p:cNvSpPr>
            <a:spLocks noGrp="1"/>
          </p:cNvSpPr>
          <p:nvPr>
            <p:ph type="body"/>
          </p:nvPr>
        </p:nvSpPr>
        <p:spPr>
          <a:xfrm>
            <a:off x="410040" y="829800"/>
            <a:ext cx="5056920" cy="218160"/>
          </a:xfrm>
          <a:prstGeom prst="rect">
            <a:avLst/>
          </a:prstGeom>
        </p:spPr>
        <p:txBody>
          <a:bodyPr lIns="0" rIns="0" tIns="0" bIns="0">
            <a:normAutofit fontScale="55000"/>
          </a:bodyPr>
          <a:p>
            <a:endParaRPr b="0" lang="en-US" sz="2800" spc="-1" strike="noStrike">
              <a:solidFill>
                <a:srgbClr val="404040"/>
              </a:solidFill>
              <a:latin typeface="Calibri"/>
            </a:endParaRPr>
          </a:p>
        </p:txBody>
      </p:sp>
      <p:sp>
        <p:nvSpPr>
          <p:cNvPr id="56" name="PlaceHolder 3"/>
          <p:cNvSpPr>
            <a:spLocks noGrp="1"/>
          </p:cNvSpPr>
          <p:nvPr>
            <p:ph type="body"/>
          </p:nvPr>
        </p:nvSpPr>
        <p:spPr>
          <a:xfrm>
            <a:off x="5720040" y="829800"/>
            <a:ext cx="5056920" cy="218160"/>
          </a:xfrm>
          <a:prstGeom prst="rect">
            <a:avLst/>
          </a:prstGeom>
        </p:spPr>
        <p:txBody>
          <a:bodyPr lIns="0" rIns="0" tIns="0" bIns="0">
            <a:normAutofit fontScale="55000"/>
          </a:bodyPr>
          <a:p>
            <a:endParaRPr b="0" lang="en-US" sz="2800" spc="-1" strike="noStrike">
              <a:solidFill>
                <a:srgbClr val="404040"/>
              </a:solid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7" name="PlaceHolder 1"/>
          <p:cNvSpPr>
            <a:spLocks noGrp="1"/>
          </p:cNvSpPr>
          <p:nvPr>
            <p:ph type="title"/>
          </p:nvPr>
        </p:nvSpPr>
        <p:spPr>
          <a:xfrm>
            <a:off x="423000" y="244800"/>
            <a:ext cx="10362960" cy="671400"/>
          </a:xfrm>
          <a:prstGeom prst="rect">
            <a:avLst/>
          </a:prstGeom>
        </p:spPr>
        <p:txBody>
          <a:bodyPr lIns="0" rIns="0" tIns="0" bIns="0" anchor="ctr">
            <a:spAutoFit/>
          </a:bodyPr>
          <a:p>
            <a:endParaRPr b="0" lang="en-US" sz="1800" spc="-1" strike="noStrike">
              <a:solidFill>
                <a:srgbClr val="404040"/>
              </a:solidFill>
              <a:latin typeface="Roboto Condensed"/>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8" name="PlaceHolder 1"/>
          <p:cNvSpPr>
            <a:spLocks noGrp="1"/>
          </p:cNvSpPr>
          <p:nvPr>
            <p:ph type="subTitle"/>
          </p:nvPr>
        </p:nvSpPr>
        <p:spPr>
          <a:xfrm>
            <a:off x="423000" y="244800"/>
            <a:ext cx="10362960" cy="3113640"/>
          </a:xfrm>
          <a:prstGeom prst="rect">
            <a:avLst/>
          </a:prstGeom>
        </p:spPr>
        <p:txBody>
          <a:bodyPr lIns="0" rIns="0" tIns="0" bIns="0" anchor="ctr">
            <a:spAutoFit/>
          </a:bodyPr>
          <a:p>
            <a:pPr algn="ctr"/>
            <a:endParaRPr b="0" lang="en-GB"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23000" y="244800"/>
            <a:ext cx="10362960" cy="671400"/>
          </a:xfrm>
          <a:prstGeom prst="rect">
            <a:avLst/>
          </a:prstGeom>
        </p:spPr>
        <p:txBody>
          <a:bodyPr lIns="0" rIns="0" tIns="0" bIns="0" anchor="ctr">
            <a:spAutoFit/>
          </a:bodyPr>
          <a:p>
            <a:endParaRPr b="0" lang="en-US" sz="1800" spc="-1" strike="noStrike">
              <a:solidFill>
                <a:srgbClr val="404040"/>
              </a:solidFill>
              <a:latin typeface="Roboto Condensed"/>
            </a:endParaRPr>
          </a:p>
        </p:txBody>
      </p:sp>
      <p:sp>
        <p:nvSpPr>
          <p:cNvPr id="60" name="PlaceHolder 2"/>
          <p:cNvSpPr>
            <a:spLocks noGrp="1"/>
          </p:cNvSpPr>
          <p:nvPr>
            <p:ph type="body"/>
          </p:nvPr>
        </p:nvSpPr>
        <p:spPr>
          <a:xfrm>
            <a:off x="410040" y="829800"/>
            <a:ext cx="5056920" cy="104040"/>
          </a:xfrm>
          <a:prstGeom prst="rect">
            <a:avLst/>
          </a:prstGeom>
        </p:spPr>
        <p:txBody>
          <a:bodyPr lIns="0" rIns="0" tIns="0" bIns="0">
            <a:normAutofit fontScale="18000"/>
          </a:bodyPr>
          <a:p>
            <a:endParaRPr b="0" lang="en-US" sz="2800" spc="-1" strike="noStrike">
              <a:solidFill>
                <a:srgbClr val="404040"/>
              </a:solidFill>
              <a:latin typeface="Calibri"/>
            </a:endParaRPr>
          </a:p>
        </p:txBody>
      </p:sp>
      <p:sp>
        <p:nvSpPr>
          <p:cNvPr id="61" name="PlaceHolder 3"/>
          <p:cNvSpPr>
            <a:spLocks noGrp="1"/>
          </p:cNvSpPr>
          <p:nvPr>
            <p:ph type="body"/>
          </p:nvPr>
        </p:nvSpPr>
        <p:spPr>
          <a:xfrm>
            <a:off x="5720040" y="829800"/>
            <a:ext cx="5056920" cy="218160"/>
          </a:xfrm>
          <a:prstGeom prst="rect">
            <a:avLst/>
          </a:prstGeom>
        </p:spPr>
        <p:txBody>
          <a:bodyPr lIns="0" rIns="0" tIns="0" bIns="0">
            <a:normAutofit fontScale="55000"/>
          </a:bodyPr>
          <a:p>
            <a:endParaRPr b="0" lang="en-US" sz="2800" spc="-1" strike="noStrike">
              <a:solidFill>
                <a:srgbClr val="404040"/>
              </a:solidFill>
              <a:latin typeface="Calibri"/>
            </a:endParaRPr>
          </a:p>
        </p:txBody>
      </p:sp>
      <p:sp>
        <p:nvSpPr>
          <p:cNvPr id="62" name="PlaceHolder 4"/>
          <p:cNvSpPr>
            <a:spLocks noGrp="1"/>
          </p:cNvSpPr>
          <p:nvPr>
            <p:ph type="body"/>
          </p:nvPr>
        </p:nvSpPr>
        <p:spPr>
          <a:xfrm>
            <a:off x="410040" y="944280"/>
            <a:ext cx="5056920" cy="104040"/>
          </a:xfrm>
          <a:prstGeom prst="rect">
            <a:avLst/>
          </a:prstGeom>
        </p:spPr>
        <p:txBody>
          <a:bodyPr lIns="0" rIns="0" tIns="0" bIns="0">
            <a:normAutofit fontScale="18000"/>
          </a:bodyPr>
          <a:p>
            <a:endParaRPr b="0" lang="en-US" sz="2800" spc="-1" strike="noStrike">
              <a:solidFill>
                <a:srgbClr val="40404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 name="PlaceHolder 1"/>
          <p:cNvSpPr>
            <a:spLocks noGrp="1"/>
          </p:cNvSpPr>
          <p:nvPr>
            <p:ph type="title"/>
          </p:nvPr>
        </p:nvSpPr>
        <p:spPr>
          <a:xfrm>
            <a:off x="423000" y="244800"/>
            <a:ext cx="10362960" cy="671400"/>
          </a:xfrm>
          <a:prstGeom prst="rect">
            <a:avLst/>
          </a:prstGeom>
        </p:spPr>
        <p:txBody>
          <a:bodyPr lIns="0" rIns="0" tIns="0" bIns="0" anchor="ctr">
            <a:spAutoFit/>
          </a:bodyPr>
          <a:p>
            <a:endParaRPr b="0" lang="en-US" sz="1800" spc="-1" strike="noStrike">
              <a:solidFill>
                <a:srgbClr val="404040"/>
              </a:solidFill>
              <a:latin typeface="Roboto Condensed"/>
            </a:endParaRPr>
          </a:p>
        </p:txBody>
      </p:sp>
      <p:sp>
        <p:nvSpPr>
          <p:cNvPr id="9" name="PlaceHolder 2"/>
          <p:cNvSpPr>
            <a:spLocks noGrp="1"/>
          </p:cNvSpPr>
          <p:nvPr>
            <p:ph type="subTitle"/>
          </p:nvPr>
        </p:nvSpPr>
        <p:spPr>
          <a:xfrm>
            <a:off x="410040" y="711000"/>
            <a:ext cx="10362960" cy="456120"/>
          </a:xfrm>
          <a:prstGeom prst="rect">
            <a:avLst/>
          </a:prstGeom>
        </p:spPr>
        <p:txBody>
          <a:bodyPr lIns="0" rIns="0" tIns="0" bIns="0" anchor="ctr">
            <a:spAutoFit/>
          </a:bodyPr>
          <a:p>
            <a:pPr algn="ctr"/>
            <a:endParaRPr b="0" lang="en-GB"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23000" y="244800"/>
            <a:ext cx="10362960" cy="671400"/>
          </a:xfrm>
          <a:prstGeom prst="rect">
            <a:avLst/>
          </a:prstGeom>
        </p:spPr>
        <p:txBody>
          <a:bodyPr lIns="0" rIns="0" tIns="0" bIns="0" anchor="ctr">
            <a:spAutoFit/>
          </a:bodyPr>
          <a:p>
            <a:endParaRPr b="0" lang="en-US" sz="1800" spc="-1" strike="noStrike">
              <a:solidFill>
                <a:srgbClr val="404040"/>
              </a:solidFill>
              <a:latin typeface="Roboto Condensed"/>
            </a:endParaRPr>
          </a:p>
        </p:txBody>
      </p:sp>
      <p:sp>
        <p:nvSpPr>
          <p:cNvPr id="64" name="PlaceHolder 2"/>
          <p:cNvSpPr>
            <a:spLocks noGrp="1"/>
          </p:cNvSpPr>
          <p:nvPr>
            <p:ph type="body"/>
          </p:nvPr>
        </p:nvSpPr>
        <p:spPr>
          <a:xfrm>
            <a:off x="410040" y="829800"/>
            <a:ext cx="5056920" cy="218160"/>
          </a:xfrm>
          <a:prstGeom prst="rect">
            <a:avLst/>
          </a:prstGeom>
        </p:spPr>
        <p:txBody>
          <a:bodyPr lIns="0" rIns="0" tIns="0" bIns="0">
            <a:normAutofit fontScale="55000"/>
          </a:bodyPr>
          <a:p>
            <a:endParaRPr b="0" lang="en-US" sz="2800" spc="-1" strike="noStrike">
              <a:solidFill>
                <a:srgbClr val="404040"/>
              </a:solidFill>
              <a:latin typeface="Calibri"/>
            </a:endParaRPr>
          </a:p>
        </p:txBody>
      </p:sp>
      <p:sp>
        <p:nvSpPr>
          <p:cNvPr id="65" name="PlaceHolder 3"/>
          <p:cNvSpPr>
            <a:spLocks noGrp="1"/>
          </p:cNvSpPr>
          <p:nvPr>
            <p:ph type="body"/>
          </p:nvPr>
        </p:nvSpPr>
        <p:spPr>
          <a:xfrm>
            <a:off x="5720040" y="829800"/>
            <a:ext cx="5056920" cy="104040"/>
          </a:xfrm>
          <a:prstGeom prst="rect">
            <a:avLst/>
          </a:prstGeom>
        </p:spPr>
        <p:txBody>
          <a:bodyPr lIns="0" rIns="0" tIns="0" bIns="0">
            <a:normAutofit fontScale="18000"/>
          </a:bodyPr>
          <a:p>
            <a:endParaRPr b="0" lang="en-US" sz="2800" spc="-1" strike="noStrike">
              <a:solidFill>
                <a:srgbClr val="404040"/>
              </a:solidFill>
              <a:latin typeface="Calibri"/>
            </a:endParaRPr>
          </a:p>
        </p:txBody>
      </p:sp>
      <p:sp>
        <p:nvSpPr>
          <p:cNvPr id="66" name="PlaceHolder 4"/>
          <p:cNvSpPr>
            <a:spLocks noGrp="1"/>
          </p:cNvSpPr>
          <p:nvPr>
            <p:ph type="body"/>
          </p:nvPr>
        </p:nvSpPr>
        <p:spPr>
          <a:xfrm>
            <a:off x="5720040" y="944280"/>
            <a:ext cx="5056920" cy="104040"/>
          </a:xfrm>
          <a:prstGeom prst="rect">
            <a:avLst/>
          </a:prstGeom>
        </p:spPr>
        <p:txBody>
          <a:bodyPr lIns="0" rIns="0" tIns="0" bIns="0">
            <a:normAutofit fontScale="18000"/>
          </a:bodyPr>
          <a:p>
            <a:endParaRPr b="0" lang="en-US" sz="2800" spc="-1" strike="noStrike">
              <a:solidFill>
                <a:srgbClr val="404040"/>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23000" y="244800"/>
            <a:ext cx="10362960" cy="671400"/>
          </a:xfrm>
          <a:prstGeom prst="rect">
            <a:avLst/>
          </a:prstGeom>
        </p:spPr>
        <p:txBody>
          <a:bodyPr lIns="0" rIns="0" tIns="0" bIns="0" anchor="ctr">
            <a:spAutoFit/>
          </a:bodyPr>
          <a:p>
            <a:endParaRPr b="0" lang="en-US" sz="1800" spc="-1" strike="noStrike">
              <a:solidFill>
                <a:srgbClr val="404040"/>
              </a:solidFill>
              <a:latin typeface="Roboto Condensed"/>
            </a:endParaRPr>
          </a:p>
        </p:txBody>
      </p:sp>
      <p:sp>
        <p:nvSpPr>
          <p:cNvPr id="68" name="PlaceHolder 2"/>
          <p:cNvSpPr>
            <a:spLocks noGrp="1"/>
          </p:cNvSpPr>
          <p:nvPr>
            <p:ph type="body"/>
          </p:nvPr>
        </p:nvSpPr>
        <p:spPr>
          <a:xfrm>
            <a:off x="410040" y="829800"/>
            <a:ext cx="5056920" cy="104040"/>
          </a:xfrm>
          <a:prstGeom prst="rect">
            <a:avLst/>
          </a:prstGeom>
        </p:spPr>
        <p:txBody>
          <a:bodyPr lIns="0" rIns="0" tIns="0" bIns="0">
            <a:normAutofit fontScale="18000"/>
          </a:bodyPr>
          <a:p>
            <a:endParaRPr b="0" lang="en-US" sz="2800" spc="-1" strike="noStrike">
              <a:solidFill>
                <a:srgbClr val="404040"/>
              </a:solidFill>
              <a:latin typeface="Calibri"/>
            </a:endParaRPr>
          </a:p>
        </p:txBody>
      </p:sp>
      <p:sp>
        <p:nvSpPr>
          <p:cNvPr id="69" name="PlaceHolder 3"/>
          <p:cNvSpPr>
            <a:spLocks noGrp="1"/>
          </p:cNvSpPr>
          <p:nvPr>
            <p:ph type="body"/>
          </p:nvPr>
        </p:nvSpPr>
        <p:spPr>
          <a:xfrm>
            <a:off x="5720040" y="829800"/>
            <a:ext cx="5056920" cy="104040"/>
          </a:xfrm>
          <a:prstGeom prst="rect">
            <a:avLst/>
          </a:prstGeom>
        </p:spPr>
        <p:txBody>
          <a:bodyPr lIns="0" rIns="0" tIns="0" bIns="0">
            <a:normAutofit fontScale="18000"/>
          </a:bodyPr>
          <a:p>
            <a:endParaRPr b="0" lang="en-US" sz="2800" spc="-1" strike="noStrike">
              <a:solidFill>
                <a:srgbClr val="404040"/>
              </a:solidFill>
              <a:latin typeface="Calibri"/>
            </a:endParaRPr>
          </a:p>
        </p:txBody>
      </p:sp>
      <p:sp>
        <p:nvSpPr>
          <p:cNvPr id="70" name="PlaceHolder 4"/>
          <p:cNvSpPr>
            <a:spLocks noGrp="1"/>
          </p:cNvSpPr>
          <p:nvPr>
            <p:ph type="body"/>
          </p:nvPr>
        </p:nvSpPr>
        <p:spPr>
          <a:xfrm>
            <a:off x="410040" y="944280"/>
            <a:ext cx="10362960" cy="104040"/>
          </a:xfrm>
          <a:prstGeom prst="rect">
            <a:avLst/>
          </a:prstGeom>
        </p:spPr>
        <p:txBody>
          <a:bodyPr lIns="0" rIns="0" tIns="0" bIns="0">
            <a:normAutofit fontScale="18000"/>
          </a:bodyPr>
          <a:p>
            <a:endParaRPr b="0" lang="en-US" sz="2800" spc="-1" strike="noStrike">
              <a:solidFill>
                <a:srgbClr val="404040"/>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23000" y="244800"/>
            <a:ext cx="10362960" cy="671400"/>
          </a:xfrm>
          <a:prstGeom prst="rect">
            <a:avLst/>
          </a:prstGeom>
        </p:spPr>
        <p:txBody>
          <a:bodyPr lIns="0" rIns="0" tIns="0" bIns="0" anchor="ctr">
            <a:spAutoFit/>
          </a:bodyPr>
          <a:p>
            <a:endParaRPr b="0" lang="en-US" sz="1800" spc="-1" strike="noStrike">
              <a:solidFill>
                <a:srgbClr val="404040"/>
              </a:solidFill>
              <a:latin typeface="Roboto Condensed"/>
            </a:endParaRPr>
          </a:p>
        </p:txBody>
      </p:sp>
      <p:sp>
        <p:nvSpPr>
          <p:cNvPr id="72" name="PlaceHolder 2"/>
          <p:cNvSpPr>
            <a:spLocks noGrp="1"/>
          </p:cNvSpPr>
          <p:nvPr>
            <p:ph type="body"/>
          </p:nvPr>
        </p:nvSpPr>
        <p:spPr>
          <a:xfrm>
            <a:off x="410040" y="829800"/>
            <a:ext cx="10362960" cy="104040"/>
          </a:xfrm>
          <a:prstGeom prst="rect">
            <a:avLst/>
          </a:prstGeom>
        </p:spPr>
        <p:txBody>
          <a:bodyPr lIns="0" rIns="0" tIns="0" bIns="0">
            <a:normAutofit fontScale="18000"/>
          </a:bodyPr>
          <a:p>
            <a:endParaRPr b="0" lang="en-US" sz="2800" spc="-1" strike="noStrike">
              <a:solidFill>
                <a:srgbClr val="404040"/>
              </a:solidFill>
              <a:latin typeface="Calibri"/>
            </a:endParaRPr>
          </a:p>
        </p:txBody>
      </p:sp>
      <p:sp>
        <p:nvSpPr>
          <p:cNvPr id="73" name="PlaceHolder 3"/>
          <p:cNvSpPr>
            <a:spLocks noGrp="1"/>
          </p:cNvSpPr>
          <p:nvPr>
            <p:ph type="body"/>
          </p:nvPr>
        </p:nvSpPr>
        <p:spPr>
          <a:xfrm>
            <a:off x="410040" y="944280"/>
            <a:ext cx="10362960" cy="104040"/>
          </a:xfrm>
          <a:prstGeom prst="rect">
            <a:avLst/>
          </a:prstGeom>
        </p:spPr>
        <p:txBody>
          <a:bodyPr lIns="0" rIns="0" tIns="0" bIns="0">
            <a:normAutofit fontScale="18000"/>
          </a:bodyPr>
          <a:p>
            <a:endParaRPr b="0" lang="en-US" sz="2800" spc="-1" strike="noStrike">
              <a:solidFill>
                <a:srgbClr val="404040"/>
              </a:solid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423000" y="244800"/>
            <a:ext cx="10362960" cy="671400"/>
          </a:xfrm>
          <a:prstGeom prst="rect">
            <a:avLst/>
          </a:prstGeom>
        </p:spPr>
        <p:txBody>
          <a:bodyPr lIns="0" rIns="0" tIns="0" bIns="0" anchor="ctr">
            <a:spAutoFit/>
          </a:bodyPr>
          <a:p>
            <a:endParaRPr b="0" lang="en-US" sz="1800" spc="-1" strike="noStrike">
              <a:solidFill>
                <a:srgbClr val="404040"/>
              </a:solidFill>
              <a:latin typeface="Roboto Condensed"/>
            </a:endParaRPr>
          </a:p>
        </p:txBody>
      </p:sp>
      <p:sp>
        <p:nvSpPr>
          <p:cNvPr id="75" name="PlaceHolder 2"/>
          <p:cNvSpPr>
            <a:spLocks noGrp="1"/>
          </p:cNvSpPr>
          <p:nvPr>
            <p:ph type="body"/>
          </p:nvPr>
        </p:nvSpPr>
        <p:spPr>
          <a:xfrm>
            <a:off x="410040" y="829800"/>
            <a:ext cx="5056920" cy="104040"/>
          </a:xfrm>
          <a:prstGeom prst="rect">
            <a:avLst/>
          </a:prstGeom>
        </p:spPr>
        <p:txBody>
          <a:bodyPr lIns="0" rIns="0" tIns="0" bIns="0">
            <a:normAutofit fontScale="18000"/>
          </a:bodyPr>
          <a:p>
            <a:endParaRPr b="0" lang="en-US" sz="2800" spc="-1" strike="noStrike">
              <a:solidFill>
                <a:srgbClr val="404040"/>
              </a:solidFill>
              <a:latin typeface="Calibri"/>
            </a:endParaRPr>
          </a:p>
        </p:txBody>
      </p:sp>
      <p:sp>
        <p:nvSpPr>
          <p:cNvPr id="76" name="PlaceHolder 3"/>
          <p:cNvSpPr>
            <a:spLocks noGrp="1"/>
          </p:cNvSpPr>
          <p:nvPr>
            <p:ph type="body"/>
          </p:nvPr>
        </p:nvSpPr>
        <p:spPr>
          <a:xfrm>
            <a:off x="5720040" y="829800"/>
            <a:ext cx="5056920" cy="104040"/>
          </a:xfrm>
          <a:prstGeom prst="rect">
            <a:avLst/>
          </a:prstGeom>
        </p:spPr>
        <p:txBody>
          <a:bodyPr lIns="0" rIns="0" tIns="0" bIns="0">
            <a:normAutofit fontScale="18000"/>
          </a:bodyPr>
          <a:p>
            <a:endParaRPr b="0" lang="en-US" sz="2800" spc="-1" strike="noStrike">
              <a:solidFill>
                <a:srgbClr val="404040"/>
              </a:solidFill>
              <a:latin typeface="Calibri"/>
            </a:endParaRPr>
          </a:p>
        </p:txBody>
      </p:sp>
      <p:sp>
        <p:nvSpPr>
          <p:cNvPr id="77" name="PlaceHolder 4"/>
          <p:cNvSpPr>
            <a:spLocks noGrp="1"/>
          </p:cNvSpPr>
          <p:nvPr>
            <p:ph type="body"/>
          </p:nvPr>
        </p:nvSpPr>
        <p:spPr>
          <a:xfrm>
            <a:off x="410040" y="944280"/>
            <a:ext cx="5056920" cy="104040"/>
          </a:xfrm>
          <a:prstGeom prst="rect">
            <a:avLst/>
          </a:prstGeom>
        </p:spPr>
        <p:txBody>
          <a:bodyPr lIns="0" rIns="0" tIns="0" bIns="0">
            <a:normAutofit fontScale="18000"/>
          </a:bodyPr>
          <a:p>
            <a:endParaRPr b="0" lang="en-US" sz="2800" spc="-1" strike="noStrike">
              <a:solidFill>
                <a:srgbClr val="404040"/>
              </a:solidFill>
              <a:latin typeface="Calibri"/>
            </a:endParaRPr>
          </a:p>
        </p:txBody>
      </p:sp>
      <p:sp>
        <p:nvSpPr>
          <p:cNvPr id="78" name="PlaceHolder 5"/>
          <p:cNvSpPr>
            <a:spLocks noGrp="1"/>
          </p:cNvSpPr>
          <p:nvPr>
            <p:ph type="body"/>
          </p:nvPr>
        </p:nvSpPr>
        <p:spPr>
          <a:xfrm>
            <a:off x="5720040" y="944280"/>
            <a:ext cx="5056920" cy="104040"/>
          </a:xfrm>
          <a:prstGeom prst="rect">
            <a:avLst/>
          </a:prstGeom>
        </p:spPr>
        <p:txBody>
          <a:bodyPr lIns="0" rIns="0" tIns="0" bIns="0">
            <a:normAutofit fontScale="18000"/>
          </a:bodyPr>
          <a:p>
            <a:endParaRPr b="0" lang="en-US" sz="2800" spc="-1" strike="noStrike">
              <a:solidFill>
                <a:srgbClr val="404040"/>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423000" y="244800"/>
            <a:ext cx="10362960" cy="671400"/>
          </a:xfrm>
          <a:prstGeom prst="rect">
            <a:avLst/>
          </a:prstGeom>
        </p:spPr>
        <p:txBody>
          <a:bodyPr lIns="0" rIns="0" tIns="0" bIns="0" anchor="ctr">
            <a:spAutoFit/>
          </a:bodyPr>
          <a:p>
            <a:endParaRPr b="0" lang="en-US" sz="1800" spc="-1" strike="noStrike">
              <a:solidFill>
                <a:srgbClr val="404040"/>
              </a:solidFill>
              <a:latin typeface="Roboto Condensed"/>
            </a:endParaRPr>
          </a:p>
        </p:txBody>
      </p:sp>
      <p:sp>
        <p:nvSpPr>
          <p:cNvPr id="80" name="PlaceHolder 2"/>
          <p:cNvSpPr>
            <a:spLocks noGrp="1"/>
          </p:cNvSpPr>
          <p:nvPr>
            <p:ph type="body"/>
          </p:nvPr>
        </p:nvSpPr>
        <p:spPr>
          <a:xfrm>
            <a:off x="410040" y="829800"/>
            <a:ext cx="3336480" cy="104040"/>
          </a:xfrm>
          <a:prstGeom prst="rect">
            <a:avLst/>
          </a:prstGeom>
        </p:spPr>
        <p:txBody>
          <a:bodyPr lIns="0" rIns="0" tIns="0" bIns="0">
            <a:normAutofit fontScale="18000"/>
          </a:bodyPr>
          <a:p>
            <a:endParaRPr b="0" lang="en-US" sz="2800" spc="-1" strike="noStrike">
              <a:solidFill>
                <a:srgbClr val="404040"/>
              </a:solidFill>
              <a:latin typeface="Calibri"/>
            </a:endParaRPr>
          </a:p>
        </p:txBody>
      </p:sp>
      <p:sp>
        <p:nvSpPr>
          <p:cNvPr id="81" name="PlaceHolder 3"/>
          <p:cNvSpPr>
            <a:spLocks noGrp="1"/>
          </p:cNvSpPr>
          <p:nvPr>
            <p:ph type="body"/>
          </p:nvPr>
        </p:nvSpPr>
        <p:spPr>
          <a:xfrm>
            <a:off x="3913560" y="829800"/>
            <a:ext cx="3336480" cy="104040"/>
          </a:xfrm>
          <a:prstGeom prst="rect">
            <a:avLst/>
          </a:prstGeom>
        </p:spPr>
        <p:txBody>
          <a:bodyPr lIns="0" rIns="0" tIns="0" bIns="0">
            <a:normAutofit fontScale="18000"/>
          </a:bodyPr>
          <a:p>
            <a:endParaRPr b="0" lang="en-US" sz="2800" spc="-1" strike="noStrike">
              <a:solidFill>
                <a:srgbClr val="404040"/>
              </a:solidFill>
              <a:latin typeface="Calibri"/>
            </a:endParaRPr>
          </a:p>
        </p:txBody>
      </p:sp>
      <p:sp>
        <p:nvSpPr>
          <p:cNvPr id="82" name="PlaceHolder 4"/>
          <p:cNvSpPr>
            <a:spLocks noGrp="1"/>
          </p:cNvSpPr>
          <p:nvPr>
            <p:ph type="body"/>
          </p:nvPr>
        </p:nvSpPr>
        <p:spPr>
          <a:xfrm>
            <a:off x="7417440" y="829800"/>
            <a:ext cx="3336480" cy="104040"/>
          </a:xfrm>
          <a:prstGeom prst="rect">
            <a:avLst/>
          </a:prstGeom>
        </p:spPr>
        <p:txBody>
          <a:bodyPr lIns="0" rIns="0" tIns="0" bIns="0">
            <a:normAutofit fontScale="18000"/>
          </a:bodyPr>
          <a:p>
            <a:endParaRPr b="0" lang="en-US" sz="2800" spc="-1" strike="noStrike">
              <a:solidFill>
                <a:srgbClr val="404040"/>
              </a:solidFill>
              <a:latin typeface="Calibri"/>
            </a:endParaRPr>
          </a:p>
        </p:txBody>
      </p:sp>
      <p:sp>
        <p:nvSpPr>
          <p:cNvPr id="83" name="PlaceHolder 5"/>
          <p:cNvSpPr>
            <a:spLocks noGrp="1"/>
          </p:cNvSpPr>
          <p:nvPr>
            <p:ph type="body"/>
          </p:nvPr>
        </p:nvSpPr>
        <p:spPr>
          <a:xfrm>
            <a:off x="410040" y="944280"/>
            <a:ext cx="3336480" cy="104040"/>
          </a:xfrm>
          <a:prstGeom prst="rect">
            <a:avLst/>
          </a:prstGeom>
        </p:spPr>
        <p:txBody>
          <a:bodyPr lIns="0" rIns="0" tIns="0" bIns="0">
            <a:normAutofit fontScale="18000"/>
          </a:bodyPr>
          <a:p>
            <a:endParaRPr b="0" lang="en-US" sz="2800" spc="-1" strike="noStrike">
              <a:solidFill>
                <a:srgbClr val="404040"/>
              </a:solidFill>
              <a:latin typeface="Calibri"/>
            </a:endParaRPr>
          </a:p>
        </p:txBody>
      </p:sp>
      <p:sp>
        <p:nvSpPr>
          <p:cNvPr id="84" name="PlaceHolder 6"/>
          <p:cNvSpPr>
            <a:spLocks noGrp="1"/>
          </p:cNvSpPr>
          <p:nvPr>
            <p:ph type="body"/>
          </p:nvPr>
        </p:nvSpPr>
        <p:spPr>
          <a:xfrm>
            <a:off x="3913560" y="944280"/>
            <a:ext cx="3336480" cy="104040"/>
          </a:xfrm>
          <a:prstGeom prst="rect">
            <a:avLst/>
          </a:prstGeom>
        </p:spPr>
        <p:txBody>
          <a:bodyPr lIns="0" rIns="0" tIns="0" bIns="0">
            <a:normAutofit fontScale="18000"/>
          </a:bodyPr>
          <a:p>
            <a:endParaRPr b="0" lang="en-US" sz="2800" spc="-1" strike="noStrike">
              <a:solidFill>
                <a:srgbClr val="404040"/>
              </a:solidFill>
              <a:latin typeface="Calibri"/>
            </a:endParaRPr>
          </a:p>
        </p:txBody>
      </p:sp>
      <p:sp>
        <p:nvSpPr>
          <p:cNvPr id="85" name="PlaceHolder 7"/>
          <p:cNvSpPr>
            <a:spLocks noGrp="1"/>
          </p:cNvSpPr>
          <p:nvPr>
            <p:ph type="body"/>
          </p:nvPr>
        </p:nvSpPr>
        <p:spPr>
          <a:xfrm>
            <a:off x="7417440" y="944280"/>
            <a:ext cx="3336480" cy="104040"/>
          </a:xfrm>
          <a:prstGeom prst="rect">
            <a:avLst/>
          </a:prstGeom>
        </p:spPr>
        <p:txBody>
          <a:bodyPr lIns="0" rIns="0" tIns="0" bIns="0">
            <a:normAutofit fontScale="18000"/>
          </a:bodyPr>
          <a:p>
            <a:endParaRPr b="0" lang="en-US" sz="2800" spc="-1" strike="noStrike">
              <a:solidFill>
                <a:srgbClr val="404040"/>
              </a:solidFill>
              <a:latin typeface="Calibri"/>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3" name="PlaceHolder 1"/>
          <p:cNvSpPr>
            <a:spLocks noGrp="1"/>
          </p:cNvSpPr>
          <p:nvPr>
            <p:ph type="title"/>
          </p:nvPr>
        </p:nvSpPr>
        <p:spPr>
          <a:xfrm>
            <a:off x="423000" y="244800"/>
            <a:ext cx="10362960" cy="671400"/>
          </a:xfrm>
          <a:prstGeom prst="rect">
            <a:avLst/>
          </a:prstGeom>
        </p:spPr>
        <p:txBody>
          <a:bodyPr lIns="0" rIns="0" tIns="0" bIns="0" anchor="ctr">
            <a:spAutoFit/>
          </a:bodyPr>
          <a:p>
            <a:endParaRPr b="0" lang="en-US" sz="1800" spc="-1" strike="noStrike">
              <a:solidFill>
                <a:srgbClr val="404040"/>
              </a:solidFill>
              <a:latin typeface="Roboto Condensed"/>
            </a:endParaRPr>
          </a:p>
        </p:txBody>
      </p:sp>
      <p:sp>
        <p:nvSpPr>
          <p:cNvPr id="94" name="PlaceHolder 2"/>
          <p:cNvSpPr>
            <a:spLocks noGrp="1"/>
          </p:cNvSpPr>
          <p:nvPr>
            <p:ph type="subTitle"/>
          </p:nvPr>
        </p:nvSpPr>
        <p:spPr>
          <a:xfrm>
            <a:off x="410040" y="711000"/>
            <a:ext cx="10362960" cy="456120"/>
          </a:xfrm>
          <a:prstGeom prst="rect">
            <a:avLst/>
          </a:prstGeom>
        </p:spPr>
        <p:txBody>
          <a:bodyPr lIns="0" rIns="0" tIns="0" bIns="0" anchor="ctr">
            <a:spAutoFit/>
          </a:bodyPr>
          <a:p>
            <a:pPr algn="ctr"/>
            <a:endParaRPr b="0" lang="en-GB"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423000" y="244800"/>
            <a:ext cx="10362960" cy="671400"/>
          </a:xfrm>
          <a:prstGeom prst="rect">
            <a:avLst/>
          </a:prstGeom>
        </p:spPr>
        <p:txBody>
          <a:bodyPr lIns="0" rIns="0" tIns="0" bIns="0" anchor="ctr">
            <a:spAutoFit/>
          </a:bodyPr>
          <a:p>
            <a:endParaRPr b="0" lang="en-US" sz="1800" spc="-1" strike="noStrike">
              <a:solidFill>
                <a:srgbClr val="404040"/>
              </a:solidFill>
              <a:latin typeface="Roboto Condensed"/>
            </a:endParaRPr>
          </a:p>
        </p:txBody>
      </p:sp>
      <p:sp>
        <p:nvSpPr>
          <p:cNvPr id="96" name="PlaceHolder 2"/>
          <p:cNvSpPr>
            <a:spLocks noGrp="1"/>
          </p:cNvSpPr>
          <p:nvPr>
            <p:ph type="body"/>
          </p:nvPr>
        </p:nvSpPr>
        <p:spPr>
          <a:xfrm>
            <a:off x="410040" y="829800"/>
            <a:ext cx="10362960" cy="218160"/>
          </a:xfrm>
          <a:prstGeom prst="rect">
            <a:avLst/>
          </a:prstGeom>
        </p:spPr>
        <p:txBody>
          <a:bodyPr lIns="0" rIns="0" tIns="0" bIns="0">
            <a:normAutofit fontScale="55000"/>
          </a:bodyPr>
          <a:p>
            <a:endParaRPr b="0" lang="en-US" sz="2800" spc="-1" strike="noStrike">
              <a:solidFill>
                <a:srgbClr val="404040"/>
              </a:solidFill>
              <a:latin typeface="Calibri"/>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423000" y="244800"/>
            <a:ext cx="10362960" cy="671400"/>
          </a:xfrm>
          <a:prstGeom prst="rect">
            <a:avLst/>
          </a:prstGeom>
        </p:spPr>
        <p:txBody>
          <a:bodyPr lIns="0" rIns="0" tIns="0" bIns="0" anchor="ctr">
            <a:spAutoFit/>
          </a:bodyPr>
          <a:p>
            <a:endParaRPr b="0" lang="en-US" sz="1800" spc="-1" strike="noStrike">
              <a:solidFill>
                <a:srgbClr val="404040"/>
              </a:solidFill>
              <a:latin typeface="Roboto Condensed"/>
            </a:endParaRPr>
          </a:p>
        </p:txBody>
      </p:sp>
      <p:sp>
        <p:nvSpPr>
          <p:cNvPr id="98" name="PlaceHolder 2"/>
          <p:cNvSpPr>
            <a:spLocks noGrp="1"/>
          </p:cNvSpPr>
          <p:nvPr>
            <p:ph type="body"/>
          </p:nvPr>
        </p:nvSpPr>
        <p:spPr>
          <a:xfrm>
            <a:off x="410040" y="829800"/>
            <a:ext cx="5056920" cy="218160"/>
          </a:xfrm>
          <a:prstGeom prst="rect">
            <a:avLst/>
          </a:prstGeom>
        </p:spPr>
        <p:txBody>
          <a:bodyPr lIns="0" rIns="0" tIns="0" bIns="0">
            <a:normAutofit fontScale="55000"/>
          </a:bodyPr>
          <a:p>
            <a:endParaRPr b="0" lang="en-US" sz="2800" spc="-1" strike="noStrike">
              <a:solidFill>
                <a:srgbClr val="404040"/>
              </a:solidFill>
              <a:latin typeface="Calibri"/>
            </a:endParaRPr>
          </a:p>
        </p:txBody>
      </p:sp>
      <p:sp>
        <p:nvSpPr>
          <p:cNvPr id="99" name="PlaceHolder 3"/>
          <p:cNvSpPr>
            <a:spLocks noGrp="1"/>
          </p:cNvSpPr>
          <p:nvPr>
            <p:ph type="body"/>
          </p:nvPr>
        </p:nvSpPr>
        <p:spPr>
          <a:xfrm>
            <a:off x="5720040" y="829800"/>
            <a:ext cx="5056920" cy="218160"/>
          </a:xfrm>
          <a:prstGeom prst="rect">
            <a:avLst/>
          </a:prstGeom>
        </p:spPr>
        <p:txBody>
          <a:bodyPr lIns="0" rIns="0" tIns="0" bIns="0">
            <a:normAutofit fontScale="55000"/>
          </a:bodyPr>
          <a:p>
            <a:endParaRPr b="0" lang="en-US" sz="2800" spc="-1" strike="noStrike">
              <a:solidFill>
                <a:srgbClr val="404040"/>
              </a:solidFill>
              <a:latin typeface="Calibri"/>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0" name="PlaceHolder 1"/>
          <p:cNvSpPr>
            <a:spLocks noGrp="1"/>
          </p:cNvSpPr>
          <p:nvPr>
            <p:ph type="title"/>
          </p:nvPr>
        </p:nvSpPr>
        <p:spPr>
          <a:xfrm>
            <a:off x="423000" y="244800"/>
            <a:ext cx="10362960" cy="671400"/>
          </a:xfrm>
          <a:prstGeom prst="rect">
            <a:avLst/>
          </a:prstGeom>
        </p:spPr>
        <p:txBody>
          <a:bodyPr lIns="0" rIns="0" tIns="0" bIns="0" anchor="ctr">
            <a:spAutoFit/>
          </a:bodyPr>
          <a:p>
            <a:endParaRPr b="0" lang="en-US" sz="1800" spc="-1" strike="noStrike">
              <a:solidFill>
                <a:srgbClr val="404040"/>
              </a:solidFill>
              <a:latin typeface="Roboto Condensed"/>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23000" y="244800"/>
            <a:ext cx="10362960" cy="671400"/>
          </a:xfrm>
          <a:prstGeom prst="rect">
            <a:avLst/>
          </a:prstGeom>
        </p:spPr>
        <p:txBody>
          <a:bodyPr lIns="0" rIns="0" tIns="0" bIns="0" anchor="ctr">
            <a:spAutoFit/>
          </a:bodyPr>
          <a:p>
            <a:endParaRPr b="0" lang="en-US" sz="1800" spc="-1" strike="noStrike">
              <a:solidFill>
                <a:srgbClr val="404040"/>
              </a:solidFill>
              <a:latin typeface="Roboto Condensed"/>
            </a:endParaRPr>
          </a:p>
        </p:txBody>
      </p:sp>
      <p:sp>
        <p:nvSpPr>
          <p:cNvPr id="11" name="PlaceHolder 2"/>
          <p:cNvSpPr>
            <a:spLocks noGrp="1"/>
          </p:cNvSpPr>
          <p:nvPr>
            <p:ph type="body"/>
          </p:nvPr>
        </p:nvSpPr>
        <p:spPr>
          <a:xfrm>
            <a:off x="410040" y="829800"/>
            <a:ext cx="10362960" cy="218160"/>
          </a:xfrm>
          <a:prstGeom prst="rect">
            <a:avLst/>
          </a:prstGeom>
        </p:spPr>
        <p:txBody>
          <a:bodyPr lIns="0" rIns="0" tIns="0" bIns="0">
            <a:normAutofit fontScale="55000"/>
          </a:bodyPr>
          <a:p>
            <a:endParaRPr b="0" lang="en-US" sz="2800" spc="-1" strike="noStrike">
              <a:solidFill>
                <a:srgbClr val="404040"/>
              </a:solidFill>
              <a:latin typeface="Calibri"/>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1" name="PlaceHolder 1"/>
          <p:cNvSpPr>
            <a:spLocks noGrp="1"/>
          </p:cNvSpPr>
          <p:nvPr>
            <p:ph type="subTitle"/>
          </p:nvPr>
        </p:nvSpPr>
        <p:spPr>
          <a:xfrm>
            <a:off x="423000" y="244800"/>
            <a:ext cx="10362960" cy="3113640"/>
          </a:xfrm>
          <a:prstGeom prst="rect">
            <a:avLst/>
          </a:prstGeom>
        </p:spPr>
        <p:txBody>
          <a:bodyPr lIns="0" rIns="0" tIns="0" bIns="0" anchor="ctr">
            <a:spAutoFit/>
          </a:bodyPr>
          <a:p>
            <a:pPr algn="ctr"/>
            <a:endParaRPr b="0" lang="en-GB"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23000" y="244800"/>
            <a:ext cx="10362960" cy="671400"/>
          </a:xfrm>
          <a:prstGeom prst="rect">
            <a:avLst/>
          </a:prstGeom>
        </p:spPr>
        <p:txBody>
          <a:bodyPr lIns="0" rIns="0" tIns="0" bIns="0" anchor="ctr">
            <a:spAutoFit/>
          </a:bodyPr>
          <a:p>
            <a:endParaRPr b="0" lang="en-US" sz="1800" spc="-1" strike="noStrike">
              <a:solidFill>
                <a:srgbClr val="404040"/>
              </a:solidFill>
              <a:latin typeface="Roboto Condensed"/>
            </a:endParaRPr>
          </a:p>
        </p:txBody>
      </p:sp>
      <p:sp>
        <p:nvSpPr>
          <p:cNvPr id="103" name="PlaceHolder 2"/>
          <p:cNvSpPr>
            <a:spLocks noGrp="1"/>
          </p:cNvSpPr>
          <p:nvPr>
            <p:ph type="body"/>
          </p:nvPr>
        </p:nvSpPr>
        <p:spPr>
          <a:xfrm>
            <a:off x="410040" y="829800"/>
            <a:ext cx="5056920" cy="104040"/>
          </a:xfrm>
          <a:prstGeom prst="rect">
            <a:avLst/>
          </a:prstGeom>
        </p:spPr>
        <p:txBody>
          <a:bodyPr lIns="0" rIns="0" tIns="0" bIns="0">
            <a:normAutofit fontScale="18000"/>
          </a:bodyPr>
          <a:p>
            <a:endParaRPr b="0" lang="en-US" sz="2800" spc="-1" strike="noStrike">
              <a:solidFill>
                <a:srgbClr val="404040"/>
              </a:solidFill>
              <a:latin typeface="Calibri"/>
            </a:endParaRPr>
          </a:p>
        </p:txBody>
      </p:sp>
      <p:sp>
        <p:nvSpPr>
          <p:cNvPr id="104" name="PlaceHolder 3"/>
          <p:cNvSpPr>
            <a:spLocks noGrp="1"/>
          </p:cNvSpPr>
          <p:nvPr>
            <p:ph type="body"/>
          </p:nvPr>
        </p:nvSpPr>
        <p:spPr>
          <a:xfrm>
            <a:off x="5720040" y="829800"/>
            <a:ext cx="5056920" cy="218160"/>
          </a:xfrm>
          <a:prstGeom prst="rect">
            <a:avLst/>
          </a:prstGeom>
        </p:spPr>
        <p:txBody>
          <a:bodyPr lIns="0" rIns="0" tIns="0" bIns="0">
            <a:normAutofit fontScale="55000"/>
          </a:bodyPr>
          <a:p>
            <a:endParaRPr b="0" lang="en-US" sz="2800" spc="-1" strike="noStrike">
              <a:solidFill>
                <a:srgbClr val="404040"/>
              </a:solidFill>
              <a:latin typeface="Calibri"/>
            </a:endParaRPr>
          </a:p>
        </p:txBody>
      </p:sp>
      <p:sp>
        <p:nvSpPr>
          <p:cNvPr id="105" name="PlaceHolder 4"/>
          <p:cNvSpPr>
            <a:spLocks noGrp="1"/>
          </p:cNvSpPr>
          <p:nvPr>
            <p:ph type="body"/>
          </p:nvPr>
        </p:nvSpPr>
        <p:spPr>
          <a:xfrm>
            <a:off x="410040" y="944280"/>
            <a:ext cx="5056920" cy="104040"/>
          </a:xfrm>
          <a:prstGeom prst="rect">
            <a:avLst/>
          </a:prstGeom>
        </p:spPr>
        <p:txBody>
          <a:bodyPr lIns="0" rIns="0" tIns="0" bIns="0">
            <a:normAutofit fontScale="18000"/>
          </a:bodyPr>
          <a:p>
            <a:endParaRPr b="0" lang="en-US" sz="2800" spc="-1" strike="noStrike">
              <a:solidFill>
                <a:srgbClr val="404040"/>
              </a:solidFill>
              <a:latin typeface="Calibri"/>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423000" y="244800"/>
            <a:ext cx="10362960" cy="671400"/>
          </a:xfrm>
          <a:prstGeom prst="rect">
            <a:avLst/>
          </a:prstGeom>
        </p:spPr>
        <p:txBody>
          <a:bodyPr lIns="0" rIns="0" tIns="0" bIns="0" anchor="ctr">
            <a:spAutoFit/>
          </a:bodyPr>
          <a:p>
            <a:endParaRPr b="0" lang="en-US" sz="1800" spc="-1" strike="noStrike">
              <a:solidFill>
                <a:srgbClr val="404040"/>
              </a:solidFill>
              <a:latin typeface="Roboto Condensed"/>
            </a:endParaRPr>
          </a:p>
        </p:txBody>
      </p:sp>
      <p:sp>
        <p:nvSpPr>
          <p:cNvPr id="107" name="PlaceHolder 2"/>
          <p:cNvSpPr>
            <a:spLocks noGrp="1"/>
          </p:cNvSpPr>
          <p:nvPr>
            <p:ph type="body"/>
          </p:nvPr>
        </p:nvSpPr>
        <p:spPr>
          <a:xfrm>
            <a:off x="410040" y="829800"/>
            <a:ext cx="5056920" cy="218160"/>
          </a:xfrm>
          <a:prstGeom prst="rect">
            <a:avLst/>
          </a:prstGeom>
        </p:spPr>
        <p:txBody>
          <a:bodyPr lIns="0" rIns="0" tIns="0" bIns="0">
            <a:normAutofit fontScale="55000"/>
          </a:bodyPr>
          <a:p>
            <a:endParaRPr b="0" lang="en-US" sz="2800" spc="-1" strike="noStrike">
              <a:solidFill>
                <a:srgbClr val="404040"/>
              </a:solidFill>
              <a:latin typeface="Calibri"/>
            </a:endParaRPr>
          </a:p>
        </p:txBody>
      </p:sp>
      <p:sp>
        <p:nvSpPr>
          <p:cNvPr id="108" name="PlaceHolder 3"/>
          <p:cNvSpPr>
            <a:spLocks noGrp="1"/>
          </p:cNvSpPr>
          <p:nvPr>
            <p:ph type="body"/>
          </p:nvPr>
        </p:nvSpPr>
        <p:spPr>
          <a:xfrm>
            <a:off x="5720040" y="829800"/>
            <a:ext cx="5056920" cy="104040"/>
          </a:xfrm>
          <a:prstGeom prst="rect">
            <a:avLst/>
          </a:prstGeom>
        </p:spPr>
        <p:txBody>
          <a:bodyPr lIns="0" rIns="0" tIns="0" bIns="0">
            <a:normAutofit fontScale="18000"/>
          </a:bodyPr>
          <a:p>
            <a:endParaRPr b="0" lang="en-US" sz="2800" spc="-1" strike="noStrike">
              <a:solidFill>
                <a:srgbClr val="404040"/>
              </a:solidFill>
              <a:latin typeface="Calibri"/>
            </a:endParaRPr>
          </a:p>
        </p:txBody>
      </p:sp>
      <p:sp>
        <p:nvSpPr>
          <p:cNvPr id="109" name="PlaceHolder 4"/>
          <p:cNvSpPr>
            <a:spLocks noGrp="1"/>
          </p:cNvSpPr>
          <p:nvPr>
            <p:ph type="body"/>
          </p:nvPr>
        </p:nvSpPr>
        <p:spPr>
          <a:xfrm>
            <a:off x="5720040" y="944280"/>
            <a:ext cx="5056920" cy="104040"/>
          </a:xfrm>
          <a:prstGeom prst="rect">
            <a:avLst/>
          </a:prstGeom>
        </p:spPr>
        <p:txBody>
          <a:bodyPr lIns="0" rIns="0" tIns="0" bIns="0">
            <a:normAutofit fontScale="18000"/>
          </a:bodyPr>
          <a:p>
            <a:endParaRPr b="0" lang="en-US" sz="2800" spc="-1" strike="noStrike">
              <a:solidFill>
                <a:srgbClr val="404040"/>
              </a:solidFill>
              <a:latin typeface="Calibri"/>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423000" y="244800"/>
            <a:ext cx="10362960" cy="671400"/>
          </a:xfrm>
          <a:prstGeom prst="rect">
            <a:avLst/>
          </a:prstGeom>
        </p:spPr>
        <p:txBody>
          <a:bodyPr lIns="0" rIns="0" tIns="0" bIns="0" anchor="ctr">
            <a:spAutoFit/>
          </a:bodyPr>
          <a:p>
            <a:endParaRPr b="0" lang="en-US" sz="1800" spc="-1" strike="noStrike">
              <a:solidFill>
                <a:srgbClr val="404040"/>
              </a:solidFill>
              <a:latin typeface="Roboto Condensed"/>
            </a:endParaRPr>
          </a:p>
        </p:txBody>
      </p:sp>
      <p:sp>
        <p:nvSpPr>
          <p:cNvPr id="111" name="PlaceHolder 2"/>
          <p:cNvSpPr>
            <a:spLocks noGrp="1"/>
          </p:cNvSpPr>
          <p:nvPr>
            <p:ph type="body"/>
          </p:nvPr>
        </p:nvSpPr>
        <p:spPr>
          <a:xfrm>
            <a:off x="410040" y="829800"/>
            <a:ext cx="5056920" cy="104040"/>
          </a:xfrm>
          <a:prstGeom prst="rect">
            <a:avLst/>
          </a:prstGeom>
        </p:spPr>
        <p:txBody>
          <a:bodyPr lIns="0" rIns="0" tIns="0" bIns="0">
            <a:normAutofit fontScale="18000"/>
          </a:bodyPr>
          <a:p>
            <a:endParaRPr b="0" lang="en-US" sz="2800" spc="-1" strike="noStrike">
              <a:solidFill>
                <a:srgbClr val="404040"/>
              </a:solidFill>
              <a:latin typeface="Calibri"/>
            </a:endParaRPr>
          </a:p>
        </p:txBody>
      </p:sp>
      <p:sp>
        <p:nvSpPr>
          <p:cNvPr id="112" name="PlaceHolder 3"/>
          <p:cNvSpPr>
            <a:spLocks noGrp="1"/>
          </p:cNvSpPr>
          <p:nvPr>
            <p:ph type="body"/>
          </p:nvPr>
        </p:nvSpPr>
        <p:spPr>
          <a:xfrm>
            <a:off x="5720040" y="829800"/>
            <a:ext cx="5056920" cy="104040"/>
          </a:xfrm>
          <a:prstGeom prst="rect">
            <a:avLst/>
          </a:prstGeom>
        </p:spPr>
        <p:txBody>
          <a:bodyPr lIns="0" rIns="0" tIns="0" bIns="0">
            <a:normAutofit fontScale="18000"/>
          </a:bodyPr>
          <a:p>
            <a:endParaRPr b="0" lang="en-US" sz="2800" spc="-1" strike="noStrike">
              <a:solidFill>
                <a:srgbClr val="404040"/>
              </a:solidFill>
              <a:latin typeface="Calibri"/>
            </a:endParaRPr>
          </a:p>
        </p:txBody>
      </p:sp>
      <p:sp>
        <p:nvSpPr>
          <p:cNvPr id="113" name="PlaceHolder 4"/>
          <p:cNvSpPr>
            <a:spLocks noGrp="1"/>
          </p:cNvSpPr>
          <p:nvPr>
            <p:ph type="body"/>
          </p:nvPr>
        </p:nvSpPr>
        <p:spPr>
          <a:xfrm>
            <a:off x="410040" y="944280"/>
            <a:ext cx="10362960" cy="104040"/>
          </a:xfrm>
          <a:prstGeom prst="rect">
            <a:avLst/>
          </a:prstGeom>
        </p:spPr>
        <p:txBody>
          <a:bodyPr lIns="0" rIns="0" tIns="0" bIns="0">
            <a:normAutofit fontScale="18000"/>
          </a:bodyPr>
          <a:p>
            <a:endParaRPr b="0" lang="en-US" sz="2800" spc="-1" strike="noStrike">
              <a:solidFill>
                <a:srgbClr val="404040"/>
              </a:solidFill>
              <a:latin typeface="Calibri"/>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423000" y="244800"/>
            <a:ext cx="10362960" cy="671400"/>
          </a:xfrm>
          <a:prstGeom prst="rect">
            <a:avLst/>
          </a:prstGeom>
        </p:spPr>
        <p:txBody>
          <a:bodyPr lIns="0" rIns="0" tIns="0" bIns="0" anchor="ctr">
            <a:spAutoFit/>
          </a:bodyPr>
          <a:p>
            <a:endParaRPr b="0" lang="en-US" sz="1800" spc="-1" strike="noStrike">
              <a:solidFill>
                <a:srgbClr val="404040"/>
              </a:solidFill>
              <a:latin typeface="Roboto Condensed"/>
            </a:endParaRPr>
          </a:p>
        </p:txBody>
      </p:sp>
      <p:sp>
        <p:nvSpPr>
          <p:cNvPr id="115" name="PlaceHolder 2"/>
          <p:cNvSpPr>
            <a:spLocks noGrp="1"/>
          </p:cNvSpPr>
          <p:nvPr>
            <p:ph type="body"/>
          </p:nvPr>
        </p:nvSpPr>
        <p:spPr>
          <a:xfrm>
            <a:off x="410040" y="829800"/>
            <a:ext cx="10362960" cy="104040"/>
          </a:xfrm>
          <a:prstGeom prst="rect">
            <a:avLst/>
          </a:prstGeom>
        </p:spPr>
        <p:txBody>
          <a:bodyPr lIns="0" rIns="0" tIns="0" bIns="0">
            <a:normAutofit fontScale="18000"/>
          </a:bodyPr>
          <a:p>
            <a:endParaRPr b="0" lang="en-US" sz="2800" spc="-1" strike="noStrike">
              <a:solidFill>
                <a:srgbClr val="404040"/>
              </a:solidFill>
              <a:latin typeface="Calibri"/>
            </a:endParaRPr>
          </a:p>
        </p:txBody>
      </p:sp>
      <p:sp>
        <p:nvSpPr>
          <p:cNvPr id="116" name="PlaceHolder 3"/>
          <p:cNvSpPr>
            <a:spLocks noGrp="1"/>
          </p:cNvSpPr>
          <p:nvPr>
            <p:ph type="body"/>
          </p:nvPr>
        </p:nvSpPr>
        <p:spPr>
          <a:xfrm>
            <a:off x="410040" y="944280"/>
            <a:ext cx="10362960" cy="104040"/>
          </a:xfrm>
          <a:prstGeom prst="rect">
            <a:avLst/>
          </a:prstGeom>
        </p:spPr>
        <p:txBody>
          <a:bodyPr lIns="0" rIns="0" tIns="0" bIns="0">
            <a:normAutofit fontScale="18000"/>
          </a:bodyPr>
          <a:p>
            <a:endParaRPr b="0" lang="en-US" sz="2800" spc="-1" strike="noStrike">
              <a:solidFill>
                <a:srgbClr val="404040"/>
              </a:solidFill>
              <a:latin typeface="Calibri"/>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423000" y="244800"/>
            <a:ext cx="10362960" cy="671400"/>
          </a:xfrm>
          <a:prstGeom prst="rect">
            <a:avLst/>
          </a:prstGeom>
        </p:spPr>
        <p:txBody>
          <a:bodyPr lIns="0" rIns="0" tIns="0" bIns="0" anchor="ctr">
            <a:spAutoFit/>
          </a:bodyPr>
          <a:p>
            <a:endParaRPr b="0" lang="en-US" sz="1800" spc="-1" strike="noStrike">
              <a:solidFill>
                <a:srgbClr val="404040"/>
              </a:solidFill>
              <a:latin typeface="Roboto Condensed"/>
            </a:endParaRPr>
          </a:p>
        </p:txBody>
      </p:sp>
      <p:sp>
        <p:nvSpPr>
          <p:cNvPr id="118" name="PlaceHolder 2"/>
          <p:cNvSpPr>
            <a:spLocks noGrp="1"/>
          </p:cNvSpPr>
          <p:nvPr>
            <p:ph type="body"/>
          </p:nvPr>
        </p:nvSpPr>
        <p:spPr>
          <a:xfrm>
            <a:off x="410040" y="829800"/>
            <a:ext cx="5056920" cy="104040"/>
          </a:xfrm>
          <a:prstGeom prst="rect">
            <a:avLst/>
          </a:prstGeom>
        </p:spPr>
        <p:txBody>
          <a:bodyPr lIns="0" rIns="0" tIns="0" bIns="0">
            <a:normAutofit fontScale="18000"/>
          </a:bodyPr>
          <a:p>
            <a:endParaRPr b="0" lang="en-US" sz="2800" spc="-1" strike="noStrike">
              <a:solidFill>
                <a:srgbClr val="404040"/>
              </a:solidFill>
              <a:latin typeface="Calibri"/>
            </a:endParaRPr>
          </a:p>
        </p:txBody>
      </p:sp>
      <p:sp>
        <p:nvSpPr>
          <p:cNvPr id="119" name="PlaceHolder 3"/>
          <p:cNvSpPr>
            <a:spLocks noGrp="1"/>
          </p:cNvSpPr>
          <p:nvPr>
            <p:ph type="body"/>
          </p:nvPr>
        </p:nvSpPr>
        <p:spPr>
          <a:xfrm>
            <a:off x="5720040" y="829800"/>
            <a:ext cx="5056920" cy="104040"/>
          </a:xfrm>
          <a:prstGeom prst="rect">
            <a:avLst/>
          </a:prstGeom>
        </p:spPr>
        <p:txBody>
          <a:bodyPr lIns="0" rIns="0" tIns="0" bIns="0">
            <a:normAutofit fontScale="18000"/>
          </a:bodyPr>
          <a:p>
            <a:endParaRPr b="0" lang="en-US" sz="2800" spc="-1" strike="noStrike">
              <a:solidFill>
                <a:srgbClr val="404040"/>
              </a:solidFill>
              <a:latin typeface="Calibri"/>
            </a:endParaRPr>
          </a:p>
        </p:txBody>
      </p:sp>
      <p:sp>
        <p:nvSpPr>
          <p:cNvPr id="120" name="PlaceHolder 4"/>
          <p:cNvSpPr>
            <a:spLocks noGrp="1"/>
          </p:cNvSpPr>
          <p:nvPr>
            <p:ph type="body"/>
          </p:nvPr>
        </p:nvSpPr>
        <p:spPr>
          <a:xfrm>
            <a:off x="410040" y="944280"/>
            <a:ext cx="5056920" cy="104040"/>
          </a:xfrm>
          <a:prstGeom prst="rect">
            <a:avLst/>
          </a:prstGeom>
        </p:spPr>
        <p:txBody>
          <a:bodyPr lIns="0" rIns="0" tIns="0" bIns="0">
            <a:normAutofit fontScale="18000"/>
          </a:bodyPr>
          <a:p>
            <a:endParaRPr b="0" lang="en-US" sz="2800" spc="-1" strike="noStrike">
              <a:solidFill>
                <a:srgbClr val="404040"/>
              </a:solidFill>
              <a:latin typeface="Calibri"/>
            </a:endParaRPr>
          </a:p>
        </p:txBody>
      </p:sp>
      <p:sp>
        <p:nvSpPr>
          <p:cNvPr id="121" name="PlaceHolder 5"/>
          <p:cNvSpPr>
            <a:spLocks noGrp="1"/>
          </p:cNvSpPr>
          <p:nvPr>
            <p:ph type="body"/>
          </p:nvPr>
        </p:nvSpPr>
        <p:spPr>
          <a:xfrm>
            <a:off x="5720040" y="944280"/>
            <a:ext cx="5056920" cy="104040"/>
          </a:xfrm>
          <a:prstGeom prst="rect">
            <a:avLst/>
          </a:prstGeom>
        </p:spPr>
        <p:txBody>
          <a:bodyPr lIns="0" rIns="0" tIns="0" bIns="0">
            <a:normAutofit fontScale="18000"/>
          </a:bodyPr>
          <a:p>
            <a:endParaRPr b="0" lang="en-US" sz="2800" spc="-1" strike="noStrike">
              <a:solidFill>
                <a:srgbClr val="404040"/>
              </a:solidFill>
              <a:latin typeface="Calibri"/>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423000" y="244800"/>
            <a:ext cx="10362960" cy="671400"/>
          </a:xfrm>
          <a:prstGeom prst="rect">
            <a:avLst/>
          </a:prstGeom>
        </p:spPr>
        <p:txBody>
          <a:bodyPr lIns="0" rIns="0" tIns="0" bIns="0" anchor="ctr">
            <a:spAutoFit/>
          </a:bodyPr>
          <a:p>
            <a:endParaRPr b="0" lang="en-US" sz="1800" spc="-1" strike="noStrike">
              <a:solidFill>
                <a:srgbClr val="404040"/>
              </a:solidFill>
              <a:latin typeface="Roboto Condensed"/>
            </a:endParaRPr>
          </a:p>
        </p:txBody>
      </p:sp>
      <p:sp>
        <p:nvSpPr>
          <p:cNvPr id="123" name="PlaceHolder 2"/>
          <p:cNvSpPr>
            <a:spLocks noGrp="1"/>
          </p:cNvSpPr>
          <p:nvPr>
            <p:ph type="body"/>
          </p:nvPr>
        </p:nvSpPr>
        <p:spPr>
          <a:xfrm>
            <a:off x="410040" y="829800"/>
            <a:ext cx="3336480" cy="104040"/>
          </a:xfrm>
          <a:prstGeom prst="rect">
            <a:avLst/>
          </a:prstGeom>
        </p:spPr>
        <p:txBody>
          <a:bodyPr lIns="0" rIns="0" tIns="0" bIns="0">
            <a:normAutofit fontScale="18000"/>
          </a:bodyPr>
          <a:p>
            <a:endParaRPr b="0" lang="en-US" sz="2800" spc="-1" strike="noStrike">
              <a:solidFill>
                <a:srgbClr val="404040"/>
              </a:solidFill>
              <a:latin typeface="Calibri"/>
            </a:endParaRPr>
          </a:p>
        </p:txBody>
      </p:sp>
      <p:sp>
        <p:nvSpPr>
          <p:cNvPr id="124" name="PlaceHolder 3"/>
          <p:cNvSpPr>
            <a:spLocks noGrp="1"/>
          </p:cNvSpPr>
          <p:nvPr>
            <p:ph type="body"/>
          </p:nvPr>
        </p:nvSpPr>
        <p:spPr>
          <a:xfrm>
            <a:off x="3913560" y="829800"/>
            <a:ext cx="3336480" cy="104040"/>
          </a:xfrm>
          <a:prstGeom prst="rect">
            <a:avLst/>
          </a:prstGeom>
        </p:spPr>
        <p:txBody>
          <a:bodyPr lIns="0" rIns="0" tIns="0" bIns="0">
            <a:normAutofit fontScale="18000"/>
          </a:bodyPr>
          <a:p>
            <a:endParaRPr b="0" lang="en-US" sz="2800" spc="-1" strike="noStrike">
              <a:solidFill>
                <a:srgbClr val="404040"/>
              </a:solidFill>
              <a:latin typeface="Calibri"/>
            </a:endParaRPr>
          </a:p>
        </p:txBody>
      </p:sp>
      <p:sp>
        <p:nvSpPr>
          <p:cNvPr id="125" name="PlaceHolder 4"/>
          <p:cNvSpPr>
            <a:spLocks noGrp="1"/>
          </p:cNvSpPr>
          <p:nvPr>
            <p:ph type="body"/>
          </p:nvPr>
        </p:nvSpPr>
        <p:spPr>
          <a:xfrm>
            <a:off x="7417440" y="829800"/>
            <a:ext cx="3336480" cy="104040"/>
          </a:xfrm>
          <a:prstGeom prst="rect">
            <a:avLst/>
          </a:prstGeom>
        </p:spPr>
        <p:txBody>
          <a:bodyPr lIns="0" rIns="0" tIns="0" bIns="0">
            <a:normAutofit fontScale="18000"/>
          </a:bodyPr>
          <a:p>
            <a:endParaRPr b="0" lang="en-US" sz="2800" spc="-1" strike="noStrike">
              <a:solidFill>
                <a:srgbClr val="404040"/>
              </a:solidFill>
              <a:latin typeface="Calibri"/>
            </a:endParaRPr>
          </a:p>
        </p:txBody>
      </p:sp>
      <p:sp>
        <p:nvSpPr>
          <p:cNvPr id="126" name="PlaceHolder 5"/>
          <p:cNvSpPr>
            <a:spLocks noGrp="1"/>
          </p:cNvSpPr>
          <p:nvPr>
            <p:ph type="body"/>
          </p:nvPr>
        </p:nvSpPr>
        <p:spPr>
          <a:xfrm>
            <a:off x="410040" y="944280"/>
            <a:ext cx="3336480" cy="104040"/>
          </a:xfrm>
          <a:prstGeom prst="rect">
            <a:avLst/>
          </a:prstGeom>
        </p:spPr>
        <p:txBody>
          <a:bodyPr lIns="0" rIns="0" tIns="0" bIns="0">
            <a:normAutofit fontScale="18000"/>
          </a:bodyPr>
          <a:p>
            <a:endParaRPr b="0" lang="en-US" sz="2800" spc="-1" strike="noStrike">
              <a:solidFill>
                <a:srgbClr val="404040"/>
              </a:solidFill>
              <a:latin typeface="Calibri"/>
            </a:endParaRPr>
          </a:p>
        </p:txBody>
      </p:sp>
      <p:sp>
        <p:nvSpPr>
          <p:cNvPr id="127" name="PlaceHolder 6"/>
          <p:cNvSpPr>
            <a:spLocks noGrp="1"/>
          </p:cNvSpPr>
          <p:nvPr>
            <p:ph type="body"/>
          </p:nvPr>
        </p:nvSpPr>
        <p:spPr>
          <a:xfrm>
            <a:off x="3913560" y="944280"/>
            <a:ext cx="3336480" cy="104040"/>
          </a:xfrm>
          <a:prstGeom prst="rect">
            <a:avLst/>
          </a:prstGeom>
        </p:spPr>
        <p:txBody>
          <a:bodyPr lIns="0" rIns="0" tIns="0" bIns="0">
            <a:normAutofit fontScale="18000"/>
          </a:bodyPr>
          <a:p>
            <a:endParaRPr b="0" lang="en-US" sz="2800" spc="-1" strike="noStrike">
              <a:solidFill>
                <a:srgbClr val="404040"/>
              </a:solidFill>
              <a:latin typeface="Calibri"/>
            </a:endParaRPr>
          </a:p>
        </p:txBody>
      </p:sp>
      <p:sp>
        <p:nvSpPr>
          <p:cNvPr id="128" name="PlaceHolder 7"/>
          <p:cNvSpPr>
            <a:spLocks noGrp="1"/>
          </p:cNvSpPr>
          <p:nvPr>
            <p:ph type="body"/>
          </p:nvPr>
        </p:nvSpPr>
        <p:spPr>
          <a:xfrm>
            <a:off x="7417440" y="944280"/>
            <a:ext cx="3336480" cy="104040"/>
          </a:xfrm>
          <a:prstGeom prst="rect">
            <a:avLst/>
          </a:prstGeom>
        </p:spPr>
        <p:txBody>
          <a:bodyPr lIns="0" rIns="0" tIns="0" bIns="0">
            <a:normAutofit fontScale="18000"/>
          </a:bodyPr>
          <a:p>
            <a:endParaRPr b="0" lang="en-US" sz="2800" spc="-1" strike="noStrike">
              <a:solidFill>
                <a:srgbClr val="404040"/>
              </a:solidFill>
              <a:latin typeface="Calibri"/>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7" name="PlaceHolder 1"/>
          <p:cNvSpPr>
            <a:spLocks noGrp="1"/>
          </p:cNvSpPr>
          <p:nvPr>
            <p:ph type="title"/>
          </p:nvPr>
        </p:nvSpPr>
        <p:spPr>
          <a:xfrm>
            <a:off x="423000" y="244800"/>
            <a:ext cx="10362960" cy="671400"/>
          </a:xfrm>
          <a:prstGeom prst="rect">
            <a:avLst/>
          </a:prstGeom>
        </p:spPr>
        <p:txBody>
          <a:bodyPr lIns="0" rIns="0" tIns="0" bIns="0" anchor="ctr">
            <a:spAutoFit/>
          </a:bodyPr>
          <a:p>
            <a:endParaRPr b="0" lang="en-US" sz="1800" spc="-1" strike="noStrike">
              <a:solidFill>
                <a:srgbClr val="404040"/>
              </a:solidFill>
              <a:latin typeface="Roboto Condensed"/>
            </a:endParaRPr>
          </a:p>
        </p:txBody>
      </p:sp>
      <p:sp>
        <p:nvSpPr>
          <p:cNvPr id="138" name="PlaceHolder 2"/>
          <p:cNvSpPr>
            <a:spLocks noGrp="1"/>
          </p:cNvSpPr>
          <p:nvPr>
            <p:ph type="subTitle"/>
          </p:nvPr>
        </p:nvSpPr>
        <p:spPr>
          <a:xfrm>
            <a:off x="410040" y="711000"/>
            <a:ext cx="10362960" cy="456120"/>
          </a:xfrm>
          <a:prstGeom prst="rect">
            <a:avLst/>
          </a:prstGeom>
        </p:spPr>
        <p:txBody>
          <a:bodyPr lIns="0" rIns="0" tIns="0" bIns="0" anchor="ctr">
            <a:spAutoFit/>
          </a:bodyPr>
          <a:p>
            <a:pPr algn="ctr"/>
            <a:endParaRPr b="0" lang="en-GB"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423000" y="244800"/>
            <a:ext cx="10362960" cy="671400"/>
          </a:xfrm>
          <a:prstGeom prst="rect">
            <a:avLst/>
          </a:prstGeom>
        </p:spPr>
        <p:txBody>
          <a:bodyPr lIns="0" rIns="0" tIns="0" bIns="0" anchor="ctr">
            <a:spAutoFit/>
          </a:bodyPr>
          <a:p>
            <a:endParaRPr b="0" lang="en-US" sz="1800" spc="-1" strike="noStrike">
              <a:solidFill>
                <a:srgbClr val="404040"/>
              </a:solidFill>
              <a:latin typeface="Roboto Condensed"/>
            </a:endParaRPr>
          </a:p>
        </p:txBody>
      </p:sp>
      <p:sp>
        <p:nvSpPr>
          <p:cNvPr id="140" name="PlaceHolder 2"/>
          <p:cNvSpPr>
            <a:spLocks noGrp="1"/>
          </p:cNvSpPr>
          <p:nvPr>
            <p:ph type="body"/>
          </p:nvPr>
        </p:nvSpPr>
        <p:spPr>
          <a:xfrm>
            <a:off x="410040" y="829800"/>
            <a:ext cx="10362960" cy="218160"/>
          </a:xfrm>
          <a:prstGeom prst="rect">
            <a:avLst/>
          </a:prstGeom>
        </p:spPr>
        <p:txBody>
          <a:bodyPr lIns="0" rIns="0" tIns="0" bIns="0">
            <a:normAutofit fontScale="55000"/>
          </a:bodyPr>
          <a:p>
            <a:endParaRPr b="0" lang="en-US" sz="2800" spc="-1" strike="noStrike">
              <a:solidFill>
                <a:srgbClr val="40404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23000" y="244800"/>
            <a:ext cx="10362960" cy="671400"/>
          </a:xfrm>
          <a:prstGeom prst="rect">
            <a:avLst/>
          </a:prstGeom>
        </p:spPr>
        <p:txBody>
          <a:bodyPr lIns="0" rIns="0" tIns="0" bIns="0" anchor="ctr">
            <a:spAutoFit/>
          </a:bodyPr>
          <a:p>
            <a:endParaRPr b="0" lang="en-US" sz="1800" spc="-1" strike="noStrike">
              <a:solidFill>
                <a:srgbClr val="404040"/>
              </a:solidFill>
              <a:latin typeface="Roboto Condensed"/>
            </a:endParaRPr>
          </a:p>
        </p:txBody>
      </p:sp>
      <p:sp>
        <p:nvSpPr>
          <p:cNvPr id="13" name="PlaceHolder 2"/>
          <p:cNvSpPr>
            <a:spLocks noGrp="1"/>
          </p:cNvSpPr>
          <p:nvPr>
            <p:ph type="body"/>
          </p:nvPr>
        </p:nvSpPr>
        <p:spPr>
          <a:xfrm>
            <a:off x="410040" y="829800"/>
            <a:ext cx="5056920" cy="218160"/>
          </a:xfrm>
          <a:prstGeom prst="rect">
            <a:avLst/>
          </a:prstGeom>
        </p:spPr>
        <p:txBody>
          <a:bodyPr lIns="0" rIns="0" tIns="0" bIns="0">
            <a:normAutofit fontScale="55000"/>
          </a:bodyPr>
          <a:p>
            <a:endParaRPr b="0" lang="en-US" sz="2800" spc="-1" strike="noStrike">
              <a:solidFill>
                <a:srgbClr val="404040"/>
              </a:solidFill>
              <a:latin typeface="Calibri"/>
            </a:endParaRPr>
          </a:p>
        </p:txBody>
      </p:sp>
      <p:sp>
        <p:nvSpPr>
          <p:cNvPr id="14" name="PlaceHolder 3"/>
          <p:cNvSpPr>
            <a:spLocks noGrp="1"/>
          </p:cNvSpPr>
          <p:nvPr>
            <p:ph type="body"/>
          </p:nvPr>
        </p:nvSpPr>
        <p:spPr>
          <a:xfrm>
            <a:off x="5720040" y="829800"/>
            <a:ext cx="5056920" cy="218160"/>
          </a:xfrm>
          <a:prstGeom prst="rect">
            <a:avLst/>
          </a:prstGeom>
        </p:spPr>
        <p:txBody>
          <a:bodyPr lIns="0" rIns="0" tIns="0" bIns="0">
            <a:normAutofit fontScale="55000"/>
          </a:bodyPr>
          <a:p>
            <a:endParaRPr b="0" lang="en-US" sz="2800" spc="-1" strike="noStrike">
              <a:solidFill>
                <a:srgbClr val="404040"/>
              </a:solidFill>
              <a:latin typeface="Calibri"/>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423000" y="244800"/>
            <a:ext cx="10362960" cy="671400"/>
          </a:xfrm>
          <a:prstGeom prst="rect">
            <a:avLst/>
          </a:prstGeom>
        </p:spPr>
        <p:txBody>
          <a:bodyPr lIns="0" rIns="0" tIns="0" bIns="0" anchor="ctr">
            <a:spAutoFit/>
          </a:bodyPr>
          <a:p>
            <a:endParaRPr b="0" lang="en-US" sz="1800" spc="-1" strike="noStrike">
              <a:solidFill>
                <a:srgbClr val="404040"/>
              </a:solidFill>
              <a:latin typeface="Roboto Condensed"/>
            </a:endParaRPr>
          </a:p>
        </p:txBody>
      </p:sp>
      <p:sp>
        <p:nvSpPr>
          <p:cNvPr id="142" name="PlaceHolder 2"/>
          <p:cNvSpPr>
            <a:spLocks noGrp="1"/>
          </p:cNvSpPr>
          <p:nvPr>
            <p:ph type="body"/>
          </p:nvPr>
        </p:nvSpPr>
        <p:spPr>
          <a:xfrm>
            <a:off x="410040" y="829800"/>
            <a:ext cx="5056920" cy="218160"/>
          </a:xfrm>
          <a:prstGeom prst="rect">
            <a:avLst/>
          </a:prstGeom>
        </p:spPr>
        <p:txBody>
          <a:bodyPr lIns="0" rIns="0" tIns="0" bIns="0">
            <a:normAutofit fontScale="55000"/>
          </a:bodyPr>
          <a:p>
            <a:endParaRPr b="0" lang="en-US" sz="2800" spc="-1" strike="noStrike">
              <a:solidFill>
                <a:srgbClr val="404040"/>
              </a:solidFill>
              <a:latin typeface="Calibri"/>
            </a:endParaRPr>
          </a:p>
        </p:txBody>
      </p:sp>
      <p:sp>
        <p:nvSpPr>
          <p:cNvPr id="143" name="PlaceHolder 3"/>
          <p:cNvSpPr>
            <a:spLocks noGrp="1"/>
          </p:cNvSpPr>
          <p:nvPr>
            <p:ph type="body"/>
          </p:nvPr>
        </p:nvSpPr>
        <p:spPr>
          <a:xfrm>
            <a:off x="5720040" y="829800"/>
            <a:ext cx="5056920" cy="218160"/>
          </a:xfrm>
          <a:prstGeom prst="rect">
            <a:avLst/>
          </a:prstGeom>
        </p:spPr>
        <p:txBody>
          <a:bodyPr lIns="0" rIns="0" tIns="0" bIns="0">
            <a:normAutofit fontScale="55000"/>
          </a:bodyPr>
          <a:p>
            <a:endParaRPr b="0" lang="en-US" sz="2800" spc="-1" strike="noStrike">
              <a:solidFill>
                <a:srgbClr val="404040"/>
              </a:solidFill>
              <a:latin typeface="Calibri"/>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4" name="PlaceHolder 1"/>
          <p:cNvSpPr>
            <a:spLocks noGrp="1"/>
          </p:cNvSpPr>
          <p:nvPr>
            <p:ph type="title"/>
          </p:nvPr>
        </p:nvSpPr>
        <p:spPr>
          <a:xfrm>
            <a:off x="423000" y="244800"/>
            <a:ext cx="10362960" cy="671400"/>
          </a:xfrm>
          <a:prstGeom prst="rect">
            <a:avLst/>
          </a:prstGeom>
        </p:spPr>
        <p:txBody>
          <a:bodyPr lIns="0" rIns="0" tIns="0" bIns="0" anchor="ctr">
            <a:spAutoFit/>
          </a:bodyPr>
          <a:p>
            <a:endParaRPr b="0" lang="en-US" sz="1800" spc="-1" strike="noStrike">
              <a:solidFill>
                <a:srgbClr val="404040"/>
              </a:solidFill>
              <a:latin typeface="Roboto Condensed"/>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5" name="PlaceHolder 1"/>
          <p:cNvSpPr>
            <a:spLocks noGrp="1"/>
          </p:cNvSpPr>
          <p:nvPr>
            <p:ph type="subTitle"/>
          </p:nvPr>
        </p:nvSpPr>
        <p:spPr>
          <a:xfrm>
            <a:off x="423000" y="244800"/>
            <a:ext cx="10362960" cy="3113640"/>
          </a:xfrm>
          <a:prstGeom prst="rect">
            <a:avLst/>
          </a:prstGeom>
        </p:spPr>
        <p:txBody>
          <a:bodyPr lIns="0" rIns="0" tIns="0" bIns="0" anchor="ctr">
            <a:spAutoFit/>
          </a:bodyPr>
          <a:p>
            <a:pPr algn="ctr"/>
            <a:endParaRPr b="0" lang="en-GB"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423000" y="244800"/>
            <a:ext cx="10362960" cy="671400"/>
          </a:xfrm>
          <a:prstGeom prst="rect">
            <a:avLst/>
          </a:prstGeom>
        </p:spPr>
        <p:txBody>
          <a:bodyPr lIns="0" rIns="0" tIns="0" bIns="0" anchor="ctr">
            <a:spAutoFit/>
          </a:bodyPr>
          <a:p>
            <a:endParaRPr b="0" lang="en-US" sz="1800" spc="-1" strike="noStrike">
              <a:solidFill>
                <a:srgbClr val="404040"/>
              </a:solidFill>
              <a:latin typeface="Roboto Condensed"/>
            </a:endParaRPr>
          </a:p>
        </p:txBody>
      </p:sp>
      <p:sp>
        <p:nvSpPr>
          <p:cNvPr id="147" name="PlaceHolder 2"/>
          <p:cNvSpPr>
            <a:spLocks noGrp="1"/>
          </p:cNvSpPr>
          <p:nvPr>
            <p:ph type="body"/>
          </p:nvPr>
        </p:nvSpPr>
        <p:spPr>
          <a:xfrm>
            <a:off x="410040" y="829800"/>
            <a:ext cx="5056920" cy="104040"/>
          </a:xfrm>
          <a:prstGeom prst="rect">
            <a:avLst/>
          </a:prstGeom>
        </p:spPr>
        <p:txBody>
          <a:bodyPr lIns="0" rIns="0" tIns="0" bIns="0">
            <a:normAutofit fontScale="18000"/>
          </a:bodyPr>
          <a:p>
            <a:endParaRPr b="0" lang="en-US" sz="2800" spc="-1" strike="noStrike">
              <a:solidFill>
                <a:srgbClr val="404040"/>
              </a:solidFill>
              <a:latin typeface="Calibri"/>
            </a:endParaRPr>
          </a:p>
        </p:txBody>
      </p:sp>
      <p:sp>
        <p:nvSpPr>
          <p:cNvPr id="148" name="PlaceHolder 3"/>
          <p:cNvSpPr>
            <a:spLocks noGrp="1"/>
          </p:cNvSpPr>
          <p:nvPr>
            <p:ph type="body"/>
          </p:nvPr>
        </p:nvSpPr>
        <p:spPr>
          <a:xfrm>
            <a:off x="5720040" y="829800"/>
            <a:ext cx="5056920" cy="218160"/>
          </a:xfrm>
          <a:prstGeom prst="rect">
            <a:avLst/>
          </a:prstGeom>
        </p:spPr>
        <p:txBody>
          <a:bodyPr lIns="0" rIns="0" tIns="0" bIns="0">
            <a:normAutofit fontScale="55000"/>
          </a:bodyPr>
          <a:p>
            <a:endParaRPr b="0" lang="en-US" sz="2800" spc="-1" strike="noStrike">
              <a:solidFill>
                <a:srgbClr val="404040"/>
              </a:solidFill>
              <a:latin typeface="Calibri"/>
            </a:endParaRPr>
          </a:p>
        </p:txBody>
      </p:sp>
      <p:sp>
        <p:nvSpPr>
          <p:cNvPr id="149" name="PlaceHolder 4"/>
          <p:cNvSpPr>
            <a:spLocks noGrp="1"/>
          </p:cNvSpPr>
          <p:nvPr>
            <p:ph type="body"/>
          </p:nvPr>
        </p:nvSpPr>
        <p:spPr>
          <a:xfrm>
            <a:off x="410040" y="944280"/>
            <a:ext cx="5056920" cy="104040"/>
          </a:xfrm>
          <a:prstGeom prst="rect">
            <a:avLst/>
          </a:prstGeom>
        </p:spPr>
        <p:txBody>
          <a:bodyPr lIns="0" rIns="0" tIns="0" bIns="0">
            <a:normAutofit fontScale="18000"/>
          </a:bodyPr>
          <a:p>
            <a:endParaRPr b="0" lang="en-US" sz="2800" spc="-1" strike="noStrike">
              <a:solidFill>
                <a:srgbClr val="404040"/>
              </a:solidFill>
              <a:latin typeface="Calibri"/>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423000" y="244800"/>
            <a:ext cx="10362960" cy="671400"/>
          </a:xfrm>
          <a:prstGeom prst="rect">
            <a:avLst/>
          </a:prstGeom>
        </p:spPr>
        <p:txBody>
          <a:bodyPr lIns="0" rIns="0" tIns="0" bIns="0" anchor="ctr">
            <a:spAutoFit/>
          </a:bodyPr>
          <a:p>
            <a:endParaRPr b="0" lang="en-US" sz="1800" spc="-1" strike="noStrike">
              <a:solidFill>
                <a:srgbClr val="404040"/>
              </a:solidFill>
              <a:latin typeface="Roboto Condensed"/>
            </a:endParaRPr>
          </a:p>
        </p:txBody>
      </p:sp>
      <p:sp>
        <p:nvSpPr>
          <p:cNvPr id="151" name="PlaceHolder 2"/>
          <p:cNvSpPr>
            <a:spLocks noGrp="1"/>
          </p:cNvSpPr>
          <p:nvPr>
            <p:ph type="body"/>
          </p:nvPr>
        </p:nvSpPr>
        <p:spPr>
          <a:xfrm>
            <a:off x="410040" y="829800"/>
            <a:ext cx="5056920" cy="218160"/>
          </a:xfrm>
          <a:prstGeom prst="rect">
            <a:avLst/>
          </a:prstGeom>
        </p:spPr>
        <p:txBody>
          <a:bodyPr lIns="0" rIns="0" tIns="0" bIns="0">
            <a:normAutofit fontScale="55000"/>
          </a:bodyPr>
          <a:p>
            <a:endParaRPr b="0" lang="en-US" sz="2800" spc="-1" strike="noStrike">
              <a:solidFill>
                <a:srgbClr val="404040"/>
              </a:solidFill>
              <a:latin typeface="Calibri"/>
            </a:endParaRPr>
          </a:p>
        </p:txBody>
      </p:sp>
      <p:sp>
        <p:nvSpPr>
          <p:cNvPr id="152" name="PlaceHolder 3"/>
          <p:cNvSpPr>
            <a:spLocks noGrp="1"/>
          </p:cNvSpPr>
          <p:nvPr>
            <p:ph type="body"/>
          </p:nvPr>
        </p:nvSpPr>
        <p:spPr>
          <a:xfrm>
            <a:off x="5720040" y="829800"/>
            <a:ext cx="5056920" cy="104040"/>
          </a:xfrm>
          <a:prstGeom prst="rect">
            <a:avLst/>
          </a:prstGeom>
        </p:spPr>
        <p:txBody>
          <a:bodyPr lIns="0" rIns="0" tIns="0" bIns="0">
            <a:normAutofit fontScale="18000"/>
          </a:bodyPr>
          <a:p>
            <a:endParaRPr b="0" lang="en-US" sz="2800" spc="-1" strike="noStrike">
              <a:solidFill>
                <a:srgbClr val="404040"/>
              </a:solidFill>
              <a:latin typeface="Calibri"/>
            </a:endParaRPr>
          </a:p>
        </p:txBody>
      </p:sp>
      <p:sp>
        <p:nvSpPr>
          <p:cNvPr id="153" name="PlaceHolder 4"/>
          <p:cNvSpPr>
            <a:spLocks noGrp="1"/>
          </p:cNvSpPr>
          <p:nvPr>
            <p:ph type="body"/>
          </p:nvPr>
        </p:nvSpPr>
        <p:spPr>
          <a:xfrm>
            <a:off x="5720040" y="944280"/>
            <a:ext cx="5056920" cy="104040"/>
          </a:xfrm>
          <a:prstGeom prst="rect">
            <a:avLst/>
          </a:prstGeom>
        </p:spPr>
        <p:txBody>
          <a:bodyPr lIns="0" rIns="0" tIns="0" bIns="0">
            <a:normAutofit fontScale="18000"/>
          </a:bodyPr>
          <a:p>
            <a:endParaRPr b="0" lang="en-US" sz="2800" spc="-1" strike="noStrike">
              <a:solidFill>
                <a:srgbClr val="404040"/>
              </a:solidFill>
              <a:latin typeface="Calibri"/>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54" name="PlaceHolder 1"/>
          <p:cNvSpPr>
            <a:spLocks noGrp="1"/>
          </p:cNvSpPr>
          <p:nvPr>
            <p:ph type="title"/>
          </p:nvPr>
        </p:nvSpPr>
        <p:spPr>
          <a:xfrm>
            <a:off x="423000" y="244800"/>
            <a:ext cx="10362960" cy="671400"/>
          </a:xfrm>
          <a:prstGeom prst="rect">
            <a:avLst/>
          </a:prstGeom>
        </p:spPr>
        <p:txBody>
          <a:bodyPr lIns="0" rIns="0" tIns="0" bIns="0" anchor="ctr">
            <a:spAutoFit/>
          </a:bodyPr>
          <a:p>
            <a:endParaRPr b="0" lang="en-US" sz="1800" spc="-1" strike="noStrike">
              <a:solidFill>
                <a:srgbClr val="404040"/>
              </a:solidFill>
              <a:latin typeface="Roboto Condensed"/>
            </a:endParaRPr>
          </a:p>
        </p:txBody>
      </p:sp>
      <p:sp>
        <p:nvSpPr>
          <p:cNvPr id="155" name="PlaceHolder 2"/>
          <p:cNvSpPr>
            <a:spLocks noGrp="1"/>
          </p:cNvSpPr>
          <p:nvPr>
            <p:ph type="body"/>
          </p:nvPr>
        </p:nvSpPr>
        <p:spPr>
          <a:xfrm>
            <a:off x="410040" y="829800"/>
            <a:ext cx="5056920" cy="104040"/>
          </a:xfrm>
          <a:prstGeom prst="rect">
            <a:avLst/>
          </a:prstGeom>
        </p:spPr>
        <p:txBody>
          <a:bodyPr lIns="0" rIns="0" tIns="0" bIns="0">
            <a:normAutofit fontScale="18000"/>
          </a:bodyPr>
          <a:p>
            <a:endParaRPr b="0" lang="en-US" sz="2800" spc="-1" strike="noStrike">
              <a:solidFill>
                <a:srgbClr val="404040"/>
              </a:solidFill>
              <a:latin typeface="Calibri"/>
            </a:endParaRPr>
          </a:p>
        </p:txBody>
      </p:sp>
      <p:sp>
        <p:nvSpPr>
          <p:cNvPr id="156" name="PlaceHolder 3"/>
          <p:cNvSpPr>
            <a:spLocks noGrp="1"/>
          </p:cNvSpPr>
          <p:nvPr>
            <p:ph type="body"/>
          </p:nvPr>
        </p:nvSpPr>
        <p:spPr>
          <a:xfrm>
            <a:off x="5720040" y="829800"/>
            <a:ext cx="5056920" cy="104040"/>
          </a:xfrm>
          <a:prstGeom prst="rect">
            <a:avLst/>
          </a:prstGeom>
        </p:spPr>
        <p:txBody>
          <a:bodyPr lIns="0" rIns="0" tIns="0" bIns="0">
            <a:normAutofit fontScale="18000"/>
          </a:bodyPr>
          <a:p>
            <a:endParaRPr b="0" lang="en-US" sz="2800" spc="-1" strike="noStrike">
              <a:solidFill>
                <a:srgbClr val="404040"/>
              </a:solidFill>
              <a:latin typeface="Calibri"/>
            </a:endParaRPr>
          </a:p>
        </p:txBody>
      </p:sp>
      <p:sp>
        <p:nvSpPr>
          <p:cNvPr id="157" name="PlaceHolder 4"/>
          <p:cNvSpPr>
            <a:spLocks noGrp="1"/>
          </p:cNvSpPr>
          <p:nvPr>
            <p:ph type="body"/>
          </p:nvPr>
        </p:nvSpPr>
        <p:spPr>
          <a:xfrm>
            <a:off x="410040" y="944280"/>
            <a:ext cx="10362960" cy="104040"/>
          </a:xfrm>
          <a:prstGeom prst="rect">
            <a:avLst/>
          </a:prstGeom>
        </p:spPr>
        <p:txBody>
          <a:bodyPr lIns="0" rIns="0" tIns="0" bIns="0">
            <a:normAutofit fontScale="18000"/>
          </a:bodyPr>
          <a:p>
            <a:endParaRPr b="0" lang="en-US" sz="2800" spc="-1" strike="noStrike">
              <a:solidFill>
                <a:srgbClr val="404040"/>
              </a:solidFill>
              <a:latin typeface="Calibri"/>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423000" y="244800"/>
            <a:ext cx="10362960" cy="671400"/>
          </a:xfrm>
          <a:prstGeom prst="rect">
            <a:avLst/>
          </a:prstGeom>
        </p:spPr>
        <p:txBody>
          <a:bodyPr lIns="0" rIns="0" tIns="0" bIns="0" anchor="ctr">
            <a:spAutoFit/>
          </a:bodyPr>
          <a:p>
            <a:endParaRPr b="0" lang="en-US" sz="1800" spc="-1" strike="noStrike">
              <a:solidFill>
                <a:srgbClr val="404040"/>
              </a:solidFill>
              <a:latin typeface="Roboto Condensed"/>
            </a:endParaRPr>
          </a:p>
        </p:txBody>
      </p:sp>
      <p:sp>
        <p:nvSpPr>
          <p:cNvPr id="159" name="PlaceHolder 2"/>
          <p:cNvSpPr>
            <a:spLocks noGrp="1"/>
          </p:cNvSpPr>
          <p:nvPr>
            <p:ph type="body"/>
          </p:nvPr>
        </p:nvSpPr>
        <p:spPr>
          <a:xfrm>
            <a:off x="410040" y="829800"/>
            <a:ext cx="10362960" cy="104040"/>
          </a:xfrm>
          <a:prstGeom prst="rect">
            <a:avLst/>
          </a:prstGeom>
        </p:spPr>
        <p:txBody>
          <a:bodyPr lIns="0" rIns="0" tIns="0" bIns="0">
            <a:normAutofit fontScale="18000"/>
          </a:bodyPr>
          <a:p>
            <a:endParaRPr b="0" lang="en-US" sz="2800" spc="-1" strike="noStrike">
              <a:solidFill>
                <a:srgbClr val="404040"/>
              </a:solidFill>
              <a:latin typeface="Calibri"/>
            </a:endParaRPr>
          </a:p>
        </p:txBody>
      </p:sp>
      <p:sp>
        <p:nvSpPr>
          <p:cNvPr id="160" name="PlaceHolder 3"/>
          <p:cNvSpPr>
            <a:spLocks noGrp="1"/>
          </p:cNvSpPr>
          <p:nvPr>
            <p:ph type="body"/>
          </p:nvPr>
        </p:nvSpPr>
        <p:spPr>
          <a:xfrm>
            <a:off x="410040" y="944280"/>
            <a:ext cx="10362960" cy="104040"/>
          </a:xfrm>
          <a:prstGeom prst="rect">
            <a:avLst/>
          </a:prstGeom>
        </p:spPr>
        <p:txBody>
          <a:bodyPr lIns="0" rIns="0" tIns="0" bIns="0">
            <a:normAutofit fontScale="18000"/>
          </a:bodyPr>
          <a:p>
            <a:endParaRPr b="0" lang="en-US" sz="2800" spc="-1" strike="noStrike">
              <a:solidFill>
                <a:srgbClr val="404040"/>
              </a:solidFill>
              <a:latin typeface="Calibri"/>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61" name="PlaceHolder 1"/>
          <p:cNvSpPr>
            <a:spLocks noGrp="1"/>
          </p:cNvSpPr>
          <p:nvPr>
            <p:ph type="title"/>
          </p:nvPr>
        </p:nvSpPr>
        <p:spPr>
          <a:xfrm>
            <a:off x="423000" y="244800"/>
            <a:ext cx="10362960" cy="671400"/>
          </a:xfrm>
          <a:prstGeom prst="rect">
            <a:avLst/>
          </a:prstGeom>
        </p:spPr>
        <p:txBody>
          <a:bodyPr lIns="0" rIns="0" tIns="0" bIns="0" anchor="ctr">
            <a:spAutoFit/>
          </a:bodyPr>
          <a:p>
            <a:endParaRPr b="0" lang="en-US" sz="1800" spc="-1" strike="noStrike">
              <a:solidFill>
                <a:srgbClr val="404040"/>
              </a:solidFill>
              <a:latin typeface="Roboto Condensed"/>
            </a:endParaRPr>
          </a:p>
        </p:txBody>
      </p:sp>
      <p:sp>
        <p:nvSpPr>
          <p:cNvPr id="162" name="PlaceHolder 2"/>
          <p:cNvSpPr>
            <a:spLocks noGrp="1"/>
          </p:cNvSpPr>
          <p:nvPr>
            <p:ph type="body"/>
          </p:nvPr>
        </p:nvSpPr>
        <p:spPr>
          <a:xfrm>
            <a:off x="410040" y="829800"/>
            <a:ext cx="5056920" cy="104040"/>
          </a:xfrm>
          <a:prstGeom prst="rect">
            <a:avLst/>
          </a:prstGeom>
        </p:spPr>
        <p:txBody>
          <a:bodyPr lIns="0" rIns="0" tIns="0" bIns="0">
            <a:normAutofit fontScale="18000"/>
          </a:bodyPr>
          <a:p>
            <a:endParaRPr b="0" lang="en-US" sz="2800" spc="-1" strike="noStrike">
              <a:solidFill>
                <a:srgbClr val="404040"/>
              </a:solidFill>
              <a:latin typeface="Calibri"/>
            </a:endParaRPr>
          </a:p>
        </p:txBody>
      </p:sp>
      <p:sp>
        <p:nvSpPr>
          <p:cNvPr id="163" name="PlaceHolder 3"/>
          <p:cNvSpPr>
            <a:spLocks noGrp="1"/>
          </p:cNvSpPr>
          <p:nvPr>
            <p:ph type="body"/>
          </p:nvPr>
        </p:nvSpPr>
        <p:spPr>
          <a:xfrm>
            <a:off x="5720040" y="829800"/>
            <a:ext cx="5056920" cy="104040"/>
          </a:xfrm>
          <a:prstGeom prst="rect">
            <a:avLst/>
          </a:prstGeom>
        </p:spPr>
        <p:txBody>
          <a:bodyPr lIns="0" rIns="0" tIns="0" bIns="0">
            <a:normAutofit fontScale="18000"/>
          </a:bodyPr>
          <a:p>
            <a:endParaRPr b="0" lang="en-US" sz="2800" spc="-1" strike="noStrike">
              <a:solidFill>
                <a:srgbClr val="404040"/>
              </a:solidFill>
              <a:latin typeface="Calibri"/>
            </a:endParaRPr>
          </a:p>
        </p:txBody>
      </p:sp>
      <p:sp>
        <p:nvSpPr>
          <p:cNvPr id="164" name="PlaceHolder 4"/>
          <p:cNvSpPr>
            <a:spLocks noGrp="1"/>
          </p:cNvSpPr>
          <p:nvPr>
            <p:ph type="body"/>
          </p:nvPr>
        </p:nvSpPr>
        <p:spPr>
          <a:xfrm>
            <a:off x="410040" y="944280"/>
            <a:ext cx="5056920" cy="104040"/>
          </a:xfrm>
          <a:prstGeom prst="rect">
            <a:avLst/>
          </a:prstGeom>
        </p:spPr>
        <p:txBody>
          <a:bodyPr lIns="0" rIns="0" tIns="0" bIns="0">
            <a:normAutofit fontScale="18000"/>
          </a:bodyPr>
          <a:p>
            <a:endParaRPr b="0" lang="en-US" sz="2800" spc="-1" strike="noStrike">
              <a:solidFill>
                <a:srgbClr val="404040"/>
              </a:solidFill>
              <a:latin typeface="Calibri"/>
            </a:endParaRPr>
          </a:p>
        </p:txBody>
      </p:sp>
      <p:sp>
        <p:nvSpPr>
          <p:cNvPr id="165" name="PlaceHolder 5"/>
          <p:cNvSpPr>
            <a:spLocks noGrp="1"/>
          </p:cNvSpPr>
          <p:nvPr>
            <p:ph type="body"/>
          </p:nvPr>
        </p:nvSpPr>
        <p:spPr>
          <a:xfrm>
            <a:off x="5720040" y="944280"/>
            <a:ext cx="5056920" cy="104040"/>
          </a:xfrm>
          <a:prstGeom prst="rect">
            <a:avLst/>
          </a:prstGeom>
        </p:spPr>
        <p:txBody>
          <a:bodyPr lIns="0" rIns="0" tIns="0" bIns="0">
            <a:normAutofit fontScale="18000"/>
          </a:bodyPr>
          <a:p>
            <a:endParaRPr b="0" lang="en-US" sz="2800" spc="-1" strike="noStrike">
              <a:solidFill>
                <a:srgbClr val="404040"/>
              </a:solidFill>
              <a:latin typeface="Calibri"/>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6" name="PlaceHolder 1"/>
          <p:cNvSpPr>
            <a:spLocks noGrp="1"/>
          </p:cNvSpPr>
          <p:nvPr>
            <p:ph type="title"/>
          </p:nvPr>
        </p:nvSpPr>
        <p:spPr>
          <a:xfrm>
            <a:off x="423000" y="244800"/>
            <a:ext cx="10362960" cy="671400"/>
          </a:xfrm>
          <a:prstGeom prst="rect">
            <a:avLst/>
          </a:prstGeom>
        </p:spPr>
        <p:txBody>
          <a:bodyPr lIns="0" rIns="0" tIns="0" bIns="0" anchor="ctr">
            <a:spAutoFit/>
          </a:bodyPr>
          <a:p>
            <a:endParaRPr b="0" lang="en-US" sz="1800" spc="-1" strike="noStrike">
              <a:solidFill>
                <a:srgbClr val="404040"/>
              </a:solidFill>
              <a:latin typeface="Roboto Condensed"/>
            </a:endParaRPr>
          </a:p>
        </p:txBody>
      </p:sp>
      <p:sp>
        <p:nvSpPr>
          <p:cNvPr id="167" name="PlaceHolder 2"/>
          <p:cNvSpPr>
            <a:spLocks noGrp="1"/>
          </p:cNvSpPr>
          <p:nvPr>
            <p:ph type="body"/>
          </p:nvPr>
        </p:nvSpPr>
        <p:spPr>
          <a:xfrm>
            <a:off x="410040" y="829800"/>
            <a:ext cx="3336480" cy="104040"/>
          </a:xfrm>
          <a:prstGeom prst="rect">
            <a:avLst/>
          </a:prstGeom>
        </p:spPr>
        <p:txBody>
          <a:bodyPr lIns="0" rIns="0" tIns="0" bIns="0">
            <a:normAutofit fontScale="18000"/>
          </a:bodyPr>
          <a:p>
            <a:endParaRPr b="0" lang="en-US" sz="2800" spc="-1" strike="noStrike">
              <a:solidFill>
                <a:srgbClr val="404040"/>
              </a:solidFill>
              <a:latin typeface="Calibri"/>
            </a:endParaRPr>
          </a:p>
        </p:txBody>
      </p:sp>
      <p:sp>
        <p:nvSpPr>
          <p:cNvPr id="168" name="PlaceHolder 3"/>
          <p:cNvSpPr>
            <a:spLocks noGrp="1"/>
          </p:cNvSpPr>
          <p:nvPr>
            <p:ph type="body"/>
          </p:nvPr>
        </p:nvSpPr>
        <p:spPr>
          <a:xfrm>
            <a:off x="3913560" y="829800"/>
            <a:ext cx="3336480" cy="104040"/>
          </a:xfrm>
          <a:prstGeom prst="rect">
            <a:avLst/>
          </a:prstGeom>
        </p:spPr>
        <p:txBody>
          <a:bodyPr lIns="0" rIns="0" tIns="0" bIns="0">
            <a:normAutofit fontScale="18000"/>
          </a:bodyPr>
          <a:p>
            <a:endParaRPr b="0" lang="en-US" sz="2800" spc="-1" strike="noStrike">
              <a:solidFill>
                <a:srgbClr val="404040"/>
              </a:solidFill>
              <a:latin typeface="Calibri"/>
            </a:endParaRPr>
          </a:p>
        </p:txBody>
      </p:sp>
      <p:sp>
        <p:nvSpPr>
          <p:cNvPr id="169" name="PlaceHolder 4"/>
          <p:cNvSpPr>
            <a:spLocks noGrp="1"/>
          </p:cNvSpPr>
          <p:nvPr>
            <p:ph type="body"/>
          </p:nvPr>
        </p:nvSpPr>
        <p:spPr>
          <a:xfrm>
            <a:off x="7417440" y="829800"/>
            <a:ext cx="3336480" cy="104040"/>
          </a:xfrm>
          <a:prstGeom prst="rect">
            <a:avLst/>
          </a:prstGeom>
        </p:spPr>
        <p:txBody>
          <a:bodyPr lIns="0" rIns="0" tIns="0" bIns="0">
            <a:normAutofit fontScale="18000"/>
          </a:bodyPr>
          <a:p>
            <a:endParaRPr b="0" lang="en-US" sz="2800" spc="-1" strike="noStrike">
              <a:solidFill>
                <a:srgbClr val="404040"/>
              </a:solidFill>
              <a:latin typeface="Calibri"/>
            </a:endParaRPr>
          </a:p>
        </p:txBody>
      </p:sp>
      <p:sp>
        <p:nvSpPr>
          <p:cNvPr id="170" name="PlaceHolder 5"/>
          <p:cNvSpPr>
            <a:spLocks noGrp="1"/>
          </p:cNvSpPr>
          <p:nvPr>
            <p:ph type="body"/>
          </p:nvPr>
        </p:nvSpPr>
        <p:spPr>
          <a:xfrm>
            <a:off x="410040" y="944280"/>
            <a:ext cx="3336480" cy="104040"/>
          </a:xfrm>
          <a:prstGeom prst="rect">
            <a:avLst/>
          </a:prstGeom>
        </p:spPr>
        <p:txBody>
          <a:bodyPr lIns="0" rIns="0" tIns="0" bIns="0">
            <a:normAutofit fontScale="18000"/>
          </a:bodyPr>
          <a:p>
            <a:endParaRPr b="0" lang="en-US" sz="2800" spc="-1" strike="noStrike">
              <a:solidFill>
                <a:srgbClr val="404040"/>
              </a:solidFill>
              <a:latin typeface="Calibri"/>
            </a:endParaRPr>
          </a:p>
        </p:txBody>
      </p:sp>
      <p:sp>
        <p:nvSpPr>
          <p:cNvPr id="171" name="PlaceHolder 6"/>
          <p:cNvSpPr>
            <a:spLocks noGrp="1"/>
          </p:cNvSpPr>
          <p:nvPr>
            <p:ph type="body"/>
          </p:nvPr>
        </p:nvSpPr>
        <p:spPr>
          <a:xfrm>
            <a:off x="3913560" y="944280"/>
            <a:ext cx="3336480" cy="104040"/>
          </a:xfrm>
          <a:prstGeom prst="rect">
            <a:avLst/>
          </a:prstGeom>
        </p:spPr>
        <p:txBody>
          <a:bodyPr lIns="0" rIns="0" tIns="0" bIns="0">
            <a:normAutofit fontScale="18000"/>
          </a:bodyPr>
          <a:p>
            <a:endParaRPr b="0" lang="en-US" sz="2800" spc="-1" strike="noStrike">
              <a:solidFill>
                <a:srgbClr val="404040"/>
              </a:solidFill>
              <a:latin typeface="Calibri"/>
            </a:endParaRPr>
          </a:p>
        </p:txBody>
      </p:sp>
      <p:sp>
        <p:nvSpPr>
          <p:cNvPr id="172" name="PlaceHolder 7"/>
          <p:cNvSpPr>
            <a:spLocks noGrp="1"/>
          </p:cNvSpPr>
          <p:nvPr>
            <p:ph type="body"/>
          </p:nvPr>
        </p:nvSpPr>
        <p:spPr>
          <a:xfrm>
            <a:off x="7417440" y="944280"/>
            <a:ext cx="3336480" cy="104040"/>
          </a:xfrm>
          <a:prstGeom prst="rect">
            <a:avLst/>
          </a:prstGeom>
        </p:spPr>
        <p:txBody>
          <a:bodyPr lIns="0" rIns="0" tIns="0" bIns="0">
            <a:normAutofit fontScale="18000"/>
          </a:bodyPr>
          <a:p>
            <a:endParaRPr b="0" lang="en-US" sz="2800" spc="-1" strike="noStrike">
              <a:solidFill>
                <a:srgbClr val="404040"/>
              </a:solid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5" name="PlaceHolder 1"/>
          <p:cNvSpPr>
            <a:spLocks noGrp="1"/>
          </p:cNvSpPr>
          <p:nvPr>
            <p:ph type="title"/>
          </p:nvPr>
        </p:nvSpPr>
        <p:spPr>
          <a:xfrm>
            <a:off x="423000" y="244800"/>
            <a:ext cx="10362960" cy="671400"/>
          </a:xfrm>
          <a:prstGeom prst="rect">
            <a:avLst/>
          </a:prstGeom>
        </p:spPr>
        <p:txBody>
          <a:bodyPr lIns="0" rIns="0" tIns="0" bIns="0" anchor="ctr">
            <a:spAutoFit/>
          </a:bodyPr>
          <a:p>
            <a:endParaRPr b="0" lang="en-US" sz="1800" spc="-1" strike="noStrike">
              <a:solidFill>
                <a:srgbClr val="404040"/>
              </a:solidFill>
              <a:latin typeface="Roboto Condensed"/>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6" name="PlaceHolder 1"/>
          <p:cNvSpPr>
            <a:spLocks noGrp="1"/>
          </p:cNvSpPr>
          <p:nvPr>
            <p:ph type="subTitle"/>
          </p:nvPr>
        </p:nvSpPr>
        <p:spPr>
          <a:xfrm>
            <a:off x="423000" y="244800"/>
            <a:ext cx="10362960" cy="3113640"/>
          </a:xfrm>
          <a:prstGeom prst="rect">
            <a:avLst/>
          </a:prstGeom>
        </p:spPr>
        <p:txBody>
          <a:bodyPr lIns="0" rIns="0" tIns="0" bIns="0" anchor="ctr">
            <a:spAutoFit/>
          </a:bodyPr>
          <a:p>
            <a:pPr algn="ctr"/>
            <a:endParaRPr b="0" lang="en-GB"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423000" y="244800"/>
            <a:ext cx="10362960" cy="671400"/>
          </a:xfrm>
          <a:prstGeom prst="rect">
            <a:avLst/>
          </a:prstGeom>
        </p:spPr>
        <p:txBody>
          <a:bodyPr lIns="0" rIns="0" tIns="0" bIns="0" anchor="ctr">
            <a:spAutoFit/>
          </a:bodyPr>
          <a:p>
            <a:endParaRPr b="0" lang="en-US" sz="1800" spc="-1" strike="noStrike">
              <a:solidFill>
                <a:srgbClr val="404040"/>
              </a:solidFill>
              <a:latin typeface="Roboto Condensed"/>
            </a:endParaRPr>
          </a:p>
        </p:txBody>
      </p:sp>
      <p:sp>
        <p:nvSpPr>
          <p:cNvPr id="18" name="PlaceHolder 2"/>
          <p:cNvSpPr>
            <a:spLocks noGrp="1"/>
          </p:cNvSpPr>
          <p:nvPr>
            <p:ph type="body"/>
          </p:nvPr>
        </p:nvSpPr>
        <p:spPr>
          <a:xfrm>
            <a:off x="410040" y="829800"/>
            <a:ext cx="5056920" cy="104040"/>
          </a:xfrm>
          <a:prstGeom prst="rect">
            <a:avLst/>
          </a:prstGeom>
        </p:spPr>
        <p:txBody>
          <a:bodyPr lIns="0" rIns="0" tIns="0" bIns="0">
            <a:normAutofit fontScale="18000"/>
          </a:bodyPr>
          <a:p>
            <a:endParaRPr b="0" lang="en-US" sz="2800" spc="-1" strike="noStrike">
              <a:solidFill>
                <a:srgbClr val="404040"/>
              </a:solidFill>
              <a:latin typeface="Calibri"/>
            </a:endParaRPr>
          </a:p>
        </p:txBody>
      </p:sp>
      <p:sp>
        <p:nvSpPr>
          <p:cNvPr id="19" name="PlaceHolder 3"/>
          <p:cNvSpPr>
            <a:spLocks noGrp="1"/>
          </p:cNvSpPr>
          <p:nvPr>
            <p:ph type="body"/>
          </p:nvPr>
        </p:nvSpPr>
        <p:spPr>
          <a:xfrm>
            <a:off x="5720040" y="829800"/>
            <a:ext cx="5056920" cy="218160"/>
          </a:xfrm>
          <a:prstGeom prst="rect">
            <a:avLst/>
          </a:prstGeom>
        </p:spPr>
        <p:txBody>
          <a:bodyPr lIns="0" rIns="0" tIns="0" bIns="0">
            <a:normAutofit fontScale="55000"/>
          </a:bodyPr>
          <a:p>
            <a:endParaRPr b="0" lang="en-US" sz="2800" spc="-1" strike="noStrike">
              <a:solidFill>
                <a:srgbClr val="404040"/>
              </a:solidFill>
              <a:latin typeface="Calibri"/>
            </a:endParaRPr>
          </a:p>
        </p:txBody>
      </p:sp>
      <p:sp>
        <p:nvSpPr>
          <p:cNvPr id="20" name="PlaceHolder 4"/>
          <p:cNvSpPr>
            <a:spLocks noGrp="1"/>
          </p:cNvSpPr>
          <p:nvPr>
            <p:ph type="body"/>
          </p:nvPr>
        </p:nvSpPr>
        <p:spPr>
          <a:xfrm>
            <a:off x="410040" y="944280"/>
            <a:ext cx="5056920" cy="104040"/>
          </a:xfrm>
          <a:prstGeom prst="rect">
            <a:avLst/>
          </a:prstGeom>
        </p:spPr>
        <p:txBody>
          <a:bodyPr lIns="0" rIns="0" tIns="0" bIns="0">
            <a:normAutofit fontScale="18000"/>
          </a:bodyPr>
          <a:p>
            <a:endParaRPr b="0" lang="en-US" sz="2800" spc="-1" strike="noStrike">
              <a:solidFill>
                <a:srgbClr val="40404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423000" y="244800"/>
            <a:ext cx="10362960" cy="671400"/>
          </a:xfrm>
          <a:prstGeom prst="rect">
            <a:avLst/>
          </a:prstGeom>
        </p:spPr>
        <p:txBody>
          <a:bodyPr lIns="0" rIns="0" tIns="0" bIns="0" anchor="ctr">
            <a:spAutoFit/>
          </a:bodyPr>
          <a:p>
            <a:endParaRPr b="0" lang="en-US" sz="1800" spc="-1" strike="noStrike">
              <a:solidFill>
                <a:srgbClr val="404040"/>
              </a:solidFill>
              <a:latin typeface="Roboto Condensed"/>
            </a:endParaRPr>
          </a:p>
        </p:txBody>
      </p:sp>
      <p:sp>
        <p:nvSpPr>
          <p:cNvPr id="22" name="PlaceHolder 2"/>
          <p:cNvSpPr>
            <a:spLocks noGrp="1"/>
          </p:cNvSpPr>
          <p:nvPr>
            <p:ph type="body"/>
          </p:nvPr>
        </p:nvSpPr>
        <p:spPr>
          <a:xfrm>
            <a:off x="410040" y="829800"/>
            <a:ext cx="5056920" cy="218160"/>
          </a:xfrm>
          <a:prstGeom prst="rect">
            <a:avLst/>
          </a:prstGeom>
        </p:spPr>
        <p:txBody>
          <a:bodyPr lIns="0" rIns="0" tIns="0" bIns="0">
            <a:normAutofit fontScale="55000"/>
          </a:bodyPr>
          <a:p>
            <a:endParaRPr b="0" lang="en-US" sz="2800" spc="-1" strike="noStrike">
              <a:solidFill>
                <a:srgbClr val="404040"/>
              </a:solidFill>
              <a:latin typeface="Calibri"/>
            </a:endParaRPr>
          </a:p>
        </p:txBody>
      </p:sp>
      <p:sp>
        <p:nvSpPr>
          <p:cNvPr id="23" name="PlaceHolder 3"/>
          <p:cNvSpPr>
            <a:spLocks noGrp="1"/>
          </p:cNvSpPr>
          <p:nvPr>
            <p:ph type="body"/>
          </p:nvPr>
        </p:nvSpPr>
        <p:spPr>
          <a:xfrm>
            <a:off x="5720040" y="829800"/>
            <a:ext cx="5056920" cy="104040"/>
          </a:xfrm>
          <a:prstGeom prst="rect">
            <a:avLst/>
          </a:prstGeom>
        </p:spPr>
        <p:txBody>
          <a:bodyPr lIns="0" rIns="0" tIns="0" bIns="0">
            <a:normAutofit fontScale="18000"/>
          </a:bodyPr>
          <a:p>
            <a:endParaRPr b="0" lang="en-US" sz="2800" spc="-1" strike="noStrike">
              <a:solidFill>
                <a:srgbClr val="404040"/>
              </a:solidFill>
              <a:latin typeface="Calibri"/>
            </a:endParaRPr>
          </a:p>
        </p:txBody>
      </p:sp>
      <p:sp>
        <p:nvSpPr>
          <p:cNvPr id="24" name="PlaceHolder 4"/>
          <p:cNvSpPr>
            <a:spLocks noGrp="1"/>
          </p:cNvSpPr>
          <p:nvPr>
            <p:ph type="body"/>
          </p:nvPr>
        </p:nvSpPr>
        <p:spPr>
          <a:xfrm>
            <a:off x="5720040" y="944280"/>
            <a:ext cx="5056920" cy="104040"/>
          </a:xfrm>
          <a:prstGeom prst="rect">
            <a:avLst/>
          </a:prstGeom>
        </p:spPr>
        <p:txBody>
          <a:bodyPr lIns="0" rIns="0" tIns="0" bIns="0">
            <a:normAutofit fontScale="18000"/>
          </a:bodyPr>
          <a:p>
            <a:endParaRPr b="0" lang="en-US" sz="2800" spc="-1" strike="noStrike">
              <a:solidFill>
                <a:srgbClr val="404040"/>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23000" y="244800"/>
            <a:ext cx="10362960" cy="671400"/>
          </a:xfrm>
          <a:prstGeom prst="rect">
            <a:avLst/>
          </a:prstGeom>
        </p:spPr>
        <p:txBody>
          <a:bodyPr lIns="0" rIns="0" tIns="0" bIns="0" anchor="ctr">
            <a:spAutoFit/>
          </a:bodyPr>
          <a:p>
            <a:endParaRPr b="0" lang="en-US" sz="1800" spc="-1" strike="noStrike">
              <a:solidFill>
                <a:srgbClr val="404040"/>
              </a:solidFill>
              <a:latin typeface="Roboto Condensed"/>
            </a:endParaRPr>
          </a:p>
        </p:txBody>
      </p:sp>
      <p:sp>
        <p:nvSpPr>
          <p:cNvPr id="26" name="PlaceHolder 2"/>
          <p:cNvSpPr>
            <a:spLocks noGrp="1"/>
          </p:cNvSpPr>
          <p:nvPr>
            <p:ph type="body"/>
          </p:nvPr>
        </p:nvSpPr>
        <p:spPr>
          <a:xfrm>
            <a:off x="410040" y="829800"/>
            <a:ext cx="5056920" cy="104040"/>
          </a:xfrm>
          <a:prstGeom prst="rect">
            <a:avLst/>
          </a:prstGeom>
        </p:spPr>
        <p:txBody>
          <a:bodyPr lIns="0" rIns="0" tIns="0" bIns="0">
            <a:normAutofit fontScale="18000"/>
          </a:bodyPr>
          <a:p>
            <a:endParaRPr b="0" lang="en-US" sz="2800" spc="-1" strike="noStrike">
              <a:solidFill>
                <a:srgbClr val="404040"/>
              </a:solidFill>
              <a:latin typeface="Calibri"/>
            </a:endParaRPr>
          </a:p>
        </p:txBody>
      </p:sp>
      <p:sp>
        <p:nvSpPr>
          <p:cNvPr id="27" name="PlaceHolder 3"/>
          <p:cNvSpPr>
            <a:spLocks noGrp="1"/>
          </p:cNvSpPr>
          <p:nvPr>
            <p:ph type="body"/>
          </p:nvPr>
        </p:nvSpPr>
        <p:spPr>
          <a:xfrm>
            <a:off x="5720040" y="829800"/>
            <a:ext cx="5056920" cy="104040"/>
          </a:xfrm>
          <a:prstGeom prst="rect">
            <a:avLst/>
          </a:prstGeom>
        </p:spPr>
        <p:txBody>
          <a:bodyPr lIns="0" rIns="0" tIns="0" bIns="0">
            <a:normAutofit fontScale="18000"/>
          </a:bodyPr>
          <a:p>
            <a:endParaRPr b="0" lang="en-US" sz="2800" spc="-1" strike="noStrike">
              <a:solidFill>
                <a:srgbClr val="404040"/>
              </a:solidFill>
              <a:latin typeface="Calibri"/>
            </a:endParaRPr>
          </a:p>
        </p:txBody>
      </p:sp>
      <p:sp>
        <p:nvSpPr>
          <p:cNvPr id="28" name="PlaceHolder 4"/>
          <p:cNvSpPr>
            <a:spLocks noGrp="1"/>
          </p:cNvSpPr>
          <p:nvPr>
            <p:ph type="body"/>
          </p:nvPr>
        </p:nvSpPr>
        <p:spPr>
          <a:xfrm>
            <a:off x="410040" y="944280"/>
            <a:ext cx="10362960" cy="104040"/>
          </a:xfrm>
          <a:prstGeom prst="rect">
            <a:avLst/>
          </a:prstGeom>
        </p:spPr>
        <p:txBody>
          <a:bodyPr lIns="0" rIns="0" tIns="0" bIns="0">
            <a:normAutofit fontScale="18000"/>
          </a:bodyPr>
          <a:p>
            <a:endParaRPr b="0" lang="en-US" sz="2800" spc="-1" strike="noStrike">
              <a:solidFill>
                <a:srgbClr val="40404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slideLayout" Target="../slideLayouts/slideLayout47.xml"/><Relationship Id="rId15"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CustomShape 1" hidden="1"/>
          <p:cNvSpPr/>
          <p:nvPr/>
        </p:nvSpPr>
        <p:spPr>
          <a:xfrm>
            <a:off x="133560" y="6410520"/>
            <a:ext cx="374040" cy="327960"/>
          </a:xfrm>
          <a:prstGeom prst="rect">
            <a:avLst/>
          </a:prstGeom>
          <a:noFill/>
          <a:ln>
            <a:solidFill>
              <a:schemeClr val="bg1"/>
            </a:solidFill>
          </a:ln>
        </p:spPr>
        <p:style>
          <a:lnRef idx="0"/>
          <a:fillRef idx="0"/>
          <a:effectRef idx="0"/>
          <a:fontRef idx="minor"/>
        </p:style>
        <p:txBody>
          <a:bodyPr wrap="none" lIns="122040" rIns="122040" tIns="60840" bIns="60840" anchor="ctr">
            <a:noAutofit/>
          </a:bodyPr>
          <a:p>
            <a:pPr>
              <a:lnSpc>
                <a:spcPct val="100000"/>
              </a:lnSpc>
            </a:pPr>
            <a:fld id="{E5CBA26E-DF58-430E-8498-8F605B8A27F5}" type="slidenum">
              <a:rPr b="1" lang="en-GB" sz="1100" spc="-1" strike="noStrike">
                <a:solidFill>
                  <a:srgbClr val="404040"/>
                </a:solidFill>
                <a:latin typeface="Calibri"/>
                <a:ea typeface="Roboto Condensed Light"/>
              </a:rPr>
              <a:t>&lt;number&gt;</a:t>
            </a:fld>
            <a:endParaRPr b="0" lang="en-GB" sz="1100" spc="-1" strike="noStrike">
              <a:latin typeface="Arial"/>
            </a:endParaRPr>
          </a:p>
        </p:txBody>
      </p:sp>
      <p:sp>
        <p:nvSpPr>
          <p:cNvPr id="1" name="CustomShape 2" hidden="1"/>
          <p:cNvSpPr/>
          <p:nvPr/>
        </p:nvSpPr>
        <p:spPr>
          <a:xfrm>
            <a:off x="573480" y="6479280"/>
            <a:ext cx="10362960" cy="218160"/>
          </a:xfrm>
          <a:prstGeom prst="rect">
            <a:avLst/>
          </a:prstGeom>
          <a:noFill/>
          <a:ln>
            <a:noFill/>
          </a:ln>
        </p:spPr>
        <p:style>
          <a:lnRef idx="0"/>
          <a:fillRef idx="0"/>
          <a:effectRef idx="0"/>
          <a:fontRef idx="minor"/>
        </p:style>
      </p:sp>
      <p:sp>
        <p:nvSpPr>
          <p:cNvPr id="2" name="CustomShape 3"/>
          <p:cNvSpPr/>
          <p:nvPr/>
        </p:nvSpPr>
        <p:spPr>
          <a:xfrm>
            <a:off x="116280" y="116280"/>
            <a:ext cx="11958840" cy="6614280"/>
          </a:xfrm>
          <a:prstGeom prst="rect">
            <a:avLst/>
          </a:prstGeom>
          <a:gradFill rotWithShape="0">
            <a:gsLst>
              <a:gs pos="0">
                <a:srgbClr val="eb1e16"/>
              </a:gs>
              <a:gs pos="100000">
                <a:srgbClr val="ff6600"/>
              </a:gs>
            </a:gsLst>
            <a:lin ang="0"/>
          </a:gradFill>
          <a:ln>
            <a:solidFill>
              <a:srgbClr val="f9f9f9"/>
            </a:solidFill>
            <a:round/>
          </a:ln>
          <a:effectLst>
            <a:outerShdw blurRad="40000" dir="5400000" dist="23040" rotWithShape="0">
              <a:srgbClr val="000000">
                <a:alpha val="35000"/>
              </a:srgbClr>
            </a:outerShdw>
          </a:effectLst>
        </p:spPr>
        <p:style>
          <a:lnRef idx="1">
            <a:schemeClr val="dk1"/>
          </a:lnRef>
          <a:fillRef idx="3">
            <a:schemeClr val="dk1"/>
          </a:fillRef>
          <a:effectRef idx="2">
            <a:schemeClr val="dk1"/>
          </a:effectRef>
          <a:fontRef idx="minor"/>
        </p:style>
      </p:sp>
      <p:pic>
        <p:nvPicPr>
          <p:cNvPr id="3" name="Image 8" descr=""/>
          <p:cNvPicPr/>
          <p:nvPr/>
        </p:nvPicPr>
        <p:blipFill>
          <a:blip r:embed="rId2"/>
          <a:srcRect l="0" t="20913" r="3305" b="22136"/>
          <a:stretch/>
        </p:blipFill>
        <p:spPr>
          <a:xfrm>
            <a:off x="0" y="0"/>
            <a:ext cx="12191760" cy="6857640"/>
          </a:xfrm>
          <a:prstGeom prst="rect">
            <a:avLst/>
          </a:prstGeom>
          <a:ln>
            <a:noFill/>
          </a:ln>
        </p:spPr>
      </p:pic>
      <p:sp>
        <p:nvSpPr>
          <p:cNvPr id="4" name="PlaceHolder 4"/>
          <p:cNvSpPr>
            <a:spLocks noGrp="1"/>
          </p:cNvSpPr>
          <p:nvPr>
            <p:ph type="body"/>
          </p:nvPr>
        </p:nvSpPr>
        <p:spPr>
          <a:xfrm>
            <a:off x="116280" y="4155840"/>
            <a:ext cx="11958840" cy="619920"/>
          </a:xfrm>
          <a:prstGeom prst="rect">
            <a:avLst/>
          </a:prstGeom>
        </p:spPr>
        <p:txBody>
          <a:bodyPr lIns="0" rIns="0" tIns="0" bIns="0">
            <a:noAutofit/>
          </a:bodyPr>
          <a:p>
            <a:pPr algn="ctr">
              <a:lnSpc>
                <a:spcPct val="90000"/>
              </a:lnSpc>
              <a:spcBef>
                <a:spcPts val="1001"/>
              </a:spcBef>
            </a:pPr>
            <a:r>
              <a:rPr b="1" lang="en-US" sz="5500" spc="-1" strike="noStrike">
                <a:solidFill>
                  <a:srgbClr val="ffffff"/>
                </a:solidFill>
                <a:latin typeface="Calibri"/>
                <a:ea typeface="Calibri"/>
              </a:rPr>
              <a:t>TITLE</a:t>
            </a:r>
            <a:endParaRPr b="0" lang="en-US" sz="5500" spc="-1" strike="noStrike">
              <a:solidFill>
                <a:srgbClr val="404040"/>
              </a:solidFill>
              <a:latin typeface="Calibri"/>
            </a:endParaRPr>
          </a:p>
        </p:txBody>
      </p:sp>
      <p:sp>
        <p:nvSpPr>
          <p:cNvPr id="5" name="PlaceHolder 5"/>
          <p:cNvSpPr>
            <a:spLocks noGrp="1"/>
          </p:cNvSpPr>
          <p:nvPr>
            <p:ph type="body"/>
          </p:nvPr>
        </p:nvSpPr>
        <p:spPr>
          <a:xfrm>
            <a:off x="137520" y="4847760"/>
            <a:ext cx="11937600" cy="327240"/>
          </a:xfrm>
          <a:prstGeom prst="rect">
            <a:avLst/>
          </a:prstGeom>
        </p:spPr>
        <p:txBody>
          <a:bodyPr lIns="0" rIns="0" tIns="0" bIns="0">
            <a:normAutofit/>
          </a:bodyPr>
          <a:p>
            <a:pPr algn="ctr">
              <a:lnSpc>
                <a:spcPct val="90000"/>
              </a:lnSpc>
              <a:spcBef>
                <a:spcPts val="1001"/>
              </a:spcBef>
            </a:pPr>
            <a:r>
              <a:rPr b="0" lang="en-US" sz="1800" spc="299" strike="noStrike">
                <a:solidFill>
                  <a:srgbClr val="ffffff"/>
                </a:solidFill>
                <a:latin typeface="Calibri"/>
                <a:ea typeface="Calibri"/>
              </a:rPr>
              <a:t>Lorem ipsum enim ultrices tempor</a:t>
            </a:r>
            <a:endParaRPr b="0" lang="en-US" sz="1800" spc="-1" strike="noStrike">
              <a:solidFill>
                <a:srgbClr val="404040"/>
              </a:solidFill>
              <a:latin typeface="Calibri"/>
            </a:endParaRPr>
          </a:p>
        </p:txBody>
      </p:sp>
      <p:pic>
        <p:nvPicPr>
          <p:cNvPr id="6" name="Image 3" descr=""/>
          <p:cNvPicPr/>
          <p:nvPr/>
        </p:nvPicPr>
        <p:blipFill>
          <a:blip r:embed="rId3"/>
          <a:stretch/>
        </p:blipFill>
        <p:spPr>
          <a:xfrm>
            <a:off x="3934080" y="1905840"/>
            <a:ext cx="4323960" cy="1730160"/>
          </a:xfrm>
          <a:prstGeom prst="rect">
            <a:avLst/>
          </a:prstGeom>
          <a:ln>
            <a:noFill/>
          </a:ln>
        </p:spPr>
      </p:pic>
      <p:sp>
        <p:nvSpPr>
          <p:cNvPr id="7" name="PlaceHolder 6"/>
          <p:cNvSpPr>
            <a:spLocks noGrp="1"/>
          </p:cNvSpPr>
          <p:nvPr>
            <p:ph type="title"/>
          </p:nvPr>
        </p:nvSpPr>
        <p:spPr>
          <a:xfrm>
            <a:off x="609480" y="273600"/>
            <a:ext cx="10972440" cy="1144800"/>
          </a:xfrm>
          <a:prstGeom prst="rect">
            <a:avLst/>
          </a:prstGeom>
        </p:spPr>
        <p:txBody>
          <a:bodyPr lIns="0" rIns="0" tIns="0" bIns="0" anchor="ctr">
            <a:noAutofit/>
          </a:bodyPr>
          <a:p>
            <a:r>
              <a:rPr b="0" lang="en-US" sz="1800" spc="-1" strike="noStrike">
                <a:solidFill>
                  <a:srgbClr val="404040"/>
                </a:solidFill>
                <a:latin typeface="Roboto Condensed"/>
              </a:rPr>
              <a:t>Click to edit the title text format</a:t>
            </a:r>
            <a:endParaRPr b="0" lang="en-US" sz="1800" spc="-1" strike="noStrike">
              <a:solidFill>
                <a:srgbClr val="404040"/>
              </a:solidFill>
              <a:latin typeface="Roboto Condensed"/>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4" name="CustomShape 1"/>
          <p:cNvSpPr/>
          <p:nvPr/>
        </p:nvSpPr>
        <p:spPr>
          <a:xfrm>
            <a:off x="133560" y="6410520"/>
            <a:ext cx="374040" cy="327960"/>
          </a:xfrm>
          <a:prstGeom prst="rect">
            <a:avLst/>
          </a:prstGeom>
          <a:noFill/>
          <a:ln>
            <a:solidFill>
              <a:schemeClr val="bg1"/>
            </a:solidFill>
          </a:ln>
        </p:spPr>
        <p:style>
          <a:lnRef idx="0"/>
          <a:fillRef idx="0"/>
          <a:effectRef idx="0"/>
          <a:fontRef idx="minor"/>
        </p:style>
        <p:txBody>
          <a:bodyPr wrap="none" lIns="122040" rIns="122040" tIns="60840" bIns="60840" anchor="ctr">
            <a:noAutofit/>
          </a:bodyPr>
          <a:p>
            <a:pPr>
              <a:lnSpc>
                <a:spcPct val="100000"/>
              </a:lnSpc>
            </a:pPr>
            <a:fld id="{D6135305-9ABC-4126-A1E1-215B02C8E498}" type="slidenum">
              <a:rPr b="1" lang="en-GB" sz="1100" spc="-1" strike="noStrike">
                <a:solidFill>
                  <a:srgbClr val="404040"/>
                </a:solidFill>
                <a:latin typeface="Calibri"/>
                <a:ea typeface="Roboto Condensed Light"/>
              </a:rPr>
              <a:t>1</a:t>
            </a:fld>
            <a:endParaRPr b="0" lang="en-GB" sz="1100" spc="-1" strike="noStrike">
              <a:latin typeface="Arial"/>
            </a:endParaRPr>
          </a:p>
        </p:txBody>
      </p:sp>
      <p:sp>
        <p:nvSpPr>
          <p:cNvPr id="45" name="CustomShape 2"/>
          <p:cNvSpPr/>
          <p:nvPr/>
        </p:nvSpPr>
        <p:spPr>
          <a:xfrm>
            <a:off x="573480" y="6479280"/>
            <a:ext cx="10362960" cy="218160"/>
          </a:xfrm>
          <a:prstGeom prst="rect">
            <a:avLst/>
          </a:prstGeom>
          <a:noFill/>
          <a:ln>
            <a:noFill/>
          </a:ln>
        </p:spPr>
        <p:style>
          <a:lnRef idx="0"/>
          <a:fillRef idx="0"/>
          <a:effectRef idx="0"/>
          <a:fontRef idx="minor"/>
        </p:style>
      </p:sp>
      <p:pic>
        <p:nvPicPr>
          <p:cNvPr id="46" name="Image 5" descr=""/>
          <p:cNvPicPr/>
          <p:nvPr/>
        </p:nvPicPr>
        <p:blipFill>
          <a:blip r:embed="rId2"/>
          <a:stretch/>
        </p:blipFill>
        <p:spPr>
          <a:xfrm>
            <a:off x="0" y="6117480"/>
            <a:ext cx="12191760" cy="740160"/>
          </a:xfrm>
          <a:prstGeom prst="rect">
            <a:avLst/>
          </a:prstGeom>
          <a:ln>
            <a:noFill/>
          </a:ln>
        </p:spPr>
      </p:pic>
      <p:sp>
        <p:nvSpPr>
          <p:cNvPr id="47" name="PlaceHolder 3"/>
          <p:cNvSpPr>
            <a:spLocks noGrp="1"/>
          </p:cNvSpPr>
          <p:nvPr>
            <p:ph type="title"/>
          </p:nvPr>
        </p:nvSpPr>
        <p:spPr>
          <a:xfrm>
            <a:off x="423000" y="244800"/>
            <a:ext cx="10362960" cy="671400"/>
          </a:xfrm>
          <a:prstGeom prst="rect">
            <a:avLst/>
          </a:prstGeom>
        </p:spPr>
        <p:txBody>
          <a:bodyPr lIns="0" rIns="0" tIns="0" bIns="0" anchor="ctr">
            <a:normAutofit/>
          </a:bodyPr>
          <a:p>
            <a:pPr>
              <a:lnSpc>
                <a:spcPct val="90000"/>
              </a:lnSpc>
            </a:pPr>
            <a:r>
              <a:rPr b="1" lang="en-US" sz="3200" spc="-1" strike="noStrike">
                <a:solidFill>
                  <a:srgbClr val="eb311b"/>
                </a:solidFill>
                <a:latin typeface="Calibri"/>
                <a:ea typeface="Calibri"/>
              </a:rPr>
              <a:t>Title</a:t>
            </a:r>
            <a:endParaRPr b="0" lang="en-US" sz="3200" spc="-1" strike="noStrike">
              <a:solidFill>
                <a:srgbClr val="404040"/>
              </a:solidFill>
              <a:latin typeface="Roboto Condensed"/>
            </a:endParaRPr>
          </a:p>
        </p:txBody>
      </p:sp>
      <p:sp>
        <p:nvSpPr>
          <p:cNvPr id="48" name="PlaceHolder 4"/>
          <p:cNvSpPr>
            <a:spLocks noGrp="1"/>
          </p:cNvSpPr>
          <p:nvPr>
            <p:ph type="body"/>
          </p:nvPr>
        </p:nvSpPr>
        <p:spPr>
          <a:xfrm>
            <a:off x="410040" y="829800"/>
            <a:ext cx="10362960" cy="218160"/>
          </a:xfrm>
          <a:prstGeom prst="rect">
            <a:avLst/>
          </a:prstGeom>
        </p:spPr>
        <p:txBody>
          <a:bodyPr lIns="0" rIns="0" tIns="0" bIns="0">
            <a:noAutofit/>
          </a:bodyPr>
          <a:p>
            <a:pPr>
              <a:lnSpc>
                <a:spcPct val="90000"/>
              </a:lnSpc>
              <a:spcBef>
                <a:spcPts val="1001"/>
              </a:spcBef>
            </a:pPr>
            <a:r>
              <a:rPr b="1" lang="en-US" sz="1700" spc="-1" strike="noStrike">
                <a:solidFill>
                  <a:srgbClr val="404040"/>
                </a:solidFill>
                <a:latin typeface="Calibri"/>
                <a:ea typeface="Calibri"/>
              </a:rPr>
              <a:t>Subtitle</a:t>
            </a:r>
            <a:endParaRPr b="0" lang="en-US" sz="1700" spc="-1" strike="noStrike">
              <a:solidFill>
                <a:srgbClr val="404040"/>
              </a:solidFill>
              <a:latin typeface="Calibri"/>
            </a:endParaRPr>
          </a:p>
        </p:txBody>
      </p:sp>
      <p:pic>
        <p:nvPicPr>
          <p:cNvPr id="49" name="Image 2" descr=""/>
          <p:cNvPicPr/>
          <p:nvPr/>
        </p:nvPicPr>
        <p:blipFill>
          <a:blip r:embed="rId3"/>
          <a:stretch/>
        </p:blipFill>
        <p:spPr>
          <a:xfrm>
            <a:off x="10759320" y="6212520"/>
            <a:ext cx="1418760" cy="536400"/>
          </a:xfrm>
          <a:prstGeom prst="rect">
            <a:avLst/>
          </a:prstGeom>
          <a:ln>
            <a:noFill/>
          </a:ln>
        </p:spPr>
      </p:pic>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6" name="CustomShape 1" hidden="1"/>
          <p:cNvSpPr/>
          <p:nvPr/>
        </p:nvSpPr>
        <p:spPr>
          <a:xfrm>
            <a:off x="133560" y="6410520"/>
            <a:ext cx="374040" cy="327960"/>
          </a:xfrm>
          <a:prstGeom prst="rect">
            <a:avLst/>
          </a:prstGeom>
          <a:noFill/>
          <a:ln>
            <a:solidFill>
              <a:schemeClr val="bg1"/>
            </a:solidFill>
          </a:ln>
        </p:spPr>
        <p:style>
          <a:lnRef idx="0"/>
          <a:fillRef idx="0"/>
          <a:effectRef idx="0"/>
          <a:fontRef idx="minor"/>
        </p:style>
        <p:txBody>
          <a:bodyPr wrap="none" lIns="122040" rIns="122040" tIns="60840" bIns="60840" anchor="ctr">
            <a:noAutofit/>
          </a:bodyPr>
          <a:p>
            <a:pPr>
              <a:lnSpc>
                <a:spcPct val="100000"/>
              </a:lnSpc>
            </a:pPr>
            <a:fld id="{4ACE80E1-4733-4A55-BAB8-F43802A13015}" type="slidenum">
              <a:rPr b="1" lang="en-GB" sz="1100" spc="-1" strike="noStrike">
                <a:solidFill>
                  <a:srgbClr val="404040"/>
                </a:solidFill>
                <a:latin typeface="Calibri"/>
                <a:ea typeface="Roboto Condensed Light"/>
              </a:rPr>
              <a:t>&lt;number&gt;</a:t>
            </a:fld>
            <a:endParaRPr b="0" lang="en-GB" sz="1100" spc="-1" strike="noStrike">
              <a:latin typeface="Arial"/>
            </a:endParaRPr>
          </a:p>
        </p:txBody>
      </p:sp>
      <p:sp>
        <p:nvSpPr>
          <p:cNvPr id="87" name="CustomShape 2" hidden="1"/>
          <p:cNvSpPr/>
          <p:nvPr/>
        </p:nvSpPr>
        <p:spPr>
          <a:xfrm>
            <a:off x="573480" y="6479280"/>
            <a:ext cx="10362960" cy="218160"/>
          </a:xfrm>
          <a:prstGeom prst="rect">
            <a:avLst/>
          </a:prstGeom>
          <a:noFill/>
          <a:ln>
            <a:noFill/>
          </a:ln>
        </p:spPr>
        <p:style>
          <a:lnRef idx="0"/>
          <a:fillRef idx="0"/>
          <a:effectRef idx="0"/>
          <a:fontRef idx="minor"/>
        </p:style>
      </p:sp>
      <p:sp>
        <p:nvSpPr>
          <p:cNvPr id="88" name="CustomShape 3"/>
          <p:cNvSpPr/>
          <p:nvPr/>
        </p:nvSpPr>
        <p:spPr>
          <a:xfrm>
            <a:off x="116280" y="116280"/>
            <a:ext cx="11958840" cy="6614280"/>
          </a:xfrm>
          <a:prstGeom prst="rect">
            <a:avLst/>
          </a:prstGeom>
          <a:gradFill rotWithShape="0">
            <a:gsLst>
              <a:gs pos="0">
                <a:srgbClr val="eb1e16"/>
              </a:gs>
              <a:gs pos="100000">
                <a:srgbClr val="ff6600"/>
              </a:gs>
            </a:gsLst>
            <a:lin ang="0"/>
          </a:gradFill>
          <a:ln>
            <a:solidFill>
              <a:srgbClr val="f9f9f9"/>
            </a:solidFill>
            <a:round/>
          </a:ln>
          <a:effectLst>
            <a:outerShdw blurRad="40000" dir="5400000" dist="23040" rotWithShape="0">
              <a:srgbClr val="000000">
                <a:alpha val="35000"/>
              </a:srgbClr>
            </a:outerShdw>
          </a:effectLst>
        </p:spPr>
        <p:style>
          <a:lnRef idx="1">
            <a:schemeClr val="dk1"/>
          </a:lnRef>
          <a:fillRef idx="3">
            <a:schemeClr val="dk1"/>
          </a:fillRef>
          <a:effectRef idx="2">
            <a:schemeClr val="dk1"/>
          </a:effectRef>
          <a:fontRef idx="minor"/>
        </p:style>
      </p:sp>
      <p:pic>
        <p:nvPicPr>
          <p:cNvPr id="89" name="Image 6" descr=""/>
          <p:cNvPicPr/>
          <p:nvPr/>
        </p:nvPicPr>
        <p:blipFill>
          <a:blip r:embed="rId2"/>
          <a:srcRect l="0" t="20913" r="3305" b="22136"/>
          <a:stretch/>
        </p:blipFill>
        <p:spPr>
          <a:xfrm>
            <a:off x="0" y="0"/>
            <a:ext cx="12191760" cy="6857640"/>
          </a:xfrm>
          <a:prstGeom prst="rect">
            <a:avLst/>
          </a:prstGeom>
          <a:ln>
            <a:noFill/>
          </a:ln>
        </p:spPr>
      </p:pic>
      <p:sp>
        <p:nvSpPr>
          <p:cNvPr id="90" name="PlaceHolder 4"/>
          <p:cNvSpPr>
            <a:spLocks noGrp="1"/>
          </p:cNvSpPr>
          <p:nvPr>
            <p:ph type="title"/>
          </p:nvPr>
        </p:nvSpPr>
        <p:spPr>
          <a:xfrm>
            <a:off x="753120" y="3214440"/>
            <a:ext cx="10362960" cy="480960"/>
          </a:xfrm>
          <a:prstGeom prst="rect">
            <a:avLst/>
          </a:prstGeom>
        </p:spPr>
        <p:txBody>
          <a:bodyPr lIns="0" rIns="0" tIns="0" bIns="0" anchor="ctr">
            <a:noAutofit/>
          </a:bodyPr>
          <a:p>
            <a:pPr>
              <a:lnSpc>
                <a:spcPct val="90000"/>
              </a:lnSpc>
            </a:pPr>
            <a:r>
              <a:rPr b="1" lang="en-US" sz="4500" spc="-1" strike="noStrike">
                <a:solidFill>
                  <a:srgbClr val="ffffff"/>
                </a:solidFill>
                <a:latin typeface="Calibri"/>
                <a:ea typeface="Calibri"/>
              </a:rPr>
              <a:t>TITLE</a:t>
            </a:r>
            <a:endParaRPr b="0" lang="en-US" sz="4500" spc="-1" strike="noStrike">
              <a:solidFill>
                <a:srgbClr val="404040"/>
              </a:solidFill>
              <a:latin typeface="Roboto Condensed"/>
            </a:endParaRPr>
          </a:p>
        </p:txBody>
      </p:sp>
      <p:sp>
        <p:nvSpPr>
          <p:cNvPr id="91" name="PlaceHolder 5"/>
          <p:cNvSpPr>
            <a:spLocks noGrp="1"/>
          </p:cNvSpPr>
          <p:nvPr>
            <p:ph type="body"/>
          </p:nvPr>
        </p:nvSpPr>
        <p:spPr>
          <a:xfrm>
            <a:off x="753120" y="3775680"/>
            <a:ext cx="10362960" cy="239760"/>
          </a:xfrm>
          <a:prstGeom prst="rect">
            <a:avLst/>
          </a:prstGeom>
        </p:spPr>
        <p:txBody>
          <a:bodyPr lIns="0" rIns="0" tIns="0" bIns="0">
            <a:noAutofit/>
          </a:bodyPr>
          <a:p>
            <a:pPr>
              <a:lnSpc>
                <a:spcPct val="90000"/>
              </a:lnSpc>
              <a:spcBef>
                <a:spcPts val="1001"/>
              </a:spcBef>
            </a:pPr>
            <a:r>
              <a:rPr b="0" lang="en-US" sz="2000" spc="-1" strike="noStrike">
                <a:solidFill>
                  <a:srgbClr val="ffffff"/>
                </a:solidFill>
                <a:latin typeface="Calibri"/>
                <a:ea typeface="Calibri"/>
              </a:rPr>
              <a:t>Subtitle</a:t>
            </a:r>
            <a:endParaRPr b="0" lang="en-US" sz="2000" spc="-1" strike="noStrike">
              <a:solidFill>
                <a:srgbClr val="404040"/>
              </a:solidFill>
              <a:latin typeface="Calibri"/>
            </a:endParaRPr>
          </a:p>
        </p:txBody>
      </p:sp>
      <p:pic>
        <p:nvPicPr>
          <p:cNvPr id="92" name="Image 8" descr=""/>
          <p:cNvPicPr/>
          <p:nvPr/>
        </p:nvPicPr>
        <p:blipFill>
          <a:blip r:embed="rId3"/>
          <a:stretch/>
        </p:blipFill>
        <p:spPr>
          <a:xfrm>
            <a:off x="9897480" y="5700240"/>
            <a:ext cx="1913400" cy="765720"/>
          </a:xfrm>
          <a:prstGeom prst="rect">
            <a:avLst/>
          </a:prstGeom>
          <a:ln>
            <a:noFill/>
          </a:ln>
        </p:spPr>
      </p:pic>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9" name="CustomShape 1"/>
          <p:cNvSpPr/>
          <p:nvPr/>
        </p:nvSpPr>
        <p:spPr>
          <a:xfrm>
            <a:off x="133560" y="6410520"/>
            <a:ext cx="374040" cy="327960"/>
          </a:xfrm>
          <a:prstGeom prst="rect">
            <a:avLst/>
          </a:prstGeom>
          <a:noFill/>
          <a:ln>
            <a:solidFill>
              <a:schemeClr val="bg1"/>
            </a:solidFill>
          </a:ln>
        </p:spPr>
        <p:style>
          <a:lnRef idx="0"/>
          <a:fillRef idx="0"/>
          <a:effectRef idx="0"/>
          <a:fontRef idx="minor"/>
        </p:style>
        <p:txBody>
          <a:bodyPr wrap="none" lIns="122040" rIns="122040" tIns="60840" bIns="60840" anchor="ctr">
            <a:noAutofit/>
          </a:bodyPr>
          <a:p>
            <a:pPr>
              <a:lnSpc>
                <a:spcPct val="100000"/>
              </a:lnSpc>
            </a:pPr>
            <a:fld id="{DD82DE6C-D482-4808-BAEC-25900F718940}" type="slidenum">
              <a:rPr b="1" lang="en-GB" sz="1100" spc="-1" strike="noStrike">
                <a:solidFill>
                  <a:srgbClr val="404040"/>
                </a:solidFill>
                <a:latin typeface="Calibri"/>
                <a:ea typeface="Roboto Condensed Light"/>
              </a:rPr>
              <a:t>&lt;number&gt;</a:t>
            </a:fld>
            <a:endParaRPr b="0" lang="en-GB" sz="1100" spc="-1" strike="noStrike">
              <a:latin typeface="Arial"/>
            </a:endParaRPr>
          </a:p>
        </p:txBody>
      </p:sp>
      <p:sp>
        <p:nvSpPr>
          <p:cNvPr id="130" name="CustomShape 2"/>
          <p:cNvSpPr/>
          <p:nvPr/>
        </p:nvSpPr>
        <p:spPr>
          <a:xfrm>
            <a:off x="573480" y="6479280"/>
            <a:ext cx="10362960" cy="218160"/>
          </a:xfrm>
          <a:prstGeom prst="rect">
            <a:avLst/>
          </a:prstGeom>
          <a:noFill/>
          <a:ln>
            <a:noFill/>
          </a:ln>
        </p:spPr>
        <p:style>
          <a:lnRef idx="0"/>
          <a:fillRef idx="0"/>
          <a:effectRef idx="0"/>
          <a:fontRef idx="minor"/>
        </p:style>
      </p:sp>
      <p:pic>
        <p:nvPicPr>
          <p:cNvPr id="131" name="Image 7" descr=""/>
          <p:cNvPicPr/>
          <p:nvPr/>
        </p:nvPicPr>
        <p:blipFill>
          <a:blip r:embed="rId2"/>
          <a:stretch/>
        </p:blipFill>
        <p:spPr>
          <a:xfrm>
            <a:off x="0" y="6117480"/>
            <a:ext cx="12191760" cy="740160"/>
          </a:xfrm>
          <a:prstGeom prst="rect">
            <a:avLst/>
          </a:prstGeom>
          <a:ln>
            <a:noFill/>
          </a:ln>
        </p:spPr>
      </p:pic>
      <p:pic>
        <p:nvPicPr>
          <p:cNvPr id="132" name="Image 2" descr=""/>
          <p:cNvPicPr/>
          <p:nvPr/>
        </p:nvPicPr>
        <p:blipFill>
          <a:blip r:embed="rId3"/>
          <a:stretch/>
        </p:blipFill>
        <p:spPr>
          <a:xfrm>
            <a:off x="10759320" y="6212520"/>
            <a:ext cx="1418760" cy="536400"/>
          </a:xfrm>
          <a:prstGeom prst="rect">
            <a:avLst/>
          </a:prstGeom>
          <a:ln>
            <a:noFill/>
          </a:ln>
        </p:spPr>
      </p:pic>
      <p:sp>
        <p:nvSpPr>
          <p:cNvPr id="133" name="PlaceHolder 3"/>
          <p:cNvSpPr>
            <a:spLocks noGrp="1"/>
          </p:cNvSpPr>
          <p:nvPr>
            <p:ph type="title"/>
          </p:nvPr>
        </p:nvSpPr>
        <p:spPr>
          <a:xfrm>
            <a:off x="423000" y="244800"/>
            <a:ext cx="10362960" cy="671400"/>
          </a:xfrm>
          <a:prstGeom prst="rect">
            <a:avLst/>
          </a:prstGeom>
        </p:spPr>
        <p:txBody>
          <a:bodyPr lIns="0" rIns="0" tIns="0" bIns="0" anchor="ctr">
            <a:normAutofit/>
          </a:bodyPr>
          <a:p>
            <a:pPr>
              <a:lnSpc>
                <a:spcPct val="90000"/>
              </a:lnSpc>
            </a:pPr>
            <a:r>
              <a:rPr b="1" lang="en-US" sz="3200" spc="-1" strike="noStrike">
                <a:solidFill>
                  <a:srgbClr val="eb311b"/>
                </a:solidFill>
                <a:latin typeface="Calibri"/>
                <a:ea typeface="Calibri"/>
              </a:rPr>
              <a:t>Title</a:t>
            </a:r>
            <a:endParaRPr b="0" lang="en-US" sz="3200" spc="-1" strike="noStrike">
              <a:solidFill>
                <a:srgbClr val="404040"/>
              </a:solidFill>
              <a:latin typeface="Roboto Condensed"/>
            </a:endParaRPr>
          </a:p>
        </p:txBody>
      </p:sp>
      <p:sp>
        <p:nvSpPr>
          <p:cNvPr id="134" name="PlaceHolder 4"/>
          <p:cNvSpPr>
            <a:spLocks noGrp="1"/>
          </p:cNvSpPr>
          <p:nvPr>
            <p:ph type="body"/>
          </p:nvPr>
        </p:nvSpPr>
        <p:spPr>
          <a:xfrm>
            <a:off x="410040" y="829800"/>
            <a:ext cx="10362960" cy="218160"/>
          </a:xfrm>
          <a:prstGeom prst="rect">
            <a:avLst/>
          </a:prstGeom>
        </p:spPr>
        <p:txBody>
          <a:bodyPr lIns="0" rIns="0" tIns="0" bIns="0">
            <a:noAutofit/>
          </a:bodyPr>
          <a:p>
            <a:pPr>
              <a:lnSpc>
                <a:spcPct val="90000"/>
              </a:lnSpc>
              <a:spcBef>
                <a:spcPts val="1001"/>
              </a:spcBef>
            </a:pPr>
            <a:r>
              <a:rPr b="1" lang="en-US" sz="1700" spc="-1" strike="noStrike">
                <a:solidFill>
                  <a:srgbClr val="404040"/>
                </a:solidFill>
                <a:latin typeface="Calibri"/>
                <a:ea typeface="Calibri"/>
              </a:rPr>
              <a:t>Subtitle</a:t>
            </a:r>
            <a:endParaRPr b="0" lang="en-US" sz="1700" spc="-1" strike="noStrike">
              <a:solidFill>
                <a:srgbClr val="404040"/>
              </a:solidFill>
              <a:latin typeface="Calibri"/>
            </a:endParaRPr>
          </a:p>
        </p:txBody>
      </p:sp>
      <p:sp>
        <p:nvSpPr>
          <p:cNvPr id="135" name="PlaceHolder 5"/>
          <p:cNvSpPr>
            <a:spLocks noGrp="1"/>
          </p:cNvSpPr>
          <p:nvPr>
            <p:ph type="body"/>
          </p:nvPr>
        </p:nvSpPr>
        <p:spPr>
          <a:xfrm>
            <a:off x="425520" y="1562040"/>
            <a:ext cx="9416520" cy="272520"/>
          </a:xfrm>
          <a:prstGeom prst="rect">
            <a:avLst/>
          </a:prstGeom>
        </p:spPr>
        <p:txBody>
          <a:bodyPr lIns="0" rIns="0" tIns="0" bIns="0">
            <a:noAutofit/>
          </a:bodyPr>
          <a:p>
            <a:pPr>
              <a:lnSpc>
                <a:spcPct val="90000"/>
              </a:lnSpc>
              <a:spcBef>
                <a:spcPts val="1001"/>
              </a:spcBef>
            </a:pPr>
            <a:r>
              <a:rPr b="1" lang="en-US" sz="2500" spc="-1" strike="noStrike">
                <a:solidFill>
                  <a:srgbClr val="404040"/>
                </a:solidFill>
                <a:latin typeface="Calibri"/>
                <a:ea typeface="Calibri"/>
              </a:rPr>
              <a:t>Title</a:t>
            </a:r>
            <a:endParaRPr b="0" lang="en-US" sz="2500" spc="-1" strike="noStrike">
              <a:solidFill>
                <a:srgbClr val="404040"/>
              </a:solidFill>
              <a:latin typeface="Calibri"/>
            </a:endParaRPr>
          </a:p>
        </p:txBody>
      </p:sp>
      <p:sp>
        <p:nvSpPr>
          <p:cNvPr id="136" name="PlaceHolder 6"/>
          <p:cNvSpPr>
            <a:spLocks noGrp="1"/>
          </p:cNvSpPr>
          <p:nvPr>
            <p:ph type="body"/>
          </p:nvPr>
        </p:nvSpPr>
        <p:spPr>
          <a:xfrm>
            <a:off x="425520" y="1942920"/>
            <a:ext cx="9429480" cy="381600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1400" spc="-1" strike="noStrike">
                <a:solidFill>
                  <a:srgbClr val="404040"/>
                </a:solidFill>
                <a:latin typeface="Calibri"/>
              </a:rPr>
              <a:t>Click to edit the outline text format</a:t>
            </a:r>
            <a:endParaRPr b="0" lang="en-US" sz="1400" spc="-1" strike="noStrike">
              <a:solidFill>
                <a:srgbClr val="404040"/>
              </a:solidFill>
              <a:latin typeface="Calibri"/>
            </a:endParaRPr>
          </a:p>
          <a:p>
            <a:pPr lvl="1" marL="864000" indent="-324000">
              <a:spcBef>
                <a:spcPts val="1134"/>
              </a:spcBef>
              <a:buClr>
                <a:srgbClr val="000000"/>
              </a:buClr>
              <a:buSzPct val="75000"/>
              <a:buFont typeface="Symbol" charset="2"/>
              <a:buChar char=""/>
            </a:pPr>
            <a:r>
              <a:rPr b="0" lang="en-US" sz="1400" spc="-1" strike="noStrike">
                <a:solidFill>
                  <a:srgbClr val="404040"/>
                </a:solidFill>
                <a:latin typeface="Calibri"/>
              </a:rPr>
              <a:t>Second Outline Level</a:t>
            </a:r>
            <a:endParaRPr b="0" lang="en-US" sz="1400" spc="-1" strike="noStrike">
              <a:solidFill>
                <a:srgbClr val="404040"/>
              </a:solidFill>
              <a:latin typeface="Calibri"/>
            </a:endParaRPr>
          </a:p>
          <a:p>
            <a:pPr lvl="2" marL="1296000" indent="-288000">
              <a:spcBef>
                <a:spcPts val="850"/>
              </a:spcBef>
              <a:buClr>
                <a:srgbClr val="000000"/>
              </a:buClr>
              <a:buSzPct val="45000"/>
              <a:buFont typeface="Wingdings" charset="2"/>
              <a:buChar char=""/>
            </a:pPr>
            <a:r>
              <a:rPr b="0" lang="en-US" sz="1400" spc="-1" strike="noStrike">
                <a:solidFill>
                  <a:srgbClr val="404040"/>
                </a:solidFill>
                <a:latin typeface="Calibri"/>
              </a:rPr>
              <a:t>Third Outline Level</a:t>
            </a:r>
            <a:endParaRPr b="0" lang="en-US" sz="1400" spc="-1" strike="noStrike">
              <a:solidFill>
                <a:srgbClr val="404040"/>
              </a:solidFill>
              <a:latin typeface="Calibri"/>
            </a:endParaRPr>
          </a:p>
          <a:p>
            <a:pPr lvl="3" marL="1728000" indent="-216000">
              <a:spcBef>
                <a:spcPts val="567"/>
              </a:spcBef>
              <a:buClr>
                <a:srgbClr val="000000"/>
              </a:buClr>
              <a:buSzPct val="75000"/>
              <a:buFont typeface="Symbol" charset="2"/>
              <a:buChar char=""/>
            </a:pPr>
            <a:r>
              <a:rPr b="0" lang="en-US" sz="1400" spc="-1" strike="noStrike">
                <a:solidFill>
                  <a:srgbClr val="404040"/>
                </a:solidFill>
                <a:latin typeface="Calibri"/>
              </a:rPr>
              <a:t>Fourth Outline Level</a:t>
            </a:r>
            <a:endParaRPr b="0" lang="en-US" sz="1400" spc="-1" strike="noStrike">
              <a:solidFill>
                <a:srgbClr val="404040"/>
              </a:solidFill>
              <a:latin typeface="Calibri"/>
            </a:endParaRPr>
          </a:p>
          <a:p>
            <a:pPr lvl="4" marL="2160000" indent="-216000">
              <a:spcBef>
                <a:spcPts val="283"/>
              </a:spcBef>
              <a:buClr>
                <a:srgbClr val="000000"/>
              </a:buClr>
              <a:buSzPct val="45000"/>
              <a:buFont typeface="Wingdings" charset="2"/>
              <a:buChar char=""/>
            </a:pPr>
            <a:r>
              <a:rPr b="0" lang="en-US" sz="1400" spc="-1" strike="noStrike">
                <a:solidFill>
                  <a:srgbClr val="404040"/>
                </a:solidFill>
                <a:latin typeface="Calibri"/>
              </a:rPr>
              <a:t>Fifth Outline Level</a:t>
            </a:r>
            <a:endParaRPr b="0" lang="en-US" sz="1400" spc="-1" strike="noStrike">
              <a:solidFill>
                <a:srgbClr val="404040"/>
              </a:solidFill>
              <a:latin typeface="Calibri"/>
            </a:endParaRPr>
          </a:p>
          <a:p>
            <a:pPr lvl="5" marL="2592000" indent="-216000">
              <a:spcBef>
                <a:spcPts val="283"/>
              </a:spcBef>
              <a:buClr>
                <a:srgbClr val="000000"/>
              </a:buClr>
              <a:buSzPct val="45000"/>
              <a:buFont typeface="Wingdings" charset="2"/>
              <a:buChar char=""/>
            </a:pPr>
            <a:r>
              <a:rPr b="0" lang="en-US" sz="1400" spc="-1" strike="noStrike">
                <a:solidFill>
                  <a:srgbClr val="404040"/>
                </a:solidFill>
                <a:latin typeface="Calibri"/>
              </a:rPr>
              <a:t>Sixth Outline Level</a:t>
            </a:r>
            <a:endParaRPr b="0" lang="en-US" sz="1400" spc="-1" strike="noStrike">
              <a:solidFill>
                <a:srgbClr val="404040"/>
              </a:solidFill>
              <a:latin typeface="Calibri"/>
            </a:endParaRPr>
          </a:p>
          <a:p>
            <a:pPr lvl="6" marL="3024000" indent="-216000">
              <a:spcBef>
                <a:spcPts val="283"/>
              </a:spcBef>
              <a:buClr>
                <a:srgbClr val="000000"/>
              </a:buClr>
              <a:buSzPct val="45000"/>
              <a:buFont typeface="Wingdings" charset="2"/>
              <a:buChar char=""/>
            </a:pPr>
            <a:r>
              <a:rPr b="0" lang="en-US" sz="1400" spc="-1" strike="noStrike">
                <a:solidFill>
                  <a:srgbClr val="404040"/>
                </a:solidFill>
                <a:latin typeface="Calibri"/>
              </a:rPr>
              <a:t>Seventh Outline Level</a:t>
            </a:r>
            <a:endParaRPr b="0" lang="en-US" sz="1400" spc="-1" strike="noStrike">
              <a:solidFill>
                <a:srgbClr val="404040"/>
              </a:solidFill>
              <a:latin typeface="Calibri"/>
            </a:endParaRPr>
          </a:p>
        </p:txBody>
      </p:sp>
    </p:spTree>
  </p:cSld>
  <p:clrMap bg1="lt1" bg2="lt2" tx1="dk1" tx2="dk2" accent1="accent1" accent2="accent2" accent3="accent3" accent4="accent4" accent5="accent5" accent6="accent6" hlink="hlink" folHlink="folHlink"/>
  <p:sldLayoutIdLst>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chart" Target="../charts/chart3.xml"/><Relationship Id="rId2" Type="http://schemas.openxmlformats.org/officeDocument/2006/relationships/chart" Target="../charts/chart4.xml"/><Relationship Id="rId3" Type="http://schemas.openxmlformats.org/officeDocument/2006/relationships/chart" Target="../charts/chart5.xml"/><Relationship Id="rId4"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chart" Target="../charts/chart6.xml"/><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png"/><Relationship Id="rId3" Type="http://schemas.openxmlformats.org/officeDocument/2006/relationships/image" Target="../media/image19.png"/><Relationship Id="rId4"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6.xml.rels><?xml version="1.0" encoding="UTF-8"?>
<Relationships xmlns="http://schemas.openxmlformats.org/package/2006/relationships"><Relationship Id="rId1" Type="http://schemas.openxmlformats.org/officeDocument/2006/relationships/chart" Target="../charts/chart7.xml"/><Relationship Id="rId2"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chart" Target="../charts/chart8.xml"/><Relationship Id="rId2"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chart" Target="../charts/chart9.xml"/><Relationship Id="rId2"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chart" Target="../charts/chart10.xml"/><Relationship Id="rId2"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chart" Target="../charts/chart11.xml"/><Relationship Id="rId2"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chart" Target="../charts/chart12.xml"/><Relationship Id="rId2"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chart" Target="../charts/chart13.xml"/><Relationship Id="rId2"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chart" Target="../charts/chart14.xml"/><Relationship Id="rId2"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chart" Target="../charts/chart15.xml"/><Relationship Id="rId2"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chart" Target="../charts/chart16.xml"/><Relationship Id="rId2"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chart" Target="../charts/chart17.xml"/><Relationship Id="rId2"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chart" Target="../charts/chart18.xml"/><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0.xml.rels><?xml version="1.0" encoding="UTF-8"?>
<Relationships xmlns="http://schemas.openxmlformats.org/package/2006/relationships"><Relationship Id="rId1" Type="http://schemas.openxmlformats.org/officeDocument/2006/relationships/chart" Target="../charts/chart19.xml"/><Relationship Id="rId2" Type="http://schemas.openxmlformats.org/officeDocument/2006/relationships/slideLayout" Target="../slideLayouts/slideLayout13.xml"/>
</Relationships>
</file>

<file path=ppt/slides/_rels/slide31.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image" Target="../media/image21.png"/><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slideLayout" Target="../slideLayouts/slideLayout37.xml"/><Relationship Id="rId7" Type="http://schemas.openxmlformats.org/officeDocument/2006/relationships/notesSlide" Target="../notesSlides/notesSlide31.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slideLayout" Target="../slideLayouts/slideLayout37.xml"/><Relationship Id="rId5"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9.xml.rels><?xml version="1.0" encoding="UTF-8"?>
<Relationships xmlns="http://schemas.openxmlformats.org/package/2006/relationships"><Relationship Id="rId1" Type="http://schemas.openxmlformats.org/officeDocument/2006/relationships/chart" Target="../charts/chart1.xml"/><Relationship Id="rId2" Type="http://schemas.openxmlformats.org/officeDocument/2006/relationships/chart" Target="../charts/chart2.xml"/><Relationship Id="rId3"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 name="TextShape 1"/>
          <p:cNvSpPr txBox="1"/>
          <p:nvPr/>
        </p:nvSpPr>
        <p:spPr>
          <a:xfrm>
            <a:off x="116280" y="4155840"/>
            <a:ext cx="11958840" cy="619920"/>
          </a:xfrm>
          <a:prstGeom prst="rect">
            <a:avLst/>
          </a:prstGeom>
          <a:noFill/>
          <a:ln>
            <a:noFill/>
          </a:ln>
        </p:spPr>
        <p:txBody>
          <a:bodyPr lIns="0" rIns="0" tIns="0" bIns="0">
            <a:noAutofit/>
          </a:bodyPr>
          <a:p>
            <a:pPr algn="ctr">
              <a:lnSpc>
                <a:spcPct val="90000"/>
              </a:lnSpc>
              <a:spcBef>
                <a:spcPts val="1001"/>
              </a:spcBef>
            </a:pPr>
            <a:r>
              <a:rPr b="1" lang="en-US" sz="5500" spc="-1" strike="noStrike">
                <a:solidFill>
                  <a:srgbClr val="ffffff"/>
                </a:solidFill>
                <a:latin typeface="Calibri"/>
                <a:ea typeface="Calibri"/>
              </a:rPr>
              <a:t>IMLA Mortgage Market Tracker </a:t>
            </a:r>
            <a:endParaRPr b="0" lang="en-US" sz="5500" spc="-1" strike="noStrike">
              <a:solidFill>
                <a:srgbClr val="404040"/>
              </a:solidFill>
              <a:latin typeface="Calibri"/>
            </a:endParaRPr>
          </a:p>
          <a:p>
            <a:pPr algn="ctr">
              <a:lnSpc>
                <a:spcPct val="90000"/>
              </a:lnSpc>
              <a:spcBef>
                <a:spcPts val="1001"/>
              </a:spcBef>
            </a:pPr>
            <a:r>
              <a:rPr b="1" lang="en-US" sz="5500" spc="-1" strike="noStrike">
                <a:solidFill>
                  <a:srgbClr val="ffffff"/>
                </a:solidFill>
                <a:latin typeface="Calibri"/>
                <a:ea typeface="Calibri"/>
              </a:rPr>
              <a:t>Q4 2018</a:t>
            </a:r>
            <a:endParaRPr b="0" lang="en-US" sz="5500" spc="-1" strike="noStrike">
              <a:solidFill>
                <a:srgbClr val="404040"/>
              </a:solidFill>
              <a:latin typeface="Calibri"/>
            </a:endParaRPr>
          </a:p>
        </p:txBody>
      </p:sp>
      <p:sp>
        <p:nvSpPr>
          <p:cNvPr id="180" name="TextShape 2"/>
          <p:cNvSpPr txBox="1"/>
          <p:nvPr/>
        </p:nvSpPr>
        <p:spPr>
          <a:xfrm>
            <a:off x="137520" y="5907240"/>
            <a:ext cx="11937600" cy="327240"/>
          </a:xfrm>
          <a:prstGeom prst="rect">
            <a:avLst/>
          </a:prstGeom>
          <a:noFill/>
          <a:ln>
            <a:noFill/>
          </a:ln>
        </p:spPr>
        <p:txBody>
          <a:bodyPr lIns="0" rIns="0" tIns="0" bIns="0">
            <a:noAutofit/>
          </a:bodyPr>
          <a:p>
            <a:pPr algn="ctr">
              <a:lnSpc>
                <a:spcPct val="90000"/>
              </a:lnSpc>
              <a:spcBef>
                <a:spcPts val="1001"/>
              </a:spcBef>
            </a:pPr>
            <a:r>
              <a:rPr b="0" lang="en-US" sz="1800" spc="299" strike="noStrike">
                <a:solidFill>
                  <a:srgbClr val="ffffff"/>
                </a:solidFill>
                <a:latin typeface="Calibri"/>
                <a:ea typeface="Calibri"/>
              </a:rPr>
              <a:t>Prepared for the Intermediary Mortgage Lenders Association (IMLA)</a:t>
            </a:r>
            <a:endParaRPr b="0" lang="en-US" sz="1800" spc="-1" strike="noStrike">
              <a:solidFill>
                <a:srgbClr val="404040"/>
              </a:solidFill>
              <a:latin typeface="Calibri"/>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9" name="TextShape 1"/>
          <p:cNvSpPr txBox="1"/>
          <p:nvPr/>
        </p:nvSpPr>
        <p:spPr>
          <a:xfrm>
            <a:off x="423000" y="244800"/>
            <a:ext cx="10362960" cy="671400"/>
          </a:xfrm>
          <a:prstGeom prst="rect">
            <a:avLst/>
          </a:prstGeom>
          <a:noFill/>
          <a:ln>
            <a:noFill/>
          </a:ln>
        </p:spPr>
        <p:txBody>
          <a:bodyPr lIns="0" rIns="0" tIns="0" bIns="0" anchor="ctr">
            <a:normAutofit/>
          </a:bodyPr>
          <a:p>
            <a:pPr>
              <a:lnSpc>
                <a:spcPct val="90000"/>
              </a:lnSpc>
            </a:pPr>
            <a:r>
              <a:rPr b="1" lang="en-US" sz="3200" spc="-1" strike="noStrike">
                <a:solidFill>
                  <a:srgbClr val="eb311b"/>
                </a:solidFill>
                <a:latin typeface="Calibri"/>
                <a:ea typeface="Calibri"/>
              </a:rPr>
              <a:t>Confidence in outlook</a:t>
            </a:r>
            <a:endParaRPr b="0" lang="en-US" sz="3200" spc="-1" strike="noStrike">
              <a:solidFill>
                <a:srgbClr val="404040"/>
              </a:solidFill>
              <a:latin typeface="Roboto Condensed"/>
            </a:endParaRPr>
          </a:p>
        </p:txBody>
      </p:sp>
      <p:sp>
        <p:nvSpPr>
          <p:cNvPr id="260" name="TextShape 2"/>
          <p:cNvSpPr txBox="1"/>
          <p:nvPr/>
        </p:nvSpPr>
        <p:spPr>
          <a:xfrm>
            <a:off x="410040" y="829800"/>
            <a:ext cx="10362960" cy="218160"/>
          </a:xfrm>
          <a:prstGeom prst="rect">
            <a:avLst/>
          </a:prstGeom>
          <a:noFill/>
          <a:ln>
            <a:noFill/>
          </a:ln>
        </p:spPr>
        <p:txBody>
          <a:bodyPr lIns="0" rIns="0" tIns="0" bIns="0">
            <a:noAutofit/>
          </a:bodyPr>
          <a:p>
            <a:pPr>
              <a:lnSpc>
                <a:spcPct val="90000"/>
              </a:lnSpc>
              <a:spcBef>
                <a:spcPts val="1001"/>
              </a:spcBef>
            </a:pPr>
            <a:r>
              <a:rPr b="0" lang="en-US" sz="1700" spc="-1" strike="noStrike">
                <a:solidFill>
                  <a:srgbClr val="404040"/>
                </a:solidFill>
                <a:latin typeface="Calibri"/>
                <a:ea typeface="Calibri"/>
              </a:rPr>
              <a:t>Intermediary confidence continues to decline, with fewer intermediaries feeling ‘very confident’ in the outlook for the mortgage industry, intermediary sector and their own business. Although still very small, an increasing proportion say they are ‘not very confident’</a:t>
            </a:r>
            <a:endParaRPr b="0" lang="en-US" sz="1700" spc="-1" strike="noStrike">
              <a:solidFill>
                <a:srgbClr val="404040"/>
              </a:solidFill>
              <a:latin typeface="Calibri"/>
            </a:endParaRPr>
          </a:p>
        </p:txBody>
      </p:sp>
      <p:grpSp>
        <p:nvGrpSpPr>
          <p:cNvPr id="261" name="Group 3"/>
          <p:cNvGrpSpPr/>
          <p:nvPr/>
        </p:nvGrpSpPr>
        <p:grpSpPr>
          <a:xfrm>
            <a:off x="396720" y="2289600"/>
            <a:ext cx="3419640" cy="3464280"/>
            <a:chOff x="396720" y="2289600"/>
            <a:chExt cx="3419640" cy="3464280"/>
          </a:xfrm>
        </p:grpSpPr>
        <p:graphicFrame>
          <p:nvGraphicFramePr>
            <p:cNvPr id="262" name="Chart 21"/>
            <p:cNvGraphicFramePr/>
            <p:nvPr/>
          </p:nvGraphicFramePr>
          <p:xfrm>
            <a:off x="396720" y="2289600"/>
            <a:ext cx="3419640" cy="3464280"/>
          </p:xfrm>
          <a:graphic>
            <a:graphicData uri="http://schemas.openxmlformats.org/drawingml/2006/chart">
              <c:chart xmlns:c="http://schemas.openxmlformats.org/drawingml/2006/chart" xmlns:r="http://schemas.openxmlformats.org/officeDocument/2006/relationships" r:id="rId1"/>
            </a:graphicData>
          </a:graphic>
        </p:graphicFrame>
        <p:sp>
          <p:nvSpPr>
            <p:cNvPr id="263" name="CustomShape 4"/>
            <p:cNvSpPr/>
            <p:nvPr/>
          </p:nvSpPr>
          <p:spPr>
            <a:xfrm>
              <a:off x="634680" y="5394960"/>
              <a:ext cx="467640" cy="260640"/>
            </a:xfrm>
            <a:prstGeom prst="rect">
              <a:avLst/>
            </a:prstGeom>
            <a:noFill/>
            <a:ln>
              <a:noFill/>
            </a:ln>
          </p:spPr>
          <p:style>
            <a:lnRef idx="0"/>
            <a:fillRef idx="0"/>
            <a:effectRef idx="0"/>
            <a:fontRef idx="minor"/>
          </p:style>
          <p:txBody>
            <a:bodyPr wrap="none" lIns="77760" rIns="77760" tIns="38880" bIns="38880">
              <a:spAutoFit/>
            </a:bodyPr>
            <a:p>
              <a:pPr>
                <a:lnSpc>
                  <a:spcPct val="100000"/>
                </a:lnSpc>
              </a:pPr>
              <a:r>
                <a:rPr b="0" lang="en-GB" sz="1200" spc="-1" strike="noStrike">
                  <a:solidFill>
                    <a:srgbClr val="ffffff"/>
                  </a:solidFill>
                  <a:latin typeface="Calibri"/>
                  <a:ea typeface="ＭＳ Ｐゴシック"/>
                </a:rPr>
                <a:t>2016</a:t>
              </a:r>
              <a:endParaRPr b="0" lang="en-GB" sz="1200" spc="-1" strike="noStrike">
                <a:latin typeface="Arial"/>
              </a:endParaRPr>
            </a:p>
          </p:txBody>
        </p:sp>
        <p:sp>
          <p:nvSpPr>
            <p:cNvPr id="264" name="CustomShape 5"/>
            <p:cNvSpPr/>
            <p:nvPr/>
          </p:nvSpPr>
          <p:spPr>
            <a:xfrm>
              <a:off x="1843920" y="5394960"/>
              <a:ext cx="467640" cy="260640"/>
            </a:xfrm>
            <a:prstGeom prst="rect">
              <a:avLst/>
            </a:prstGeom>
            <a:noFill/>
            <a:ln>
              <a:noFill/>
            </a:ln>
          </p:spPr>
          <p:style>
            <a:lnRef idx="0"/>
            <a:fillRef idx="0"/>
            <a:effectRef idx="0"/>
            <a:fontRef idx="minor"/>
          </p:style>
          <p:txBody>
            <a:bodyPr wrap="none" lIns="77760" rIns="77760" tIns="38880" bIns="38880">
              <a:spAutoFit/>
            </a:bodyPr>
            <a:p>
              <a:pPr>
                <a:lnSpc>
                  <a:spcPct val="100000"/>
                </a:lnSpc>
              </a:pPr>
              <a:r>
                <a:rPr b="0" lang="en-GB" sz="1200" spc="-1" strike="noStrike">
                  <a:solidFill>
                    <a:srgbClr val="ffffff"/>
                  </a:solidFill>
                  <a:latin typeface="Calibri"/>
                  <a:ea typeface="ＭＳ Ｐゴシック"/>
                </a:rPr>
                <a:t>2017</a:t>
              </a:r>
              <a:endParaRPr b="0" lang="en-GB" sz="1200" spc="-1" strike="noStrike">
                <a:latin typeface="Arial"/>
              </a:endParaRPr>
            </a:p>
          </p:txBody>
        </p:sp>
        <p:sp>
          <p:nvSpPr>
            <p:cNvPr id="265" name="CustomShape 6"/>
            <p:cNvSpPr/>
            <p:nvPr/>
          </p:nvSpPr>
          <p:spPr>
            <a:xfrm>
              <a:off x="3018240" y="5394960"/>
              <a:ext cx="467640" cy="260640"/>
            </a:xfrm>
            <a:prstGeom prst="rect">
              <a:avLst/>
            </a:prstGeom>
            <a:noFill/>
            <a:ln>
              <a:noFill/>
            </a:ln>
          </p:spPr>
          <p:style>
            <a:lnRef idx="0"/>
            <a:fillRef idx="0"/>
            <a:effectRef idx="0"/>
            <a:fontRef idx="minor"/>
          </p:style>
          <p:txBody>
            <a:bodyPr wrap="none" lIns="77760" rIns="77760" tIns="38880" bIns="38880">
              <a:spAutoFit/>
            </a:bodyPr>
            <a:p>
              <a:pPr>
                <a:lnSpc>
                  <a:spcPct val="100000"/>
                </a:lnSpc>
              </a:pPr>
              <a:r>
                <a:rPr b="0" lang="en-GB" sz="1200" spc="-1" strike="noStrike">
                  <a:solidFill>
                    <a:srgbClr val="ffffff"/>
                  </a:solidFill>
                  <a:latin typeface="Calibri"/>
                  <a:ea typeface="ＭＳ Ｐゴシック"/>
                </a:rPr>
                <a:t>2018</a:t>
              </a:r>
              <a:endParaRPr b="0" lang="en-GB" sz="1200" spc="-1" strike="noStrike">
                <a:latin typeface="Arial"/>
              </a:endParaRPr>
            </a:p>
          </p:txBody>
        </p:sp>
      </p:grpSp>
      <p:grpSp>
        <p:nvGrpSpPr>
          <p:cNvPr id="266" name="Group 7"/>
          <p:cNvGrpSpPr/>
          <p:nvPr/>
        </p:nvGrpSpPr>
        <p:grpSpPr>
          <a:xfrm>
            <a:off x="4109400" y="2289600"/>
            <a:ext cx="3419640" cy="3464280"/>
            <a:chOff x="4109400" y="2289600"/>
            <a:chExt cx="3419640" cy="3464280"/>
          </a:xfrm>
        </p:grpSpPr>
        <p:graphicFrame>
          <p:nvGraphicFramePr>
            <p:cNvPr id="267" name="Chart 26"/>
            <p:cNvGraphicFramePr/>
            <p:nvPr/>
          </p:nvGraphicFramePr>
          <p:xfrm>
            <a:off x="4109400" y="2289600"/>
            <a:ext cx="3419640" cy="3464280"/>
          </p:xfrm>
          <a:graphic>
            <a:graphicData uri="http://schemas.openxmlformats.org/drawingml/2006/chart">
              <c:chart xmlns:c="http://schemas.openxmlformats.org/drawingml/2006/chart" xmlns:r="http://schemas.openxmlformats.org/officeDocument/2006/relationships" r:id="rId2"/>
            </a:graphicData>
          </a:graphic>
        </p:graphicFrame>
        <p:sp>
          <p:nvSpPr>
            <p:cNvPr id="268" name="CustomShape 8"/>
            <p:cNvSpPr/>
            <p:nvPr/>
          </p:nvSpPr>
          <p:spPr>
            <a:xfrm>
              <a:off x="4376880" y="5394960"/>
              <a:ext cx="467640" cy="260640"/>
            </a:xfrm>
            <a:prstGeom prst="rect">
              <a:avLst/>
            </a:prstGeom>
            <a:noFill/>
            <a:ln>
              <a:noFill/>
            </a:ln>
          </p:spPr>
          <p:style>
            <a:lnRef idx="0"/>
            <a:fillRef idx="0"/>
            <a:effectRef idx="0"/>
            <a:fontRef idx="minor"/>
          </p:style>
          <p:txBody>
            <a:bodyPr wrap="none" lIns="77760" rIns="77760" tIns="38880" bIns="38880">
              <a:spAutoFit/>
            </a:bodyPr>
            <a:p>
              <a:pPr>
                <a:lnSpc>
                  <a:spcPct val="100000"/>
                </a:lnSpc>
              </a:pPr>
              <a:r>
                <a:rPr b="0" lang="en-GB" sz="1200" spc="-1" strike="noStrike">
                  <a:solidFill>
                    <a:srgbClr val="ffffff"/>
                  </a:solidFill>
                  <a:latin typeface="Calibri"/>
                  <a:ea typeface="ＭＳ Ｐゴシック"/>
                </a:rPr>
                <a:t>2016</a:t>
              </a:r>
              <a:endParaRPr b="0" lang="en-GB" sz="1200" spc="-1" strike="noStrike">
                <a:latin typeface="Arial"/>
              </a:endParaRPr>
            </a:p>
          </p:txBody>
        </p:sp>
        <p:sp>
          <p:nvSpPr>
            <p:cNvPr id="269" name="CustomShape 9"/>
            <p:cNvSpPr/>
            <p:nvPr/>
          </p:nvSpPr>
          <p:spPr>
            <a:xfrm>
              <a:off x="5556600" y="5394960"/>
              <a:ext cx="467640" cy="260640"/>
            </a:xfrm>
            <a:prstGeom prst="rect">
              <a:avLst/>
            </a:prstGeom>
            <a:noFill/>
            <a:ln>
              <a:noFill/>
            </a:ln>
          </p:spPr>
          <p:style>
            <a:lnRef idx="0"/>
            <a:fillRef idx="0"/>
            <a:effectRef idx="0"/>
            <a:fontRef idx="minor"/>
          </p:style>
          <p:txBody>
            <a:bodyPr wrap="none" lIns="77760" rIns="77760" tIns="38880" bIns="38880">
              <a:spAutoFit/>
            </a:bodyPr>
            <a:p>
              <a:pPr>
                <a:lnSpc>
                  <a:spcPct val="100000"/>
                </a:lnSpc>
              </a:pPr>
              <a:r>
                <a:rPr b="0" lang="en-GB" sz="1200" spc="-1" strike="noStrike">
                  <a:solidFill>
                    <a:srgbClr val="ffffff"/>
                  </a:solidFill>
                  <a:latin typeface="Calibri"/>
                  <a:ea typeface="ＭＳ Ｐゴシック"/>
                </a:rPr>
                <a:t>2017</a:t>
              </a:r>
              <a:endParaRPr b="0" lang="en-GB" sz="1200" spc="-1" strike="noStrike">
                <a:latin typeface="Arial"/>
              </a:endParaRPr>
            </a:p>
          </p:txBody>
        </p:sp>
        <p:sp>
          <p:nvSpPr>
            <p:cNvPr id="270" name="CustomShape 10"/>
            <p:cNvSpPr/>
            <p:nvPr/>
          </p:nvSpPr>
          <p:spPr>
            <a:xfrm>
              <a:off x="6732360" y="5394960"/>
              <a:ext cx="467640" cy="260640"/>
            </a:xfrm>
            <a:prstGeom prst="rect">
              <a:avLst/>
            </a:prstGeom>
            <a:noFill/>
            <a:ln>
              <a:noFill/>
            </a:ln>
          </p:spPr>
          <p:style>
            <a:lnRef idx="0"/>
            <a:fillRef idx="0"/>
            <a:effectRef idx="0"/>
            <a:fontRef idx="minor"/>
          </p:style>
          <p:txBody>
            <a:bodyPr wrap="none" lIns="77760" rIns="77760" tIns="38880" bIns="38880">
              <a:spAutoFit/>
            </a:bodyPr>
            <a:p>
              <a:pPr>
                <a:lnSpc>
                  <a:spcPct val="100000"/>
                </a:lnSpc>
              </a:pPr>
              <a:r>
                <a:rPr b="0" lang="en-GB" sz="1200" spc="-1" strike="noStrike">
                  <a:solidFill>
                    <a:srgbClr val="ffffff"/>
                  </a:solidFill>
                  <a:latin typeface="Calibri"/>
                  <a:ea typeface="ＭＳ Ｐゴシック"/>
                </a:rPr>
                <a:t>2018</a:t>
              </a:r>
              <a:endParaRPr b="0" lang="en-GB" sz="1200" spc="-1" strike="noStrike">
                <a:latin typeface="Arial"/>
              </a:endParaRPr>
            </a:p>
          </p:txBody>
        </p:sp>
      </p:grpSp>
      <p:grpSp>
        <p:nvGrpSpPr>
          <p:cNvPr id="271" name="Group 11"/>
          <p:cNvGrpSpPr/>
          <p:nvPr/>
        </p:nvGrpSpPr>
        <p:grpSpPr>
          <a:xfrm>
            <a:off x="7837920" y="2289600"/>
            <a:ext cx="3419640" cy="3464280"/>
            <a:chOff x="7837920" y="2289600"/>
            <a:chExt cx="3419640" cy="3464280"/>
          </a:xfrm>
        </p:grpSpPr>
        <p:graphicFrame>
          <p:nvGraphicFramePr>
            <p:cNvPr id="272" name="Chart 31"/>
            <p:cNvGraphicFramePr/>
            <p:nvPr/>
          </p:nvGraphicFramePr>
          <p:xfrm>
            <a:off x="7837920" y="2289600"/>
            <a:ext cx="3419640" cy="3464280"/>
          </p:xfrm>
          <a:graphic>
            <a:graphicData uri="http://schemas.openxmlformats.org/drawingml/2006/chart">
              <c:chart xmlns:c="http://schemas.openxmlformats.org/drawingml/2006/chart" xmlns:r="http://schemas.openxmlformats.org/officeDocument/2006/relationships" r:id="rId3"/>
            </a:graphicData>
          </a:graphic>
        </p:graphicFrame>
        <p:sp>
          <p:nvSpPr>
            <p:cNvPr id="273" name="CustomShape 12"/>
            <p:cNvSpPr/>
            <p:nvPr/>
          </p:nvSpPr>
          <p:spPr>
            <a:xfrm>
              <a:off x="8091360" y="5394960"/>
              <a:ext cx="467640" cy="260640"/>
            </a:xfrm>
            <a:prstGeom prst="rect">
              <a:avLst/>
            </a:prstGeom>
            <a:noFill/>
            <a:ln>
              <a:noFill/>
            </a:ln>
          </p:spPr>
          <p:style>
            <a:lnRef idx="0"/>
            <a:fillRef idx="0"/>
            <a:effectRef idx="0"/>
            <a:fontRef idx="minor"/>
          </p:style>
          <p:txBody>
            <a:bodyPr wrap="none" lIns="77760" rIns="77760" tIns="38880" bIns="38880">
              <a:spAutoFit/>
            </a:bodyPr>
            <a:p>
              <a:pPr>
                <a:lnSpc>
                  <a:spcPct val="100000"/>
                </a:lnSpc>
              </a:pPr>
              <a:r>
                <a:rPr b="0" lang="en-GB" sz="1200" spc="-1" strike="noStrike">
                  <a:solidFill>
                    <a:srgbClr val="ffffff"/>
                  </a:solidFill>
                  <a:latin typeface="Calibri"/>
                  <a:ea typeface="ＭＳ Ｐゴシック"/>
                </a:rPr>
                <a:t>2016</a:t>
              </a:r>
              <a:endParaRPr b="0" lang="en-GB" sz="1200" spc="-1" strike="noStrike">
                <a:latin typeface="Arial"/>
              </a:endParaRPr>
            </a:p>
          </p:txBody>
        </p:sp>
        <p:sp>
          <p:nvSpPr>
            <p:cNvPr id="274" name="CustomShape 13"/>
            <p:cNvSpPr/>
            <p:nvPr/>
          </p:nvSpPr>
          <p:spPr>
            <a:xfrm>
              <a:off x="9284760" y="5394960"/>
              <a:ext cx="467640" cy="260640"/>
            </a:xfrm>
            <a:prstGeom prst="rect">
              <a:avLst/>
            </a:prstGeom>
            <a:noFill/>
            <a:ln>
              <a:noFill/>
            </a:ln>
          </p:spPr>
          <p:style>
            <a:lnRef idx="0"/>
            <a:fillRef idx="0"/>
            <a:effectRef idx="0"/>
            <a:fontRef idx="minor"/>
          </p:style>
          <p:txBody>
            <a:bodyPr wrap="none" lIns="77760" rIns="77760" tIns="38880" bIns="38880">
              <a:spAutoFit/>
            </a:bodyPr>
            <a:p>
              <a:pPr>
                <a:lnSpc>
                  <a:spcPct val="100000"/>
                </a:lnSpc>
              </a:pPr>
              <a:r>
                <a:rPr b="0" lang="en-GB" sz="1200" spc="-1" strike="noStrike">
                  <a:solidFill>
                    <a:srgbClr val="ffffff"/>
                  </a:solidFill>
                  <a:latin typeface="Calibri"/>
                  <a:ea typeface="ＭＳ Ｐゴシック"/>
                </a:rPr>
                <a:t>2017</a:t>
              </a:r>
              <a:endParaRPr b="0" lang="en-GB" sz="1200" spc="-1" strike="noStrike">
                <a:latin typeface="Arial"/>
              </a:endParaRPr>
            </a:p>
          </p:txBody>
        </p:sp>
        <p:sp>
          <p:nvSpPr>
            <p:cNvPr id="275" name="CustomShape 14"/>
            <p:cNvSpPr/>
            <p:nvPr/>
          </p:nvSpPr>
          <p:spPr>
            <a:xfrm>
              <a:off x="10460880" y="5394960"/>
              <a:ext cx="467640" cy="260640"/>
            </a:xfrm>
            <a:prstGeom prst="rect">
              <a:avLst/>
            </a:prstGeom>
            <a:noFill/>
            <a:ln>
              <a:noFill/>
            </a:ln>
          </p:spPr>
          <p:style>
            <a:lnRef idx="0"/>
            <a:fillRef idx="0"/>
            <a:effectRef idx="0"/>
            <a:fontRef idx="minor"/>
          </p:style>
          <p:txBody>
            <a:bodyPr wrap="none" lIns="77760" rIns="77760" tIns="38880" bIns="38880">
              <a:spAutoFit/>
            </a:bodyPr>
            <a:p>
              <a:pPr>
                <a:lnSpc>
                  <a:spcPct val="100000"/>
                </a:lnSpc>
              </a:pPr>
              <a:r>
                <a:rPr b="0" lang="en-GB" sz="1200" spc="-1" strike="noStrike">
                  <a:solidFill>
                    <a:srgbClr val="ffffff"/>
                  </a:solidFill>
                  <a:latin typeface="Calibri"/>
                  <a:ea typeface="ＭＳ Ｐゴシック"/>
                </a:rPr>
                <a:t>2018</a:t>
              </a:r>
              <a:endParaRPr b="0" lang="en-GB" sz="1200" spc="-1" strike="noStrike">
                <a:latin typeface="Arial"/>
              </a:endParaRPr>
            </a:p>
          </p:txBody>
        </p:sp>
      </p:grpSp>
      <p:grpSp>
        <p:nvGrpSpPr>
          <p:cNvPr id="276" name="Group 15"/>
          <p:cNvGrpSpPr/>
          <p:nvPr/>
        </p:nvGrpSpPr>
        <p:grpSpPr>
          <a:xfrm>
            <a:off x="2732400" y="5798520"/>
            <a:ext cx="6309000" cy="272880"/>
            <a:chOff x="2732400" y="5798520"/>
            <a:chExt cx="6309000" cy="272880"/>
          </a:xfrm>
        </p:grpSpPr>
        <p:sp>
          <p:nvSpPr>
            <p:cNvPr id="277" name="CustomShape 16"/>
            <p:cNvSpPr/>
            <p:nvPr/>
          </p:nvSpPr>
          <p:spPr>
            <a:xfrm>
              <a:off x="2848320" y="5798520"/>
              <a:ext cx="1415160" cy="272880"/>
            </a:xfrm>
            <a:prstGeom prst="rect">
              <a:avLst/>
            </a:prstGeom>
            <a:noFill/>
            <a:ln>
              <a:noFill/>
            </a:ln>
          </p:spPr>
          <p:style>
            <a:lnRef idx="0"/>
            <a:fillRef idx="0"/>
            <a:effectRef idx="0"/>
            <a:fontRef idx="minor"/>
          </p:style>
          <p:txBody>
            <a:bodyPr lIns="90000" rIns="90000" tIns="45000" bIns="45000">
              <a:spAutoFit/>
            </a:bodyPr>
            <a:p>
              <a:pPr>
                <a:lnSpc>
                  <a:spcPct val="100000"/>
                </a:lnSpc>
                <a:spcBef>
                  <a:spcPts val="601"/>
                </a:spcBef>
              </a:pPr>
              <a:r>
                <a:rPr b="0" lang="en-GB" sz="1200" spc="-1" strike="noStrike">
                  <a:solidFill>
                    <a:srgbClr val="ffffff"/>
                  </a:solidFill>
                  <a:latin typeface="Calibri"/>
                  <a:ea typeface="ＭＳ Ｐゴシック"/>
                </a:rPr>
                <a:t>Very confident</a:t>
              </a:r>
              <a:endParaRPr b="0" lang="en-GB" sz="1200" spc="-1" strike="noStrike">
                <a:latin typeface="Arial"/>
              </a:endParaRPr>
            </a:p>
          </p:txBody>
        </p:sp>
        <p:grpSp>
          <p:nvGrpSpPr>
            <p:cNvPr id="278" name="Group 17"/>
            <p:cNvGrpSpPr/>
            <p:nvPr/>
          </p:nvGrpSpPr>
          <p:grpSpPr>
            <a:xfrm>
              <a:off x="2732400" y="5873760"/>
              <a:ext cx="4930560" cy="126720"/>
              <a:chOff x="2732400" y="5873760"/>
              <a:chExt cx="4930560" cy="126720"/>
            </a:xfrm>
          </p:grpSpPr>
          <p:sp>
            <p:nvSpPr>
              <p:cNvPr id="279" name="CustomShape 18"/>
              <p:cNvSpPr/>
              <p:nvPr/>
            </p:nvSpPr>
            <p:spPr>
              <a:xfrm>
                <a:off x="2732400" y="5873760"/>
                <a:ext cx="100440" cy="126720"/>
              </a:xfrm>
              <a:prstGeom prst="rect">
                <a:avLst/>
              </a:prstGeom>
              <a:solidFill>
                <a:schemeClr val="accent6"/>
              </a:solidFill>
              <a:ln>
                <a:noFill/>
              </a:ln>
            </p:spPr>
            <p:style>
              <a:lnRef idx="0"/>
              <a:fillRef idx="0"/>
              <a:effectRef idx="0"/>
              <a:fontRef idx="minor"/>
            </p:style>
          </p:sp>
          <p:sp>
            <p:nvSpPr>
              <p:cNvPr id="280" name="CustomShape 19"/>
              <p:cNvSpPr/>
              <p:nvPr/>
            </p:nvSpPr>
            <p:spPr>
              <a:xfrm>
                <a:off x="4342680" y="5873760"/>
                <a:ext cx="100440" cy="126720"/>
              </a:xfrm>
              <a:prstGeom prst="rect">
                <a:avLst/>
              </a:prstGeom>
              <a:solidFill>
                <a:schemeClr val="accent6">
                  <a:lumMod val="60000"/>
                  <a:lumOff val="40000"/>
                </a:schemeClr>
              </a:solidFill>
              <a:ln>
                <a:noFill/>
              </a:ln>
            </p:spPr>
            <p:style>
              <a:lnRef idx="0"/>
              <a:fillRef idx="0"/>
              <a:effectRef idx="0"/>
              <a:fontRef idx="minor"/>
            </p:style>
          </p:sp>
          <p:sp>
            <p:nvSpPr>
              <p:cNvPr id="281" name="CustomShape 20"/>
              <p:cNvSpPr/>
              <p:nvPr/>
            </p:nvSpPr>
            <p:spPr>
              <a:xfrm>
                <a:off x="5951880" y="5873760"/>
                <a:ext cx="100440" cy="126720"/>
              </a:xfrm>
              <a:prstGeom prst="rect">
                <a:avLst/>
              </a:prstGeom>
              <a:solidFill>
                <a:schemeClr val="accent3">
                  <a:lumMod val="60000"/>
                  <a:lumOff val="40000"/>
                </a:schemeClr>
              </a:solidFill>
              <a:ln>
                <a:noFill/>
              </a:ln>
            </p:spPr>
            <p:style>
              <a:lnRef idx="0"/>
              <a:fillRef idx="0"/>
              <a:effectRef idx="0"/>
              <a:fontRef idx="minor"/>
            </p:style>
          </p:sp>
          <p:sp>
            <p:nvSpPr>
              <p:cNvPr id="282" name="CustomShape 21"/>
              <p:cNvSpPr/>
              <p:nvPr/>
            </p:nvSpPr>
            <p:spPr>
              <a:xfrm>
                <a:off x="7562520" y="5873760"/>
                <a:ext cx="100440" cy="126720"/>
              </a:xfrm>
              <a:prstGeom prst="rect">
                <a:avLst/>
              </a:prstGeom>
              <a:solidFill>
                <a:schemeClr val="accent3"/>
              </a:solidFill>
              <a:ln>
                <a:noFill/>
              </a:ln>
            </p:spPr>
            <p:style>
              <a:lnRef idx="0"/>
              <a:fillRef idx="0"/>
              <a:effectRef idx="0"/>
              <a:fontRef idx="minor"/>
            </p:style>
          </p:sp>
        </p:grpSp>
        <p:sp>
          <p:nvSpPr>
            <p:cNvPr id="283" name="CustomShape 22"/>
            <p:cNvSpPr/>
            <p:nvPr/>
          </p:nvSpPr>
          <p:spPr>
            <a:xfrm>
              <a:off x="4448520" y="5798520"/>
              <a:ext cx="1136520" cy="272880"/>
            </a:xfrm>
            <a:prstGeom prst="rect">
              <a:avLst/>
            </a:prstGeom>
            <a:noFill/>
            <a:ln>
              <a:noFill/>
            </a:ln>
          </p:spPr>
          <p:style>
            <a:lnRef idx="0"/>
            <a:fillRef idx="0"/>
            <a:effectRef idx="0"/>
            <a:fontRef idx="minor"/>
          </p:style>
          <p:txBody>
            <a:bodyPr wrap="none" lIns="90000" rIns="90000" tIns="45000" bIns="45000">
              <a:spAutoFit/>
            </a:bodyPr>
            <a:p>
              <a:pPr>
                <a:lnSpc>
                  <a:spcPct val="100000"/>
                </a:lnSpc>
                <a:spcBef>
                  <a:spcPts val="601"/>
                </a:spcBef>
              </a:pPr>
              <a:r>
                <a:rPr b="0" lang="en-GB" sz="1200" spc="-1" strike="noStrike">
                  <a:solidFill>
                    <a:srgbClr val="ffffff"/>
                  </a:solidFill>
                  <a:latin typeface="Calibri"/>
                  <a:ea typeface="ＭＳ Ｐゴシック"/>
                </a:rPr>
                <a:t>Fairly confident</a:t>
              </a:r>
              <a:endParaRPr b="0" lang="en-GB" sz="1200" spc="-1" strike="noStrike">
                <a:latin typeface="Arial"/>
              </a:endParaRPr>
            </a:p>
          </p:txBody>
        </p:sp>
        <p:sp>
          <p:nvSpPr>
            <p:cNvPr id="284" name="CustomShape 23"/>
            <p:cNvSpPr/>
            <p:nvPr/>
          </p:nvSpPr>
          <p:spPr>
            <a:xfrm>
              <a:off x="6059160" y="5798520"/>
              <a:ext cx="1336320" cy="272880"/>
            </a:xfrm>
            <a:prstGeom prst="rect">
              <a:avLst/>
            </a:prstGeom>
            <a:noFill/>
            <a:ln>
              <a:noFill/>
            </a:ln>
          </p:spPr>
          <p:style>
            <a:lnRef idx="0"/>
            <a:fillRef idx="0"/>
            <a:effectRef idx="0"/>
            <a:fontRef idx="minor"/>
          </p:style>
          <p:txBody>
            <a:bodyPr wrap="none" lIns="90000" rIns="90000" tIns="45000" bIns="45000">
              <a:spAutoFit/>
            </a:bodyPr>
            <a:p>
              <a:pPr>
                <a:lnSpc>
                  <a:spcPct val="100000"/>
                </a:lnSpc>
                <a:spcBef>
                  <a:spcPts val="601"/>
                </a:spcBef>
              </a:pPr>
              <a:r>
                <a:rPr b="0" lang="en-GB" sz="1200" spc="-1" strike="noStrike">
                  <a:solidFill>
                    <a:srgbClr val="ffffff"/>
                  </a:solidFill>
                  <a:latin typeface="Calibri"/>
                  <a:ea typeface="ＭＳ Ｐゴシック"/>
                </a:rPr>
                <a:t>Not very confident</a:t>
              </a:r>
              <a:endParaRPr b="0" lang="en-GB" sz="1200" spc="-1" strike="noStrike">
                <a:latin typeface="Arial"/>
              </a:endParaRPr>
            </a:p>
          </p:txBody>
        </p:sp>
        <p:sp>
          <p:nvSpPr>
            <p:cNvPr id="285" name="CustomShape 24"/>
            <p:cNvSpPr/>
            <p:nvPr/>
          </p:nvSpPr>
          <p:spPr>
            <a:xfrm>
              <a:off x="7670160" y="5798520"/>
              <a:ext cx="1371240" cy="272880"/>
            </a:xfrm>
            <a:prstGeom prst="rect">
              <a:avLst/>
            </a:prstGeom>
            <a:noFill/>
            <a:ln>
              <a:noFill/>
            </a:ln>
          </p:spPr>
          <p:style>
            <a:lnRef idx="0"/>
            <a:fillRef idx="0"/>
            <a:effectRef idx="0"/>
            <a:fontRef idx="minor"/>
          </p:style>
          <p:txBody>
            <a:bodyPr wrap="none" lIns="90000" rIns="90000" tIns="45000" bIns="45000">
              <a:spAutoFit/>
            </a:bodyPr>
            <a:p>
              <a:pPr>
                <a:lnSpc>
                  <a:spcPct val="100000"/>
                </a:lnSpc>
                <a:spcBef>
                  <a:spcPts val="601"/>
                </a:spcBef>
              </a:pPr>
              <a:r>
                <a:rPr b="0" lang="en-GB" sz="1200" spc="-1" strike="noStrike">
                  <a:solidFill>
                    <a:srgbClr val="ffffff"/>
                  </a:solidFill>
                  <a:latin typeface="Calibri"/>
                  <a:ea typeface="ＭＳ Ｐゴシック"/>
                </a:rPr>
                <a:t>Not at all confident</a:t>
              </a:r>
              <a:endParaRPr b="0" lang="en-GB" sz="1200" spc="-1" strike="noStrike">
                <a:latin typeface="Arial"/>
              </a:endParaRPr>
            </a:p>
          </p:txBody>
        </p:sp>
      </p:grpSp>
      <p:sp>
        <p:nvSpPr>
          <p:cNvPr id="286" name="CustomShape 25"/>
          <p:cNvSpPr/>
          <p:nvPr/>
        </p:nvSpPr>
        <p:spPr>
          <a:xfrm>
            <a:off x="396720" y="1566000"/>
            <a:ext cx="3419640" cy="421920"/>
          </a:xfrm>
          <a:prstGeom prst="rect">
            <a:avLst/>
          </a:prstGeom>
          <a:solidFill>
            <a:schemeClr val="bg1">
              <a:lumMod val="85000"/>
            </a:schemeClr>
          </a:solidFill>
          <a:ln w="12600">
            <a:noFill/>
          </a:ln>
        </p:spPr>
        <p:style>
          <a:lnRef idx="0"/>
          <a:fillRef idx="0"/>
          <a:effectRef idx="0"/>
          <a:fontRef idx="minor"/>
        </p:style>
        <p:txBody>
          <a:bodyPr lIns="77760" rIns="77760" tIns="38880" bIns="38880" anchor="ctr">
            <a:noAutofit/>
          </a:bodyPr>
          <a:p>
            <a:pPr>
              <a:lnSpc>
                <a:spcPct val="100000"/>
              </a:lnSpc>
            </a:pPr>
            <a:r>
              <a:rPr b="0" lang="en-GB" sz="1800" spc="-1" strike="noStrike">
                <a:solidFill>
                  <a:srgbClr val="ffffff"/>
                </a:solidFill>
                <a:latin typeface="Calibri"/>
                <a:ea typeface="Verdana"/>
              </a:rPr>
              <a:t>…</a:t>
            </a:r>
            <a:r>
              <a:rPr b="0" lang="en-GB" sz="1800" spc="-1" strike="noStrike">
                <a:solidFill>
                  <a:srgbClr val="ffffff"/>
                </a:solidFill>
                <a:latin typeface="Calibri"/>
                <a:ea typeface="Verdana"/>
              </a:rPr>
              <a:t>for mortgage industry</a:t>
            </a:r>
            <a:endParaRPr b="0" lang="en-GB" sz="1800" spc="-1" strike="noStrike">
              <a:latin typeface="Arial"/>
            </a:endParaRPr>
          </a:p>
        </p:txBody>
      </p:sp>
      <p:sp>
        <p:nvSpPr>
          <p:cNvPr id="287" name="CustomShape 26"/>
          <p:cNvSpPr/>
          <p:nvPr/>
        </p:nvSpPr>
        <p:spPr>
          <a:xfrm>
            <a:off x="4109400" y="1566000"/>
            <a:ext cx="3419640" cy="421920"/>
          </a:xfrm>
          <a:prstGeom prst="rect">
            <a:avLst/>
          </a:prstGeom>
          <a:solidFill>
            <a:schemeClr val="bg1">
              <a:lumMod val="85000"/>
            </a:schemeClr>
          </a:solidFill>
          <a:ln w="12600">
            <a:noFill/>
          </a:ln>
        </p:spPr>
        <p:style>
          <a:lnRef idx="0"/>
          <a:fillRef idx="0"/>
          <a:effectRef idx="0"/>
          <a:fontRef idx="minor"/>
        </p:style>
        <p:txBody>
          <a:bodyPr lIns="77760" rIns="77760" tIns="38880" bIns="38880" anchor="ctr">
            <a:noAutofit/>
          </a:bodyPr>
          <a:p>
            <a:pPr>
              <a:lnSpc>
                <a:spcPct val="100000"/>
              </a:lnSpc>
            </a:pPr>
            <a:r>
              <a:rPr b="0" lang="en-GB" sz="1800" spc="-1" strike="noStrike">
                <a:solidFill>
                  <a:srgbClr val="ffffff"/>
                </a:solidFill>
                <a:latin typeface="Calibri"/>
                <a:ea typeface="Verdana"/>
              </a:rPr>
              <a:t>…</a:t>
            </a:r>
            <a:r>
              <a:rPr b="0" lang="en-GB" sz="1800" spc="-1" strike="noStrike">
                <a:solidFill>
                  <a:srgbClr val="ffffff"/>
                </a:solidFill>
                <a:latin typeface="Calibri"/>
                <a:ea typeface="Verdana"/>
              </a:rPr>
              <a:t>for intermediary sector</a:t>
            </a:r>
            <a:endParaRPr b="0" lang="en-GB" sz="1800" spc="-1" strike="noStrike">
              <a:latin typeface="Arial"/>
            </a:endParaRPr>
          </a:p>
        </p:txBody>
      </p:sp>
      <p:sp>
        <p:nvSpPr>
          <p:cNvPr id="288" name="CustomShape 27"/>
          <p:cNvSpPr/>
          <p:nvPr/>
        </p:nvSpPr>
        <p:spPr>
          <a:xfrm>
            <a:off x="7837920" y="1566000"/>
            <a:ext cx="3419640" cy="421920"/>
          </a:xfrm>
          <a:prstGeom prst="rect">
            <a:avLst/>
          </a:prstGeom>
          <a:solidFill>
            <a:schemeClr val="bg1">
              <a:lumMod val="85000"/>
            </a:schemeClr>
          </a:solidFill>
          <a:ln w="12600">
            <a:noFill/>
          </a:ln>
        </p:spPr>
        <p:style>
          <a:lnRef idx="0"/>
          <a:fillRef idx="0"/>
          <a:effectRef idx="0"/>
          <a:fontRef idx="minor"/>
        </p:style>
        <p:txBody>
          <a:bodyPr lIns="77760" rIns="77760" tIns="38880" bIns="38880" anchor="ctr">
            <a:noAutofit/>
          </a:bodyPr>
          <a:p>
            <a:pPr>
              <a:lnSpc>
                <a:spcPct val="100000"/>
              </a:lnSpc>
            </a:pPr>
            <a:r>
              <a:rPr b="0" lang="en-GB" sz="1800" spc="-1" strike="noStrike">
                <a:solidFill>
                  <a:srgbClr val="ffffff"/>
                </a:solidFill>
                <a:latin typeface="Calibri"/>
                <a:ea typeface="Verdana"/>
              </a:rPr>
              <a:t>…</a:t>
            </a:r>
            <a:r>
              <a:rPr b="0" lang="en-GB" sz="1800" spc="-1" strike="noStrike">
                <a:solidFill>
                  <a:srgbClr val="ffffff"/>
                </a:solidFill>
                <a:latin typeface="Calibri"/>
                <a:ea typeface="Verdana"/>
              </a:rPr>
              <a:t>for own business</a:t>
            </a:r>
            <a:endParaRPr b="0" lang="en-GB" sz="1800" spc="-1" strike="noStrike">
              <a:latin typeface="Arial"/>
            </a:endParaRPr>
          </a:p>
        </p:txBody>
      </p:sp>
      <p:sp>
        <p:nvSpPr>
          <p:cNvPr id="289" name="CustomShape 28"/>
          <p:cNvSpPr/>
          <p:nvPr/>
        </p:nvSpPr>
        <p:spPr>
          <a:xfrm>
            <a:off x="411120" y="6164280"/>
            <a:ext cx="5152680" cy="693360"/>
          </a:xfrm>
          <a:prstGeom prst="rect">
            <a:avLst/>
          </a:prstGeom>
          <a:noFill/>
          <a:ln>
            <a:noFill/>
          </a:ln>
        </p:spPr>
        <p:style>
          <a:lnRef idx="0"/>
          <a:fillRef idx="0"/>
          <a:effectRef idx="0"/>
          <a:fontRef idx="minor"/>
        </p:style>
        <p:txBody>
          <a:bodyPr lIns="68760" rIns="68760" tIns="34200" bIns="34200" anchor="ctr">
            <a:noAutofit/>
          </a:bodyPr>
          <a:p>
            <a:pPr>
              <a:lnSpc>
                <a:spcPct val="100000"/>
              </a:lnSpc>
            </a:pPr>
            <a:r>
              <a:rPr b="0" lang="en-GB" sz="600" spc="-1" strike="noStrike">
                <a:solidFill>
                  <a:srgbClr val="4a5b73"/>
                </a:solidFill>
                <a:latin typeface="Segoe UI"/>
                <a:ea typeface="Segoe UI"/>
              </a:rPr>
              <a:t>QH1a. Currently, how confident do you feel about the business outlook for the mortgage industry?</a:t>
            </a:r>
            <a:endParaRPr b="0" lang="en-GB" sz="600" spc="-1" strike="noStrike">
              <a:latin typeface="Arial"/>
            </a:endParaRPr>
          </a:p>
          <a:p>
            <a:pPr>
              <a:lnSpc>
                <a:spcPct val="100000"/>
              </a:lnSpc>
            </a:pPr>
            <a:r>
              <a:rPr b="0" lang="en-GB" sz="600" spc="-1" strike="noStrike">
                <a:solidFill>
                  <a:srgbClr val="4a5b73"/>
                </a:solidFill>
                <a:latin typeface="Segoe UI"/>
                <a:ea typeface="Segoe UI"/>
              </a:rPr>
              <a:t>QH1b. And how confident do you feel about the business outlook for the intermediary sector of the mortgage industry?</a:t>
            </a:r>
            <a:endParaRPr b="0" lang="en-GB" sz="600" spc="-1" strike="noStrike">
              <a:latin typeface="Arial"/>
            </a:endParaRPr>
          </a:p>
          <a:p>
            <a:pPr>
              <a:lnSpc>
                <a:spcPct val="100000"/>
              </a:lnSpc>
            </a:pPr>
            <a:r>
              <a:rPr b="0" lang="en-GB" sz="600" spc="-1" strike="noStrike">
                <a:solidFill>
                  <a:srgbClr val="4a5b73"/>
                </a:solidFill>
                <a:latin typeface="Segoe UI"/>
                <a:ea typeface="Segoe UI"/>
              </a:rPr>
              <a:t>QH1c. And how confident do you feel about the business outlook for your own firm? </a:t>
            </a:r>
            <a:endParaRPr b="0" lang="en-GB" sz="600" spc="-1" strike="noStrike">
              <a:latin typeface="Arial"/>
            </a:endParaRPr>
          </a:p>
          <a:p>
            <a:pPr>
              <a:lnSpc>
                <a:spcPct val="100000"/>
              </a:lnSpc>
            </a:pPr>
            <a:r>
              <a:rPr b="0" lang="en-GB" sz="600" spc="-1" strike="noStrike">
                <a:solidFill>
                  <a:srgbClr val="4a5b73"/>
                </a:solidFill>
                <a:latin typeface="Segoe UI"/>
                <a:ea typeface="Segoe UI"/>
              </a:rPr>
              <a:t>Base: All respondents (300)</a:t>
            </a:r>
            <a:endParaRPr b="0" lang="en-GB" sz="6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0" name="CustomShape 1"/>
          <p:cNvSpPr/>
          <p:nvPr/>
        </p:nvSpPr>
        <p:spPr>
          <a:xfrm>
            <a:off x="559440" y="5564520"/>
            <a:ext cx="10535760" cy="503280"/>
          </a:xfrm>
          <a:prstGeom prst="homePlate">
            <a:avLst>
              <a:gd name="adj" fmla="val 29518"/>
            </a:avLst>
          </a:prstGeom>
          <a:solidFill>
            <a:srgbClr val="e6e6e6"/>
          </a:solidFill>
          <a:ln w="9360">
            <a:noFill/>
          </a:ln>
        </p:spPr>
        <p:style>
          <a:lnRef idx="0"/>
          <a:fillRef idx="0"/>
          <a:effectRef idx="0"/>
          <a:fontRef idx="minor"/>
        </p:style>
      </p:sp>
      <p:sp>
        <p:nvSpPr>
          <p:cNvPr id="291" name="CustomShape 2"/>
          <p:cNvSpPr/>
          <p:nvPr/>
        </p:nvSpPr>
        <p:spPr>
          <a:xfrm rot="16200000">
            <a:off x="-1512000" y="3584520"/>
            <a:ext cx="4463640" cy="503280"/>
          </a:xfrm>
          <a:prstGeom prst="homePlate">
            <a:avLst>
              <a:gd name="adj" fmla="val 29518"/>
            </a:avLst>
          </a:prstGeom>
          <a:solidFill>
            <a:srgbClr val="e6e6e6"/>
          </a:solidFill>
          <a:ln w="9360">
            <a:noFill/>
          </a:ln>
        </p:spPr>
        <p:style>
          <a:lnRef idx="0"/>
          <a:fillRef idx="0"/>
          <a:effectRef idx="0"/>
          <a:fontRef idx="minor"/>
        </p:style>
      </p:sp>
      <p:sp>
        <p:nvSpPr>
          <p:cNvPr id="292" name="TextShape 3"/>
          <p:cNvSpPr txBox="1"/>
          <p:nvPr/>
        </p:nvSpPr>
        <p:spPr>
          <a:xfrm>
            <a:off x="423000" y="244800"/>
            <a:ext cx="10362960" cy="671400"/>
          </a:xfrm>
          <a:prstGeom prst="rect">
            <a:avLst/>
          </a:prstGeom>
          <a:noFill/>
          <a:ln>
            <a:noFill/>
          </a:ln>
        </p:spPr>
        <p:txBody>
          <a:bodyPr lIns="0" rIns="0" tIns="0" bIns="0" anchor="ctr">
            <a:normAutofit/>
          </a:bodyPr>
          <a:p>
            <a:pPr>
              <a:lnSpc>
                <a:spcPct val="90000"/>
              </a:lnSpc>
            </a:pPr>
            <a:r>
              <a:rPr b="1" lang="en-US" sz="3200" spc="-1" strike="noStrike">
                <a:solidFill>
                  <a:srgbClr val="eb311b"/>
                </a:solidFill>
                <a:latin typeface="Calibri"/>
                <a:ea typeface="Calibri"/>
              </a:rPr>
              <a:t>Net* intermediary confidence trends</a:t>
            </a:r>
            <a:endParaRPr b="0" lang="en-US" sz="3200" spc="-1" strike="noStrike">
              <a:solidFill>
                <a:srgbClr val="404040"/>
              </a:solidFill>
              <a:latin typeface="Roboto Condensed"/>
            </a:endParaRPr>
          </a:p>
        </p:txBody>
      </p:sp>
      <p:sp>
        <p:nvSpPr>
          <p:cNvPr id="293" name="TextShape 4"/>
          <p:cNvSpPr txBox="1"/>
          <p:nvPr/>
        </p:nvSpPr>
        <p:spPr>
          <a:xfrm>
            <a:off x="410040" y="829800"/>
            <a:ext cx="10362960" cy="218160"/>
          </a:xfrm>
          <a:prstGeom prst="rect">
            <a:avLst/>
          </a:prstGeom>
          <a:noFill/>
          <a:ln>
            <a:noFill/>
          </a:ln>
        </p:spPr>
        <p:txBody>
          <a:bodyPr lIns="0" rIns="0" tIns="0" bIns="0">
            <a:noAutofit/>
          </a:bodyPr>
          <a:p>
            <a:pPr>
              <a:lnSpc>
                <a:spcPct val="90000"/>
              </a:lnSpc>
              <a:spcBef>
                <a:spcPts val="1001"/>
              </a:spcBef>
            </a:pPr>
            <a:r>
              <a:rPr b="0" lang="en-US" sz="1700" spc="-1" strike="noStrike">
                <a:solidFill>
                  <a:srgbClr val="ffffff"/>
                </a:solidFill>
                <a:latin typeface="Calibri"/>
                <a:ea typeface="Calibri"/>
              </a:rPr>
              <a:t>Net confidence levels have decreased over the last year. Whilst the net position is still very positive, levels of confidence are lower than those seen the last couple of years</a:t>
            </a:r>
            <a:endParaRPr b="0" lang="en-US" sz="1700" spc="-1" strike="noStrike">
              <a:solidFill>
                <a:srgbClr val="404040"/>
              </a:solidFill>
              <a:latin typeface="Calibri"/>
            </a:endParaRPr>
          </a:p>
        </p:txBody>
      </p:sp>
      <p:sp>
        <p:nvSpPr>
          <p:cNvPr id="294" name="CustomShape 5"/>
          <p:cNvSpPr/>
          <p:nvPr/>
        </p:nvSpPr>
        <p:spPr>
          <a:xfrm>
            <a:off x="411120" y="6164280"/>
            <a:ext cx="5152680" cy="693360"/>
          </a:xfrm>
          <a:prstGeom prst="rect">
            <a:avLst/>
          </a:prstGeom>
          <a:noFill/>
          <a:ln>
            <a:noFill/>
          </a:ln>
        </p:spPr>
        <p:style>
          <a:lnRef idx="0"/>
          <a:fillRef idx="0"/>
          <a:effectRef idx="0"/>
          <a:fontRef idx="minor"/>
        </p:style>
        <p:txBody>
          <a:bodyPr lIns="68760" rIns="68760" tIns="34200" bIns="34200" anchor="ctr">
            <a:noAutofit/>
          </a:bodyPr>
          <a:p>
            <a:pPr>
              <a:lnSpc>
                <a:spcPct val="100000"/>
              </a:lnSpc>
            </a:pPr>
            <a:r>
              <a:rPr b="0" lang="en-GB" sz="600" spc="-1" strike="noStrike">
                <a:solidFill>
                  <a:srgbClr val="4a5b73"/>
                </a:solidFill>
                <a:latin typeface="Segoe UI"/>
                <a:ea typeface="Segoe UI"/>
              </a:rPr>
              <a:t>QH1a. Currently, how confident do you feel about the business outlook for the mortgage industry?</a:t>
            </a:r>
            <a:endParaRPr b="0" lang="en-GB" sz="600" spc="-1" strike="noStrike">
              <a:latin typeface="Arial"/>
            </a:endParaRPr>
          </a:p>
          <a:p>
            <a:pPr>
              <a:lnSpc>
                <a:spcPct val="100000"/>
              </a:lnSpc>
            </a:pPr>
            <a:r>
              <a:rPr b="0" lang="en-GB" sz="600" spc="-1" strike="noStrike">
                <a:solidFill>
                  <a:srgbClr val="4a5b73"/>
                </a:solidFill>
                <a:latin typeface="Segoe UI"/>
                <a:ea typeface="Segoe UI"/>
              </a:rPr>
              <a:t>QH1b. And how confident do you feel about the business outlook for the intermediary sector of the mortgage industry?</a:t>
            </a:r>
            <a:endParaRPr b="0" lang="en-GB" sz="600" spc="-1" strike="noStrike">
              <a:latin typeface="Arial"/>
            </a:endParaRPr>
          </a:p>
          <a:p>
            <a:pPr>
              <a:lnSpc>
                <a:spcPct val="100000"/>
              </a:lnSpc>
            </a:pPr>
            <a:r>
              <a:rPr b="0" lang="en-GB" sz="600" spc="-1" strike="noStrike">
                <a:solidFill>
                  <a:srgbClr val="4a5b73"/>
                </a:solidFill>
                <a:latin typeface="Segoe UI"/>
                <a:ea typeface="Segoe UI"/>
              </a:rPr>
              <a:t>QH1c. And how confident do you feel about the business outlook for your own firm? </a:t>
            </a:r>
            <a:endParaRPr b="0" lang="en-GB" sz="600" spc="-1" strike="noStrike">
              <a:latin typeface="Arial"/>
            </a:endParaRPr>
          </a:p>
          <a:p>
            <a:pPr>
              <a:lnSpc>
                <a:spcPct val="100000"/>
              </a:lnSpc>
            </a:pPr>
            <a:r>
              <a:rPr b="0" lang="en-GB" sz="600" spc="-1" strike="noStrike">
                <a:solidFill>
                  <a:srgbClr val="4a5b73"/>
                </a:solidFill>
                <a:latin typeface="Segoe UI"/>
                <a:ea typeface="Segoe UI"/>
              </a:rPr>
              <a:t>Base: All respondents (300)</a:t>
            </a:r>
            <a:endParaRPr b="0" lang="en-GB" sz="600" spc="-1" strike="noStrike">
              <a:latin typeface="Arial"/>
            </a:endParaRPr>
          </a:p>
        </p:txBody>
      </p:sp>
      <p:graphicFrame>
        <p:nvGraphicFramePr>
          <p:cNvPr id="295" name="Object 5"/>
          <p:cNvGraphicFramePr/>
          <p:nvPr/>
        </p:nvGraphicFramePr>
        <p:xfrm>
          <a:off x="465120" y="1626120"/>
          <a:ext cx="10740600" cy="4537800"/>
        </p:xfrm>
        <a:graphic>
          <a:graphicData uri="http://schemas.openxmlformats.org/drawingml/2006/chart">
            <c:chart xmlns:c="http://schemas.openxmlformats.org/drawingml/2006/chart" xmlns:r="http://schemas.openxmlformats.org/officeDocument/2006/relationships" r:id="rId1"/>
          </a:graphicData>
        </a:graphic>
      </p:graphicFrame>
      <p:sp>
        <p:nvSpPr>
          <p:cNvPr id="296" name="CustomShape 6"/>
          <p:cNvSpPr/>
          <p:nvPr/>
        </p:nvSpPr>
        <p:spPr>
          <a:xfrm>
            <a:off x="398520" y="1335240"/>
            <a:ext cx="5165280" cy="237960"/>
          </a:xfrm>
          <a:prstGeom prst="rect">
            <a:avLst/>
          </a:prstGeom>
          <a:noFill/>
          <a:ln w="12600">
            <a:noFill/>
          </a:ln>
        </p:spPr>
        <p:style>
          <a:lnRef idx="0"/>
          <a:fillRef idx="0"/>
          <a:effectRef idx="0"/>
          <a:fontRef idx="minor"/>
        </p:style>
        <p:txBody>
          <a:bodyPr lIns="77760" rIns="77760" tIns="38880" bIns="38880">
            <a:spAutoFit/>
          </a:bodyPr>
          <a:p>
            <a:pPr>
              <a:lnSpc>
                <a:spcPct val="100000"/>
              </a:lnSpc>
            </a:pPr>
            <a:r>
              <a:rPr b="0" lang="en-GB" sz="1050" spc="-1" strike="noStrike">
                <a:solidFill>
                  <a:srgbClr val="ffffff"/>
                </a:solidFill>
                <a:latin typeface="Calibri"/>
                <a:ea typeface="ＭＳ Ｐゴシック"/>
              </a:rPr>
              <a:t>*Net confident = very / fairly confident </a:t>
            </a:r>
            <a:r>
              <a:rPr b="0" i="1" lang="en-GB" sz="1050" spc="-1" strike="noStrike">
                <a:solidFill>
                  <a:srgbClr val="ffffff"/>
                </a:solidFill>
                <a:latin typeface="Calibri"/>
                <a:ea typeface="ＭＳ Ｐゴシック"/>
              </a:rPr>
              <a:t>minus</a:t>
            </a:r>
            <a:r>
              <a:rPr b="0" lang="en-GB" sz="1050" spc="-1" strike="noStrike">
                <a:solidFill>
                  <a:srgbClr val="ffffff"/>
                </a:solidFill>
                <a:latin typeface="Calibri"/>
                <a:ea typeface="ＭＳ Ｐゴシック"/>
              </a:rPr>
              <a:t> not very / not at all confident</a:t>
            </a:r>
            <a:endParaRPr b="0" lang="en-GB" sz="1050" spc="-1" strike="noStrike">
              <a:latin typeface="Arial"/>
            </a:endParaRPr>
          </a:p>
        </p:txBody>
      </p:sp>
      <p:sp>
        <p:nvSpPr>
          <p:cNvPr id="297" name="CustomShape 7"/>
          <p:cNvSpPr/>
          <p:nvPr/>
        </p:nvSpPr>
        <p:spPr>
          <a:xfrm>
            <a:off x="9367560" y="4712760"/>
            <a:ext cx="1727640" cy="230400"/>
          </a:xfrm>
          <a:prstGeom prst="rect">
            <a:avLst/>
          </a:prstGeom>
          <a:solidFill>
            <a:schemeClr val="accent6"/>
          </a:solidFill>
          <a:ln>
            <a:noFill/>
          </a:ln>
        </p:spPr>
        <p:style>
          <a:lnRef idx="0"/>
          <a:fillRef idx="0"/>
          <a:effectRef idx="0"/>
          <a:fontRef idx="minor"/>
        </p:style>
        <p:txBody>
          <a:bodyPr lIns="77760" rIns="77760" tIns="38880" bIns="38880">
            <a:spAutoFit/>
          </a:bodyPr>
          <a:p>
            <a:pPr algn="ctr">
              <a:lnSpc>
                <a:spcPct val="100000"/>
              </a:lnSpc>
            </a:pPr>
            <a:r>
              <a:rPr b="0" lang="en-GB" sz="1000" spc="-1" strike="noStrike">
                <a:solidFill>
                  <a:srgbClr val="ffffff"/>
                </a:solidFill>
                <a:latin typeface="Segoe UI Semibold"/>
                <a:ea typeface="ＭＳ Ｐゴシック"/>
              </a:rPr>
              <a:t>Mortgage</a:t>
            </a:r>
            <a:r>
              <a:rPr b="0" lang="en-GB" sz="1000" spc="-1" strike="noStrike">
                <a:solidFill>
                  <a:srgbClr val="ed174f"/>
                </a:solidFill>
                <a:latin typeface="Segoe UI Semibold"/>
                <a:ea typeface="ＭＳ Ｐゴシック"/>
              </a:rPr>
              <a:t> </a:t>
            </a:r>
            <a:r>
              <a:rPr b="0" lang="en-GB" sz="1000" spc="-1" strike="noStrike">
                <a:solidFill>
                  <a:srgbClr val="ffffff"/>
                </a:solidFill>
                <a:latin typeface="Segoe UI Semibold"/>
                <a:ea typeface="ＭＳ Ｐゴシック"/>
              </a:rPr>
              <a:t>Industry</a:t>
            </a:r>
            <a:endParaRPr b="0" lang="en-GB" sz="1000" spc="-1" strike="noStrike">
              <a:latin typeface="Arial"/>
            </a:endParaRPr>
          </a:p>
        </p:txBody>
      </p:sp>
      <p:sp>
        <p:nvSpPr>
          <p:cNvPr id="298" name="CustomShape 8"/>
          <p:cNvSpPr/>
          <p:nvPr/>
        </p:nvSpPr>
        <p:spPr>
          <a:xfrm>
            <a:off x="9367560" y="4407840"/>
            <a:ext cx="1727640" cy="230400"/>
          </a:xfrm>
          <a:prstGeom prst="rect">
            <a:avLst/>
          </a:prstGeom>
          <a:solidFill>
            <a:schemeClr val="accent5"/>
          </a:solidFill>
          <a:ln>
            <a:noFill/>
          </a:ln>
        </p:spPr>
        <p:style>
          <a:lnRef idx="0"/>
          <a:fillRef idx="0"/>
          <a:effectRef idx="0"/>
          <a:fontRef idx="minor"/>
        </p:style>
        <p:txBody>
          <a:bodyPr lIns="77760" rIns="77760" tIns="38880" bIns="38880">
            <a:spAutoFit/>
          </a:bodyPr>
          <a:p>
            <a:pPr algn="ctr">
              <a:lnSpc>
                <a:spcPct val="100000"/>
              </a:lnSpc>
            </a:pPr>
            <a:r>
              <a:rPr b="0" lang="en-GB" sz="1000" spc="-1" strike="noStrike">
                <a:solidFill>
                  <a:srgbClr val="ffffff"/>
                </a:solidFill>
                <a:latin typeface="Segoe UI Semibold"/>
                <a:ea typeface="ＭＳ Ｐゴシック"/>
              </a:rPr>
              <a:t>Intermediary channel</a:t>
            </a:r>
            <a:endParaRPr b="0" lang="en-GB" sz="1000" spc="-1" strike="noStrike">
              <a:latin typeface="Arial"/>
            </a:endParaRPr>
          </a:p>
        </p:txBody>
      </p:sp>
      <p:sp>
        <p:nvSpPr>
          <p:cNvPr id="299" name="CustomShape 9"/>
          <p:cNvSpPr/>
          <p:nvPr/>
        </p:nvSpPr>
        <p:spPr>
          <a:xfrm>
            <a:off x="9367560" y="4102920"/>
            <a:ext cx="1727640" cy="230400"/>
          </a:xfrm>
          <a:prstGeom prst="rect">
            <a:avLst/>
          </a:prstGeom>
          <a:solidFill>
            <a:schemeClr val="accent3"/>
          </a:solidFill>
          <a:ln>
            <a:noFill/>
          </a:ln>
        </p:spPr>
        <p:style>
          <a:lnRef idx="0"/>
          <a:fillRef idx="0"/>
          <a:effectRef idx="0"/>
          <a:fontRef idx="minor"/>
        </p:style>
        <p:txBody>
          <a:bodyPr lIns="77760" rIns="77760" tIns="38880" bIns="38880">
            <a:spAutoFit/>
          </a:bodyPr>
          <a:p>
            <a:pPr algn="ctr">
              <a:lnSpc>
                <a:spcPct val="100000"/>
              </a:lnSpc>
            </a:pPr>
            <a:r>
              <a:rPr b="0" lang="en-GB" sz="1000" spc="-1" strike="noStrike">
                <a:solidFill>
                  <a:srgbClr val="ffffff"/>
                </a:solidFill>
                <a:latin typeface="Segoe UI Semibold"/>
                <a:ea typeface="ＭＳ Ｐゴシック"/>
              </a:rPr>
              <a:t>Own firm</a:t>
            </a:r>
            <a:endParaRPr b="0" lang="en-GB" sz="10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0" name="TextShape 1"/>
          <p:cNvSpPr txBox="1"/>
          <p:nvPr/>
        </p:nvSpPr>
        <p:spPr>
          <a:xfrm>
            <a:off x="423000" y="244800"/>
            <a:ext cx="10362960" cy="671400"/>
          </a:xfrm>
          <a:prstGeom prst="rect">
            <a:avLst/>
          </a:prstGeom>
          <a:noFill/>
          <a:ln>
            <a:noFill/>
          </a:ln>
        </p:spPr>
        <p:txBody>
          <a:bodyPr lIns="0" rIns="0" tIns="0" bIns="0" anchor="ctr">
            <a:normAutofit fontScale="86000"/>
          </a:bodyPr>
          <a:p>
            <a:pPr>
              <a:lnSpc>
                <a:spcPct val="90000"/>
              </a:lnSpc>
            </a:pPr>
            <a:r>
              <a:rPr b="1" lang="en-US" sz="3200" spc="-1" strike="noStrike">
                <a:solidFill>
                  <a:srgbClr val="eb311b"/>
                </a:solidFill>
                <a:latin typeface="Calibri"/>
                <a:ea typeface="Calibri"/>
              </a:rPr>
              <a:t>Positive reasons for felt level of confidence in one’s own business…</a:t>
            </a:r>
            <a:endParaRPr b="0" lang="en-US" sz="3200" spc="-1" strike="noStrike">
              <a:solidFill>
                <a:srgbClr val="404040"/>
              </a:solidFill>
              <a:latin typeface="Roboto Condensed"/>
            </a:endParaRPr>
          </a:p>
        </p:txBody>
      </p:sp>
      <p:sp>
        <p:nvSpPr>
          <p:cNvPr id="301" name="TextShape 2"/>
          <p:cNvSpPr txBox="1"/>
          <p:nvPr/>
        </p:nvSpPr>
        <p:spPr>
          <a:xfrm>
            <a:off x="410040" y="829800"/>
            <a:ext cx="10362960" cy="218160"/>
          </a:xfrm>
          <a:prstGeom prst="rect">
            <a:avLst/>
          </a:prstGeom>
          <a:noFill/>
          <a:ln>
            <a:noFill/>
          </a:ln>
        </p:spPr>
        <p:txBody>
          <a:bodyPr lIns="0" rIns="0" tIns="0" bIns="0">
            <a:noAutofit/>
          </a:bodyPr>
          <a:p>
            <a:pPr>
              <a:lnSpc>
                <a:spcPct val="90000"/>
              </a:lnSpc>
              <a:spcBef>
                <a:spcPts val="1001"/>
              </a:spcBef>
            </a:pPr>
            <a:r>
              <a:rPr b="0" lang="en-US" sz="1700" spc="-1" strike="noStrike">
                <a:solidFill>
                  <a:srgbClr val="ffffff"/>
                </a:solidFill>
                <a:latin typeface="Calibri"/>
                <a:ea typeface="Calibri"/>
              </a:rPr>
              <a:t>Reasons for feeling confident in their own business continue to be linked to qualities of their own business and strong reported business levels</a:t>
            </a:r>
            <a:endParaRPr b="0" lang="en-US" sz="1700" spc="-1" strike="noStrike">
              <a:solidFill>
                <a:srgbClr val="404040"/>
              </a:solidFill>
              <a:latin typeface="Calibri"/>
            </a:endParaRPr>
          </a:p>
        </p:txBody>
      </p:sp>
      <p:sp>
        <p:nvSpPr>
          <p:cNvPr id="302" name="CustomShape 3"/>
          <p:cNvSpPr/>
          <p:nvPr/>
        </p:nvSpPr>
        <p:spPr>
          <a:xfrm>
            <a:off x="9728640" y="1598040"/>
            <a:ext cx="1117080" cy="4308840"/>
          </a:xfrm>
          <a:prstGeom prst="rect">
            <a:avLst/>
          </a:prstGeom>
          <a:solidFill>
            <a:schemeClr val="accent3"/>
          </a:solidFill>
          <a:ln w="19080">
            <a:noFill/>
          </a:ln>
        </p:spPr>
        <p:style>
          <a:lnRef idx="0"/>
          <a:fillRef idx="0"/>
          <a:effectRef idx="0"/>
          <a:fontRef idx="minor"/>
        </p:style>
        <p:txBody>
          <a:bodyPr lIns="77760" rIns="77760" tIns="38880" bIns="38880">
            <a:noAutofit/>
          </a:bodyPr>
          <a:p>
            <a:pPr algn="ctr">
              <a:lnSpc>
                <a:spcPct val="100000"/>
              </a:lnSpc>
            </a:pPr>
            <a:endParaRPr b="0" lang="en-GB" sz="1800" spc="-1" strike="noStrike">
              <a:latin typeface="Arial"/>
            </a:endParaRPr>
          </a:p>
          <a:p>
            <a:pPr algn="ctr">
              <a:lnSpc>
                <a:spcPct val="100000"/>
              </a:lnSpc>
            </a:pPr>
            <a:r>
              <a:rPr b="1" lang="en-GB" sz="1200" spc="-1" strike="noStrike">
                <a:solidFill>
                  <a:srgbClr val="ffffff"/>
                </a:solidFill>
                <a:latin typeface="Calibri"/>
                <a:ea typeface="ＭＳ Ｐゴシック"/>
              </a:rPr>
              <a:t>Fairly / not confident</a:t>
            </a:r>
            <a:endParaRPr b="0" lang="en-GB" sz="1200" spc="-1" strike="noStrike">
              <a:latin typeface="Arial"/>
            </a:endParaRPr>
          </a:p>
        </p:txBody>
      </p:sp>
      <p:sp>
        <p:nvSpPr>
          <p:cNvPr id="303" name="CustomShape 4"/>
          <p:cNvSpPr/>
          <p:nvPr/>
        </p:nvSpPr>
        <p:spPr>
          <a:xfrm>
            <a:off x="8405640" y="1598040"/>
            <a:ext cx="1117080" cy="4308840"/>
          </a:xfrm>
          <a:prstGeom prst="rect">
            <a:avLst/>
          </a:prstGeom>
          <a:solidFill>
            <a:schemeClr val="accent6"/>
          </a:solidFill>
          <a:ln w="19080">
            <a:noFill/>
          </a:ln>
        </p:spPr>
        <p:style>
          <a:lnRef idx="0"/>
          <a:fillRef idx="0"/>
          <a:effectRef idx="0"/>
          <a:fontRef idx="minor"/>
        </p:style>
        <p:txBody>
          <a:bodyPr lIns="77760" rIns="77760" tIns="38880" bIns="38880">
            <a:noAutofit/>
          </a:bodyPr>
          <a:p>
            <a:pPr algn="ctr">
              <a:lnSpc>
                <a:spcPct val="100000"/>
              </a:lnSpc>
            </a:pPr>
            <a:endParaRPr b="0" lang="en-GB" sz="1800" spc="-1" strike="noStrike">
              <a:latin typeface="Arial"/>
            </a:endParaRPr>
          </a:p>
          <a:p>
            <a:pPr algn="ctr">
              <a:lnSpc>
                <a:spcPct val="100000"/>
              </a:lnSpc>
            </a:pPr>
            <a:r>
              <a:rPr b="1" lang="en-GB" sz="1200" spc="-1" strike="noStrike">
                <a:solidFill>
                  <a:srgbClr val="ffffff"/>
                </a:solidFill>
                <a:latin typeface="Calibri"/>
                <a:ea typeface="ＭＳ Ｐゴシック"/>
              </a:rPr>
              <a:t>Very confident</a:t>
            </a:r>
            <a:endParaRPr b="0" lang="en-GB" sz="1200" spc="-1" strike="noStrike">
              <a:latin typeface="Arial"/>
            </a:endParaRPr>
          </a:p>
        </p:txBody>
      </p:sp>
      <p:graphicFrame>
        <p:nvGraphicFramePr>
          <p:cNvPr id="304" name="Table 5"/>
          <p:cNvGraphicFramePr/>
          <p:nvPr/>
        </p:nvGraphicFramePr>
        <p:xfrm>
          <a:off x="876600" y="2288520"/>
          <a:ext cx="10350000" cy="3605760"/>
        </p:xfrm>
        <a:graphic>
          <a:graphicData uri="http://schemas.openxmlformats.org/drawingml/2006/table">
            <a:tbl>
              <a:tblPr/>
              <a:tblGrid>
                <a:gridCol w="2909880"/>
                <a:gridCol w="4611600"/>
                <a:gridCol w="1121400"/>
                <a:gridCol w="1365480"/>
                <a:gridCol w="341640"/>
              </a:tblGrid>
              <a:tr h="784800">
                <a:tc>
                  <a:txBody>
                    <a:bodyPr lIns="576000" rIns="0" tIns="37800" bIns="37800" anchor="ctr">
                      <a:noAutofit/>
                    </a:bodyPr>
                    <a:p>
                      <a:pPr>
                        <a:lnSpc>
                          <a:spcPct val="100000"/>
                        </a:lnSpc>
                        <a:spcBef>
                          <a:spcPts val="1199"/>
                        </a:spcBef>
                      </a:pPr>
                      <a:r>
                        <a:rPr b="0" lang="en-GB" sz="1200" spc="-1" strike="noStrike">
                          <a:solidFill>
                            <a:srgbClr val="ffffff"/>
                          </a:solidFill>
                          <a:latin typeface="Calibri"/>
                          <a:ea typeface="ＭＳ Ｐゴシック"/>
                        </a:rPr>
                        <a:t>Qualities of this business</a:t>
                      </a:r>
                      <a:endParaRPr b="0" lang="en-GB" sz="1200" spc="-1" strike="noStrike">
                        <a:latin typeface="Arial"/>
                      </a:endParaRPr>
                    </a:p>
                  </a:txBody>
                  <a:tcPr marL="576000">
                    <a:lnL w="12240">
                      <a:noFill/>
                    </a:lnL>
                    <a:lnR w="12240">
                      <a:noFill/>
                    </a:lnR>
                    <a:lnT w="6480">
                      <a:solidFill>
                        <a:srgbClr val="000000"/>
                      </a:solidFill>
                    </a:lnT>
                    <a:lnB w="6480">
                      <a:solidFill>
                        <a:srgbClr val="000000"/>
                      </a:solidFill>
                    </a:lnB>
                    <a:noFill/>
                  </a:tcPr>
                </a:tc>
                <a:tc>
                  <a:txBody>
                    <a:bodyPr lIns="84240" rIns="84240" tIns="37800" bIns="37800" anchor="ctr">
                      <a:noAutofit/>
                    </a:bodyPr>
                    <a:p>
                      <a:pPr>
                        <a:lnSpc>
                          <a:spcPct val="100000"/>
                        </a:lnSpc>
                        <a:spcBef>
                          <a:spcPts val="1199"/>
                        </a:spcBef>
                      </a:pPr>
                      <a:r>
                        <a:rPr b="0" lang="en-GB" sz="1200" spc="-1" strike="noStrike">
                          <a:solidFill>
                            <a:srgbClr val="ffffff"/>
                          </a:solidFill>
                          <a:latin typeface="Calibri"/>
                          <a:ea typeface="ＭＳ Ｐゴシック"/>
                        </a:rPr>
                        <a:t>Well established, good team, expanding team, hard working, experienced, large client base, honest and reliable, diversified (not reliant only on mortgages)</a:t>
                      </a:r>
                      <a:endParaRPr b="0" lang="en-GB" sz="1200" spc="-1" strike="noStrike">
                        <a:latin typeface="Arial"/>
                      </a:endParaRPr>
                    </a:p>
                  </a:txBody>
                  <a:tcPr marL="84240" marR="84240">
                    <a:lnL w="12240">
                      <a:noFill/>
                    </a:lnL>
                    <a:lnR w="12240">
                      <a:noFill/>
                    </a:lnR>
                    <a:lnT w="6480">
                      <a:solidFill>
                        <a:srgbClr val="000000"/>
                      </a:solidFill>
                    </a:lnT>
                    <a:lnB w="6480">
                      <a:solidFill>
                        <a:srgbClr val="000000"/>
                      </a:solidFill>
                    </a:lnB>
                    <a:noFill/>
                  </a:tcPr>
                </a:tc>
                <a:tc>
                  <a:txBody>
                    <a:bodyPr lIns="84240" rIns="84240" tIns="37800" bIns="37800" anchor="ctr">
                      <a:noAutofit/>
                    </a:bodyPr>
                    <a:p>
                      <a:pPr algn="ctr">
                        <a:lnSpc>
                          <a:spcPct val="100000"/>
                        </a:lnSpc>
                        <a:spcBef>
                          <a:spcPts val="1199"/>
                        </a:spcBef>
                      </a:pPr>
                      <a:r>
                        <a:rPr b="1" lang="en-GB" sz="1200" spc="-1" strike="noStrike">
                          <a:solidFill>
                            <a:srgbClr val="000000"/>
                          </a:solidFill>
                          <a:latin typeface="Wingdings"/>
                          <a:ea typeface="ＭＳ Ｐゴシック"/>
                        </a:rPr>
                        <a:t></a:t>
                      </a:r>
                      <a:endParaRPr b="0" lang="en-GB" sz="1200" spc="-1" strike="noStrike">
                        <a:latin typeface="Arial"/>
                      </a:endParaRPr>
                    </a:p>
                  </a:txBody>
                  <a:tcPr marL="84240" marR="84240">
                    <a:lnL w="12240">
                      <a:noFill/>
                    </a:lnL>
                    <a:lnR w="12240">
                      <a:noFill/>
                    </a:lnR>
                    <a:lnT w="6480">
                      <a:solidFill>
                        <a:srgbClr val="000000"/>
                      </a:solidFill>
                    </a:lnT>
                    <a:lnB w="6480">
                      <a:solidFill>
                        <a:srgbClr val="000000"/>
                      </a:solidFill>
                    </a:lnB>
                    <a:noFill/>
                  </a:tcPr>
                </a:tc>
                <a:tc>
                  <a:txBody>
                    <a:bodyPr lIns="84240" rIns="84240" tIns="37800" bIns="37800" anchor="ctr">
                      <a:noAutofit/>
                    </a:bodyPr>
                    <a:p>
                      <a:pPr algn="ctr">
                        <a:lnSpc>
                          <a:spcPct val="100000"/>
                        </a:lnSpc>
                        <a:spcBef>
                          <a:spcPts val="1199"/>
                        </a:spcBef>
                      </a:pPr>
                      <a:r>
                        <a:rPr b="1" lang="en-GB" sz="1200" spc="-1" strike="noStrike">
                          <a:solidFill>
                            <a:srgbClr val="000000"/>
                          </a:solidFill>
                          <a:latin typeface="Wingdings"/>
                          <a:ea typeface="ＭＳ Ｐゴシック"/>
                        </a:rPr>
                        <a:t></a:t>
                      </a:r>
                      <a:endParaRPr b="0" lang="en-GB" sz="1200" spc="-1" strike="noStrike">
                        <a:latin typeface="Arial"/>
                      </a:endParaRPr>
                    </a:p>
                  </a:txBody>
                  <a:tcPr marL="84240" marR="84240">
                    <a:lnL w="12240">
                      <a:noFill/>
                    </a:lnL>
                    <a:lnR w="12240">
                      <a:noFill/>
                    </a:lnR>
                    <a:lnT w="6480">
                      <a:solidFill>
                        <a:srgbClr val="000000"/>
                      </a:solidFill>
                    </a:lnT>
                    <a:lnB w="6480">
                      <a:solidFill>
                        <a:srgbClr val="000000"/>
                      </a:solidFill>
                    </a:lnB>
                    <a:noFill/>
                  </a:tcPr>
                </a:tc>
                <a:tc>
                  <a:tcPr marL="84240" marR="84240">
                    <a:lnL w="12240">
                      <a:noFill/>
                    </a:lnL>
                    <a:lnR w="12240">
                      <a:noFill/>
                    </a:lnR>
                    <a:lnT w="6480">
                      <a:solidFill>
                        <a:srgbClr val="000000"/>
                      </a:solidFill>
                    </a:lnT>
                    <a:lnB w="6480">
                      <a:solidFill>
                        <a:srgbClr val="000000"/>
                      </a:solidFill>
                    </a:lnB>
                    <a:noFill/>
                  </a:tcPr>
                </a:tc>
              </a:tr>
              <a:tr h="784800">
                <a:tc>
                  <a:txBody>
                    <a:bodyPr lIns="576000" rIns="0" tIns="37800" bIns="37800" anchor="ctr">
                      <a:noAutofit/>
                    </a:bodyPr>
                    <a:p>
                      <a:pPr>
                        <a:lnSpc>
                          <a:spcPct val="100000"/>
                        </a:lnSpc>
                        <a:spcBef>
                          <a:spcPts val="1199"/>
                        </a:spcBef>
                      </a:pPr>
                      <a:r>
                        <a:rPr b="0" lang="en-GB" sz="1200" spc="-1" strike="noStrike">
                          <a:solidFill>
                            <a:srgbClr val="ffffff"/>
                          </a:solidFill>
                          <a:latin typeface="Calibri"/>
                          <a:ea typeface="ＭＳ Ｐゴシック"/>
                        </a:rPr>
                        <a:t>Business is strong</a:t>
                      </a:r>
                      <a:endParaRPr b="0" lang="en-GB" sz="1200" spc="-1" strike="noStrike">
                        <a:latin typeface="Arial"/>
                      </a:endParaRPr>
                    </a:p>
                  </a:txBody>
                  <a:tcPr marL="576000">
                    <a:lnL w="12240">
                      <a:noFill/>
                    </a:lnL>
                    <a:lnR w="12240">
                      <a:noFill/>
                    </a:lnR>
                    <a:lnT w="6480">
                      <a:solidFill>
                        <a:srgbClr val="000000"/>
                      </a:solidFill>
                    </a:lnT>
                    <a:lnB w="6480">
                      <a:solidFill>
                        <a:srgbClr val="000000"/>
                      </a:solidFill>
                    </a:lnB>
                    <a:noFill/>
                  </a:tcPr>
                </a:tc>
                <a:tc>
                  <a:txBody>
                    <a:bodyPr lIns="84240" rIns="84240" tIns="37800" bIns="37800" anchor="ctr">
                      <a:noAutofit/>
                    </a:bodyPr>
                    <a:p>
                      <a:pPr>
                        <a:lnSpc>
                          <a:spcPct val="100000"/>
                        </a:lnSpc>
                        <a:spcBef>
                          <a:spcPts val="1199"/>
                        </a:spcBef>
                      </a:pPr>
                      <a:r>
                        <a:rPr b="0" lang="en-GB" sz="1200" spc="-1" strike="noStrike">
                          <a:solidFill>
                            <a:srgbClr val="ffffff"/>
                          </a:solidFill>
                          <a:latin typeface="Calibri"/>
                          <a:ea typeface="ＭＳ Ｐゴシック"/>
                        </a:rPr>
                        <a:t>Growing, getting busier, new clients, good retention, repeat business, referrals / recommendations from clients or other professionals</a:t>
                      </a:r>
                      <a:endParaRPr b="0" lang="en-GB" sz="1200" spc="-1" strike="noStrike">
                        <a:latin typeface="Arial"/>
                      </a:endParaRPr>
                    </a:p>
                  </a:txBody>
                  <a:tcPr marL="84240" marR="84240">
                    <a:lnL w="12240">
                      <a:noFill/>
                    </a:lnL>
                    <a:lnR w="12240">
                      <a:noFill/>
                    </a:lnR>
                    <a:lnT w="6480">
                      <a:solidFill>
                        <a:srgbClr val="000000"/>
                      </a:solidFill>
                    </a:lnT>
                    <a:lnB w="6480">
                      <a:solidFill>
                        <a:srgbClr val="000000"/>
                      </a:solidFill>
                    </a:lnB>
                    <a:noFill/>
                  </a:tcPr>
                </a:tc>
                <a:tc>
                  <a:txBody>
                    <a:bodyPr lIns="84240" rIns="84240" tIns="37800" bIns="37800" anchor="ctr">
                      <a:noAutofit/>
                    </a:bodyPr>
                    <a:p>
                      <a:pPr algn="ctr">
                        <a:lnSpc>
                          <a:spcPct val="100000"/>
                        </a:lnSpc>
                        <a:spcBef>
                          <a:spcPts val="1199"/>
                        </a:spcBef>
                      </a:pPr>
                      <a:r>
                        <a:rPr b="1" lang="en-GB" sz="1200" spc="-1" strike="noStrike">
                          <a:solidFill>
                            <a:srgbClr val="000000"/>
                          </a:solidFill>
                          <a:latin typeface="Wingdings"/>
                          <a:ea typeface="ＭＳ Ｐゴシック"/>
                        </a:rPr>
                        <a:t></a:t>
                      </a:r>
                      <a:endParaRPr b="0" lang="en-GB" sz="1200" spc="-1" strike="noStrike">
                        <a:latin typeface="Arial"/>
                      </a:endParaRPr>
                    </a:p>
                  </a:txBody>
                  <a:tcPr marL="84240" marR="84240">
                    <a:lnL w="12240">
                      <a:noFill/>
                    </a:lnL>
                    <a:lnR w="12240">
                      <a:noFill/>
                    </a:lnR>
                    <a:lnT w="6480">
                      <a:solidFill>
                        <a:srgbClr val="000000"/>
                      </a:solidFill>
                    </a:lnT>
                    <a:lnB w="6480">
                      <a:solidFill>
                        <a:srgbClr val="000000"/>
                      </a:solidFill>
                    </a:lnB>
                    <a:noFill/>
                  </a:tcPr>
                </a:tc>
                <a:tc>
                  <a:txBody>
                    <a:bodyPr lIns="84240" rIns="84240" tIns="37800" bIns="37800" anchor="ctr">
                      <a:noAutofit/>
                    </a:bodyPr>
                    <a:p>
                      <a:pPr algn="ctr">
                        <a:lnSpc>
                          <a:spcPct val="100000"/>
                        </a:lnSpc>
                        <a:spcBef>
                          <a:spcPts val="1199"/>
                        </a:spcBef>
                      </a:pPr>
                      <a:r>
                        <a:rPr b="1" lang="en-GB" sz="1200" spc="-1" strike="noStrike">
                          <a:solidFill>
                            <a:srgbClr val="000000"/>
                          </a:solidFill>
                          <a:latin typeface="Wingdings"/>
                          <a:ea typeface="ＭＳ Ｐゴシック"/>
                        </a:rPr>
                        <a:t></a:t>
                      </a:r>
                      <a:endParaRPr b="0" lang="en-GB" sz="1200" spc="-1" strike="noStrike">
                        <a:latin typeface="Arial"/>
                      </a:endParaRPr>
                    </a:p>
                  </a:txBody>
                  <a:tcPr marL="84240" marR="84240">
                    <a:lnL w="12240">
                      <a:noFill/>
                    </a:lnL>
                    <a:lnR w="12240">
                      <a:noFill/>
                    </a:lnR>
                    <a:lnT w="6480">
                      <a:solidFill>
                        <a:srgbClr val="000000"/>
                      </a:solidFill>
                    </a:lnT>
                    <a:lnB w="6480">
                      <a:solidFill>
                        <a:srgbClr val="000000"/>
                      </a:solidFill>
                    </a:lnB>
                    <a:noFill/>
                  </a:tcPr>
                </a:tc>
                <a:tc>
                  <a:tcPr marL="84240" marR="84240">
                    <a:lnL w="12240">
                      <a:noFill/>
                    </a:lnL>
                    <a:lnR w="12240">
                      <a:noFill/>
                    </a:lnR>
                    <a:lnT w="6480">
                      <a:solidFill>
                        <a:srgbClr val="000000"/>
                      </a:solidFill>
                    </a:lnT>
                    <a:lnB w="6480">
                      <a:solidFill>
                        <a:srgbClr val="000000"/>
                      </a:solidFill>
                    </a:lnB>
                    <a:noFill/>
                  </a:tcPr>
                </a:tc>
              </a:tr>
              <a:tr h="678600">
                <a:tc>
                  <a:txBody>
                    <a:bodyPr lIns="576000" rIns="0" tIns="37800" bIns="37800" anchor="ctr">
                      <a:noAutofit/>
                    </a:bodyPr>
                    <a:p>
                      <a:pPr>
                        <a:lnSpc>
                          <a:spcPct val="100000"/>
                        </a:lnSpc>
                      </a:pPr>
                      <a:r>
                        <a:rPr b="0" lang="en-GB" sz="1200" spc="-1" strike="noStrike">
                          <a:solidFill>
                            <a:srgbClr val="ffffff"/>
                          </a:solidFill>
                          <a:latin typeface="Calibri"/>
                          <a:ea typeface="ＭＳ Ｐゴシック"/>
                        </a:rPr>
                        <a:t>Demand for intermediaries/ advice</a:t>
                      </a:r>
                      <a:endParaRPr b="0" lang="en-GB" sz="1200" spc="-1" strike="noStrike">
                        <a:latin typeface="Arial"/>
                      </a:endParaRPr>
                    </a:p>
                  </a:txBody>
                  <a:tcPr marL="576000">
                    <a:lnL w="12240">
                      <a:noFill/>
                    </a:lnL>
                    <a:lnR w="12240">
                      <a:noFill/>
                    </a:lnR>
                    <a:lnT w="6480">
                      <a:solidFill>
                        <a:srgbClr val="000000"/>
                      </a:solidFill>
                    </a:lnT>
                    <a:lnB w="6480">
                      <a:solidFill>
                        <a:srgbClr val="000000"/>
                      </a:solidFill>
                    </a:lnB>
                    <a:noFill/>
                  </a:tcPr>
                </a:tc>
                <a:tc>
                  <a:txBody>
                    <a:bodyPr lIns="84240" rIns="84240" tIns="37800" bIns="37800" anchor="ctr">
                      <a:noAutofit/>
                    </a:bodyPr>
                    <a:p>
                      <a:pPr>
                        <a:lnSpc>
                          <a:spcPct val="100000"/>
                        </a:lnSpc>
                        <a:spcBef>
                          <a:spcPts val="1199"/>
                        </a:spcBef>
                      </a:pPr>
                      <a:r>
                        <a:rPr b="0" lang="en-GB" sz="1200" spc="-1" strike="noStrike">
                          <a:solidFill>
                            <a:srgbClr val="ffffff"/>
                          </a:solidFill>
                          <a:latin typeface="Calibri"/>
                          <a:ea typeface="ＭＳ Ｐゴシック"/>
                        </a:rPr>
                        <a:t>More people turning to brokers/ need advice – banks reducing number of advisors, banks closing branches</a:t>
                      </a:r>
                      <a:endParaRPr b="0" lang="en-GB" sz="1200" spc="-1" strike="noStrike">
                        <a:latin typeface="Arial"/>
                      </a:endParaRPr>
                    </a:p>
                  </a:txBody>
                  <a:tcPr marL="84240" marR="84240">
                    <a:lnL w="12240">
                      <a:noFill/>
                    </a:lnL>
                    <a:lnR w="12240">
                      <a:noFill/>
                    </a:lnR>
                    <a:lnT w="6480">
                      <a:solidFill>
                        <a:srgbClr val="000000"/>
                      </a:solidFill>
                    </a:lnT>
                    <a:lnB w="6480">
                      <a:solidFill>
                        <a:srgbClr val="000000"/>
                      </a:solidFill>
                    </a:lnB>
                    <a:noFill/>
                  </a:tcPr>
                </a:tc>
                <a:tc>
                  <a:txBody>
                    <a:bodyPr lIns="84240" rIns="84240" tIns="37800" bIns="37800" anchor="ctr">
                      <a:noAutofit/>
                    </a:bodyPr>
                    <a:p>
                      <a:pPr algn="ctr">
                        <a:lnSpc>
                          <a:spcPct val="100000"/>
                        </a:lnSpc>
                        <a:spcBef>
                          <a:spcPts val="1199"/>
                        </a:spcBef>
                      </a:pPr>
                      <a:r>
                        <a:rPr b="1" lang="en-GB" sz="1200" spc="-1" strike="noStrike">
                          <a:solidFill>
                            <a:srgbClr val="000000"/>
                          </a:solidFill>
                          <a:latin typeface="Wingdings"/>
                          <a:ea typeface="ＭＳ Ｐゴシック"/>
                        </a:rPr>
                        <a:t></a:t>
                      </a:r>
                      <a:endParaRPr b="0" lang="en-GB" sz="1200" spc="-1" strike="noStrike">
                        <a:latin typeface="Arial"/>
                      </a:endParaRPr>
                    </a:p>
                  </a:txBody>
                  <a:tcPr marL="84240" marR="84240">
                    <a:lnL w="12240">
                      <a:noFill/>
                    </a:lnL>
                    <a:lnR w="12240">
                      <a:noFill/>
                    </a:lnR>
                    <a:lnT w="6480">
                      <a:solidFill>
                        <a:srgbClr val="000000"/>
                      </a:solidFill>
                    </a:lnT>
                    <a:lnB w="6480">
                      <a:solidFill>
                        <a:srgbClr val="000000"/>
                      </a:solidFill>
                    </a:lnB>
                    <a:noFill/>
                  </a:tcPr>
                </a:tc>
                <a:tc>
                  <a:txBody>
                    <a:bodyPr lIns="84240" rIns="84240" tIns="37800" bIns="37800" anchor="ctr">
                      <a:noAutofit/>
                    </a:bodyPr>
                    <a:p>
                      <a:pPr algn="ctr">
                        <a:lnSpc>
                          <a:spcPct val="100000"/>
                        </a:lnSpc>
                        <a:spcBef>
                          <a:spcPts val="1199"/>
                        </a:spcBef>
                      </a:pPr>
                      <a:r>
                        <a:rPr b="1" lang="en-GB" sz="1200" spc="-1" strike="noStrike">
                          <a:solidFill>
                            <a:srgbClr val="000000"/>
                          </a:solidFill>
                          <a:latin typeface="Wingdings"/>
                          <a:ea typeface="ＭＳ Ｐゴシック"/>
                        </a:rPr>
                        <a:t></a:t>
                      </a:r>
                      <a:endParaRPr b="0" lang="en-GB" sz="1200" spc="-1" strike="noStrike">
                        <a:latin typeface="Arial"/>
                      </a:endParaRPr>
                    </a:p>
                  </a:txBody>
                  <a:tcPr marL="84240" marR="84240">
                    <a:lnL w="12240">
                      <a:noFill/>
                    </a:lnL>
                    <a:lnR w="12240">
                      <a:noFill/>
                    </a:lnR>
                    <a:lnT w="6480">
                      <a:solidFill>
                        <a:srgbClr val="000000"/>
                      </a:solidFill>
                    </a:lnT>
                    <a:lnB w="6480">
                      <a:solidFill>
                        <a:srgbClr val="000000"/>
                      </a:solidFill>
                    </a:lnB>
                    <a:noFill/>
                  </a:tcPr>
                </a:tc>
                <a:tc>
                  <a:tcPr marL="84240" marR="84240">
                    <a:lnL w="12240">
                      <a:noFill/>
                    </a:lnL>
                    <a:lnR w="12240">
                      <a:noFill/>
                    </a:lnR>
                    <a:lnT w="6480">
                      <a:solidFill>
                        <a:srgbClr val="000000"/>
                      </a:solidFill>
                    </a:lnT>
                    <a:lnB w="6480">
                      <a:solidFill>
                        <a:srgbClr val="000000"/>
                      </a:solidFill>
                    </a:lnB>
                    <a:noFill/>
                  </a:tcPr>
                </a:tc>
              </a:tr>
              <a:tr h="678600">
                <a:tc>
                  <a:txBody>
                    <a:bodyPr lIns="576000" rIns="0" tIns="37800" bIns="37800" anchor="ctr">
                      <a:noAutofit/>
                    </a:bodyPr>
                    <a:p>
                      <a:pPr>
                        <a:lnSpc>
                          <a:spcPct val="100000"/>
                        </a:lnSpc>
                        <a:spcBef>
                          <a:spcPts val="1199"/>
                        </a:spcBef>
                      </a:pPr>
                      <a:r>
                        <a:rPr b="0" lang="en-GB" sz="1200" spc="-1" strike="noStrike">
                          <a:solidFill>
                            <a:srgbClr val="ffffff"/>
                          </a:solidFill>
                          <a:latin typeface="Calibri"/>
                          <a:ea typeface="ＭＳ Ｐゴシック"/>
                        </a:rPr>
                        <a:t>Positive market backdrop</a:t>
                      </a:r>
                      <a:endParaRPr b="0" lang="en-GB" sz="1200" spc="-1" strike="noStrike">
                        <a:latin typeface="Arial"/>
                      </a:endParaRPr>
                    </a:p>
                  </a:txBody>
                  <a:tcPr marL="576000">
                    <a:lnL w="12240">
                      <a:noFill/>
                    </a:lnL>
                    <a:lnR w="12240">
                      <a:noFill/>
                    </a:lnR>
                    <a:lnT w="6480">
                      <a:solidFill>
                        <a:srgbClr val="000000"/>
                      </a:solidFill>
                    </a:lnT>
                    <a:lnB w="6480">
                      <a:solidFill>
                        <a:srgbClr val="000000"/>
                      </a:solidFill>
                    </a:lnB>
                    <a:noFill/>
                  </a:tcPr>
                </a:tc>
                <a:tc>
                  <a:txBody>
                    <a:bodyPr lIns="84240" rIns="84240" tIns="37800" bIns="37800" anchor="ctr">
                      <a:noAutofit/>
                    </a:bodyPr>
                    <a:p>
                      <a:pPr>
                        <a:lnSpc>
                          <a:spcPct val="100000"/>
                        </a:lnSpc>
                        <a:spcBef>
                          <a:spcPts val="1199"/>
                        </a:spcBef>
                      </a:pPr>
                      <a:r>
                        <a:rPr b="0" lang="en-GB" sz="1200" spc="-1" strike="noStrike">
                          <a:solidFill>
                            <a:srgbClr val="ffffff"/>
                          </a:solidFill>
                          <a:latin typeface="Calibri"/>
                          <a:ea typeface="ＭＳ Ｐゴシック"/>
                        </a:rPr>
                        <a:t>People will always want to buy a home, demand for re-mortgages will rise, new builds going up</a:t>
                      </a:r>
                      <a:endParaRPr b="0" lang="en-GB" sz="1200" spc="-1" strike="noStrike">
                        <a:latin typeface="Arial"/>
                      </a:endParaRPr>
                    </a:p>
                  </a:txBody>
                  <a:tcPr marL="84240" marR="84240">
                    <a:lnL w="12240">
                      <a:noFill/>
                    </a:lnL>
                    <a:lnR w="12240">
                      <a:noFill/>
                    </a:lnR>
                    <a:lnT w="6480">
                      <a:solidFill>
                        <a:srgbClr val="000000"/>
                      </a:solidFill>
                    </a:lnT>
                    <a:lnB w="6480">
                      <a:solidFill>
                        <a:srgbClr val="000000"/>
                      </a:solidFill>
                    </a:lnB>
                    <a:noFill/>
                  </a:tcPr>
                </a:tc>
                <a:tc>
                  <a:txBody>
                    <a:bodyPr lIns="84240" rIns="84240" tIns="37800" bIns="37800" anchor="ctr">
                      <a:noAutofit/>
                    </a:bodyPr>
                    <a:p>
                      <a:pPr algn="ctr">
                        <a:lnSpc>
                          <a:spcPct val="100000"/>
                        </a:lnSpc>
                        <a:spcBef>
                          <a:spcPts val="1199"/>
                        </a:spcBef>
                      </a:pPr>
                      <a:r>
                        <a:rPr b="1" lang="en-GB" sz="1200" spc="-1" strike="noStrike">
                          <a:solidFill>
                            <a:srgbClr val="000000"/>
                          </a:solidFill>
                          <a:latin typeface="Wingdings"/>
                          <a:ea typeface="ＭＳ Ｐゴシック"/>
                        </a:rPr>
                        <a:t></a:t>
                      </a:r>
                      <a:endParaRPr b="0" lang="en-GB" sz="1200" spc="-1" strike="noStrike">
                        <a:latin typeface="Arial"/>
                      </a:endParaRPr>
                    </a:p>
                  </a:txBody>
                  <a:tcPr marL="84240" marR="84240">
                    <a:lnL w="12240">
                      <a:noFill/>
                    </a:lnL>
                    <a:lnR w="12240">
                      <a:noFill/>
                    </a:lnR>
                    <a:lnT w="6480">
                      <a:solidFill>
                        <a:srgbClr val="000000"/>
                      </a:solidFill>
                    </a:lnT>
                    <a:lnB w="6480">
                      <a:solidFill>
                        <a:srgbClr val="000000"/>
                      </a:solidFill>
                    </a:lnB>
                    <a:noFill/>
                  </a:tcPr>
                </a:tc>
                <a:tc>
                  <a:txBody>
                    <a:bodyPr lIns="84240" rIns="84240" tIns="37800" bIns="37800" anchor="ctr">
                      <a:noAutofit/>
                    </a:bodyPr>
                    <a:p>
                      <a:pPr algn="ctr">
                        <a:lnSpc>
                          <a:spcPct val="100000"/>
                        </a:lnSpc>
                        <a:spcBef>
                          <a:spcPts val="1199"/>
                        </a:spcBef>
                      </a:pPr>
                      <a:r>
                        <a:rPr b="1" lang="en-GB" sz="1200" spc="-1" strike="noStrike">
                          <a:solidFill>
                            <a:srgbClr val="000000"/>
                          </a:solidFill>
                          <a:latin typeface="Wingdings"/>
                          <a:ea typeface="ＭＳ Ｐゴシック"/>
                        </a:rPr>
                        <a:t></a:t>
                      </a:r>
                      <a:endParaRPr b="0" lang="en-GB" sz="1200" spc="-1" strike="noStrike">
                        <a:latin typeface="Arial"/>
                      </a:endParaRPr>
                    </a:p>
                  </a:txBody>
                  <a:tcPr marL="84240" marR="84240">
                    <a:lnL w="12240">
                      <a:noFill/>
                    </a:lnL>
                    <a:lnR w="12240">
                      <a:noFill/>
                    </a:lnR>
                    <a:lnT w="6480">
                      <a:solidFill>
                        <a:srgbClr val="000000"/>
                      </a:solidFill>
                    </a:lnT>
                    <a:lnB w="6480">
                      <a:solidFill>
                        <a:srgbClr val="000000"/>
                      </a:solidFill>
                    </a:lnB>
                    <a:noFill/>
                  </a:tcPr>
                </a:tc>
                <a:tc>
                  <a:tcPr marL="84240" marR="84240">
                    <a:lnL w="12240">
                      <a:noFill/>
                    </a:lnL>
                    <a:lnR w="12240">
                      <a:noFill/>
                    </a:lnR>
                    <a:lnT w="6480">
                      <a:solidFill>
                        <a:srgbClr val="000000"/>
                      </a:solidFill>
                    </a:lnT>
                    <a:lnB w="6480">
                      <a:solidFill>
                        <a:srgbClr val="000000"/>
                      </a:solidFill>
                    </a:lnB>
                    <a:noFill/>
                  </a:tcPr>
                </a:tc>
              </a:tr>
              <a:tr h="678960">
                <a:tc>
                  <a:txBody>
                    <a:bodyPr lIns="576000" rIns="0" tIns="37800" bIns="37800" anchor="ctr">
                      <a:noAutofit/>
                    </a:bodyPr>
                    <a:p>
                      <a:pPr>
                        <a:lnSpc>
                          <a:spcPct val="100000"/>
                        </a:lnSpc>
                      </a:pPr>
                      <a:r>
                        <a:rPr b="0" lang="en-GB" sz="1200" spc="-1" strike="noStrike">
                          <a:solidFill>
                            <a:srgbClr val="ffffff"/>
                          </a:solidFill>
                          <a:latin typeface="Calibri"/>
                          <a:ea typeface="ＭＳ Ｐゴシック"/>
                        </a:rPr>
                        <a:t>More lender support</a:t>
                      </a:r>
                      <a:endParaRPr b="0" lang="en-GB" sz="1200" spc="-1" strike="noStrike">
                        <a:latin typeface="Arial"/>
                      </a:endParaRPr>
                    </a:p>
                  </a:txBody>
                  <a:tcPr marL="576000">
                    <a:lnL w="12240">
                      <a:noFill/>
                    </a:lnL>
                    <a:lnR w="12240">
                      <a:noFill/>
                    </a:lnR>
                    <a:lnT w="6480">
                      <a:solidFill>
                        <a:srgbClr val="000000"/>
                      </a:solidFill>
                    </a:lnT>
                    <a:lnB w="6480">
                      <a:solidFill>
                        <a:srgbClr val="000000"/>
                      </a:solidFill>
                    </a:lnB>
                    <a:noFill/>
                  </a:tcPr>
                </a:tc>
                <a:tc>
                  <a:txBody>
                    <a:bodyPr lIns="84240" rIns="84240" tIns="37800" bIns="37800" anchor="ctr">
                      <a:noAutofit/>
                    </a:bodyPr>
                    <a:p>
                      <a:pPr>
                        <a:lnSpc>
                          <a:spcPct val="100000"/>
                        </a:lnSpc>
                        <a:spcBef>
                          <a:spcPts val="1199"/>
                        </a:spcBef>
                      </a:pPr>
                      <a:r>
                        <a:rPr b="0" lang="en-GB" sz="1200" spc="-1" strike="noStrike">
                          <a:solidFill>
                            <a:srgbClr val="ffffff"/>
                          </a:solidFill>
                          <a:latin typeface="Calibri"/>
                          <a:ea typeface="ＭＳ Ｐゴシック"/>
                        </a:rPr>
                        <a:t>Wide range of mortgage products, lenders introducing retention products, relaxing criteria, product switches</a:t>
                      </a:r>
                      <a:endParaRPr b="0" lang="en-GB" sz="1200" spc="-1" strike="noStrike">
                        <a:latin typeface="Arial"/>
                      </a:endParaRPr>
                    </a:p>
                  </a:txBody>
                  <a:tcPr marL="84240" marR="84240">
                    <a:lnL w="12240">
                      <a:noFill/>
                    </a:lnL>
                    <a:lnR w="12240">
                      <a:noFill/>
                    </a:lnR>
                    <a:lnT w="6480">
                      <a:solidFill>
                        <a:srgbClr val="000000"/>
                      </a:solidFill>
                    </a:lnT>
                    <a:lnB w="6480">
                      <a:solidFill>
                        <a:srgbClr val="000000"/>
                      </a:solidFill>
                    </a:lnB>
                    <a:noFill/>
                  </a:tcPr>
                </a:tc>
                <a:tc>
                  <a:txBody>
                    <a:bodyPr lIns="84240" rIns="84240" tIns="37800" bIns="37800" anchor="ctr">
                      <a:noAutofit/>
                    </a:bodyPr>
                    <a:p>
                      <a:pPr algn="ctr">
                        <a:lnSpc>
                          <a:spcPct val="100000"/>
                        </a:lnSpc>
                        <a:spcBef>
                          <a:spcPts val="1199"/>
                        </a:spcBef>
                      </a:pPr>
                      <a:r>
                        <a:rPr b="1" lang="en-GB" sz="1200" spc="-1" strike="noStrike">
                          <a:solidFill>
                            <a:srgbClr val="000000"/>
                          </a:solidFill>
                          <a:latin typeface="Wingdings"/>
                          <a:ea typeface="ＭＳ Ｐゴシック"/>
                        </a:rPr>
                        <a:t></a:t>
                      </a:r>
                      <a:endParaRPr b="0" lang="en-GB" sz="1200" spc="-1" strike="noStrike">
                        <a:latin typeface="Arial"/>
                      </a:endParaRPr>
                    </a:p>
                  </a:txBody>
                  <a:tcPr marL="84240" marR="84240">
                    <a:lnL w="12240">
                      <a:noFill/>
                    </a:lnL>
                    <a:lnR w="12240">
                      <a:noFill/>
                    </a:lnR>
                    <a:lnT w="6480">
                      <a:solidFill>
                        <a:srgbClr val="000000"/>
                      </a:solidFill>
                    </a:lnT>
                    <a:lnB w="6480">
                      <a:solidFill>
                        <a:srgbClr val="000000"/>
                      </a:solidFill>
                    </a:lnB>
                    <a:noFill/>
                  </a:tcPr>
                </a:tc>
                <a:tc>
                  <a:tcPr marL="84240" marR="84240">
                    <a:lnL w="12240">
                      <a:noFill/>
                    </a:lnL>
                    <a:lnR w="12240">
                      <a:noFill/>
                    </a:lnR>
                    <a:lnT w="6480">
                      <a:solidFill>
                        <a:srgbClr val="000000"/>
                      </a:solidFill>
                    </a:lnT>
                    <a:lnB w="6480">
                      <a:solidFill>
                        <a:srgbClr val="000000"/>
                      </a:solidFill>
                    </a:lnB>
                    <a:noFill/>
                  </a:tcPr>
                </a:tc>
                <a:tc>
                  <a:tcPr marL="84240" marR="84240">
                    <a:lnL w="12240">
                      <a:noFill/>
                    </a:lnL>
                    <a:lnR w="12240">
                      <a:noFill/>
                    </a:lnR>
                    <a:lnT w="6480">
                      <a:solidFill>
                        <a:srgbClr val="000000"/>
                      </a:solidFill>
                    </a:lnT>
                    <a:lnB w="6480">
                      <a:solidFill>
                        <a:srgbClr val="000000"/>
                      </a:solidFill>
                    </a:lnB>
                    <a:noFill/>
                  </a:tcPr>
                </a:tc>
              </a:tr>
            </a:tbl>
          </a:graphicData>
        </a:graphic>
      </p:graphicFrame>
      <p:pic>
        <p:nvPicPr>
          <p:cNvPr id="305" name="Picture 2" descr=""/>
          <p:cNvPicPr/>
          <p:nvPr/>
        </p:nvPicPr>
        <p:blipFill>
          <a:blip r:embed="rId1"/>
          <a:stretch/>
        </p:blipFill>
        <p:spPr>
          <a:xfrm>
            <a:off x="916560" y="2513520"/>
            <a:ext cx="359640" cy="359640"/>
          </a:xfrm>
          <a:prstGeom prst="rect">
            <a:avLst/>
          </a:prstGeom>
          <a:ln>
            <a:noFill/>
          </a:ln>
        </p:spPr>
      </p:pic>
      <p:pic>
        <p:nvPicPr>
          <p:cNvPr id="306" name="Picture 3" descr=""/>
          <p:cNvPicPr/>
          <p:nvPr/>
        </p:nvPicPr>
        <p:blipFill>
          <a:blip r:embed="rId2"/>
          <a:stretch/>
        </p:blipFill>
        <p:spPr>
          <a:xfrm>
            <a:off x="916560" y="3239640"/>
            <a:ext cx="359640" cy="359640"/>
          </a:xfrm>
          <a:prstGeom prst="rect">
            <a:avLst/>
          </a:prstGeom>
          <a:ln>
            <a:noFill/>
          </a:ln>
        </p:spPr>
      </p:pic>
      <p:pic>
        <p:nvPicPr>
          <p:cNvPr id="307" name="Picture 4" descr=""/>
          <p:cNvPicPr/>
          <p:nvPr/>
        </p:nvPicPr>
        <p:blipFill>
          <a:blip r:embed="rId3"/>
          <a:stretch/>
        </p:blipFill>
        <p:spPr>
          <a:xfrm>
            <a:off x="916560" y="4014720"/>
            <a:ext cx="359640" cy="359640"/>
          </a:xfrm>
          <a:prstGeom prst="rect">
            <a:avLst/>
          </a:prstGeom>
          <a:ln>
            <a:noFill/>
          </a:ln>
        </p:spPr>
      </p:pic>
      <p:pic>
        <p:nvPicPr>
          <p:cNvPr id="308" name="Picture 5" descr=""/>
          <p:cNvPicPr/>
          <p:nvPr/>
        </p:nvPicPr>
        <p:blipFill>
          <a:blip r:embed="rId4"/>
          <a:stretch/>
        </p:blipFill>
        <p:spPr>
          <a:xfrm>
            <a:off x="916560" y="4710600"/>
            <a:ext cx="359640" cy="359640"/>
          </a:xfrm>
          <a:prstGeom prst="rect">
            <a:avLst/>
          </a:prstGeom>
          <a:ln>
            <a:noFill/>
          </a:ln>
        </p:spPr>
      </p:pic>
      <p:pic>
        <p:nvPicPr>
          <p:cNvPr id="309" name="Picture 6" descr=""/>
          <p:cNvPicPr/>
          <p:nvPr/>
        </p:nvPicPr>
        <p:blipFill>
          <a:blip r:embed="rId5"/>
          <a:stretch/>
        </p:blipFill>
        <p:spPr>
          <a:xfrm>
            <a:off x="916560" y="5365800"/>
            <a:ext cx="359640" cy="359640"/>
          </a:xfrm>
          <a:prstGeom prst="rect">
            <a:avLst/>
          </a:prstGeom>
          <a:ln>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0" name="TextShape 1"/>
          <p:cNvSpPr txBox="1"/>
          <p:nvPr/>
        </p:nvSpPr>
        <p:spPr>
          <a:xfrm>
            <a:off x="423000" y="244800"/>
            <a:ext cx="10362960" cy="671400"/>
          </a:xfrm>
          <a:prstGeom prst="rect">
            <a:avLst/>
          </a:prstGeom>
          <a:noFill/>
          <a:ln>
            <a:noFill/>
          </a:ln>
        </p:spPr>
        <p:txBody>
          <a:bodyPr lIns="0" rIns="0" tIns="0" bIns="0" anchor="ctr">
            <a:normAutofit fontScale="86000"/>
          </a:bodyPr>
          <a:p>
            <a:pPr>
              <a:lnSpc>
                <a:spcPct val="90000"/>
              </a:lnSpc>
            </a:pPr>
            <a:r>
              <a:rPr b="1" lang="en-US" sz="3200" spc="-1" strike="noStrike">
                <a:solidFill>
                  <a:srgbClr val="eb311b"/>
                </a:solidFill>
                <a:latin typeface="Calibri"/>
                <a:ea typeface="Calibri"/>
              </a:rPr>
              <a:t>Negative reasons for lower confidence in one’s own business…</a:t>
            </a:r>
            <a:endParaRPr b="0" lang="en-US" sz="3200" spc="-1" strike="noStrike">
              <a:solidFill>
                <a:srgbClr val="404040"/>
              </a:solidFill>
              <a:latin typeface="Roboto Condensed"/>
            </a:endParaRPr>
          </a:p>
        </p:txBody>
      </p:sp>
      <p:sp>
        <p:nvSpPr>
          <p:cNvPr id="311" name="TextShape 2"/>
          <p:cNvSpPr txBox="1"/>
          <p:nvPr/>
        </p:nvSpPr>
        <p:spPr>
          <a:xfrm>
            <a:off x="410040" y="829800"/>
            <a:ext cx="10362960" cy="218160"/>
          </a:xfrm>
          <a:prstGeom prst="rect">
            <a:avLst/>
          </a:prstGeom>
          <a:noFill/>
          <a:ln>
            <a:noFill/>
          </a:ln>
        </p:spPr>
        <p:txBody>
          <a:bodyPr lIns="0" rIns="0" tIns="0" bIns="0">
            <a:noAutofit/>
          </a:bodyPr>
          <a:p>
            <a:pPr>
              <a:lnSpc>
                <a:spcPct val="90000"/>
              </a:lnSpc>
              <a:spcBef>
                <a:spcPts val="1001"/>
              </a:spcBef>
            </a:pPr>
            <a:r>
              <a:rPr b="0" lang="en-US" sz="1700" spc="-1" strike="noStrike">
                <a:solidFill>
                  <a:srgbClr val="ffffff"/>
                </a:solidFill>
                <a:latin typeface="Calibri"/>
                <a:ea typeface="Calibri"/>
              </a:rPr>
              <a:t>Brexit is the key factor causing intermediaries to feel less confident about the outlook for their business, as well as a reported slow down in business and general uncertainty in the market</a:t>
            </a:r>
            <a:endParaRPr b="0" lang="en-US" sz="1700" spc="-1" strike="noStrike">
              <a:solidFill>
                <a:srgbClr val="404040"/>
              </a:solidFill>
              <a:latin typeface="Calibri"/>
            </a:endParaRPr>
          </a:p>
        </p:txBody>
      </p:sp>
      <p:sp>
        <p:nvSpPr>
          <p:cNvPr id="312" name="CustomShape 3"/>
          <p:cNvSpPr/>
          <p:nvPr/>
        </p:nvSpPr>
        <p:spPr>
          <a:xfrm>
            <a:off x="8405640" y="1598040"/>
            <a:ext cx="1117080" cy="2988000"/>
          </a:xfrm>
          <a:prstGeom prst="rect">
            <a:avLst/>
          </a:prstGeom>
          <a:solidFill>
            <a:schemeClr val="accent3"/>
          </a:solidFill>
          <a:ln w="19080">
            <a:noFill/>
          </a:ln>
        </p:spPr>
        <p:style>
          <a:lnRef idx="0"/>
          <a:fillRef idx="0"/>
          <a:effectRef idx="0"/>
          <a:fontRef idx="minor"/>
        </p:style>
        <p:txBody>
          <a:bodyPr lIns="77760" rIns="77760" tIns="38880" bIns="38880">
            <a:noAutofit/>
          </a:bodyPr>
          <a:p>
            <a:pPr algn="ctr">
              <a:lnSpc>
                <a:spcPct val="100000"/>
              </a:lnSpc>
            </a:pPr>
            <a:endParaRPr b="0" lang="en-GB" sz="1800" spc="-1" strike="noStrike">
              <a:latin typeface="Arial"/>
            </a:endParaRPr>
          </a:p>
          <a:p>
            <a:pPr algn="ctr">
              <a:lnSpc>
                <a:spcPct val="100000"/>
              </a:lnSpc>
            </a:pPr>
            <a:r>
              <a:rPr b="1" lang="en-GB" sz="1200" spc="-1" strike="noStrike">
                <a:solidFill>
                  <a:srgbClr val="ffffff"/>
                </a:solidFill>
                <a:latin typeface="Calibri"/>
                <a:ea typeface="ＭＳ Ｐゴシック"/>
              </a:rPr>
              <a:t>Fairly/ not confident</a:t>
            </a:r>
            <a:endParaRPr b="0" lang="en-GB" sz="1200" spc="-1" strike="noStrike">
              <a:latin typeface="Arial"/>
            </a:endParaRPr>
          </a:p>
        </p:txBody>
      </p:sp>
      <p:graphicFrame>
        <p:nvGraphicFramePr>
          <p:cNvPr id="313" name="Table 4"/>
          <p:cNvGraphicFramePr/>
          <p:nvPr/>
        </p:nvGraphicFramePr>
        <p:xfrm>
          <a:off x="999000" y="2277720"/>
          <a:ext cx="9084600" cy="2283120"/>
        </p:xfrm>
        <a:graphic>
          <a:graphicData uri="http://schemas.openxmlformats.org/drawingml/2006/table">
            <a:tbl>
              <a:tblPr/>
              <a:tblGrid>
                <a:gridCol w="3403440"/>
                <a:gridCol w="3929760"/>
                <a:gridCol w="1400760"/>
                <a:gridCol w="350640"/>
              </a:tblGrid>
              <a:tr h="761040">
                <a:tc>
                  <a:txBody>
                    <a:bodyPr lIns="576000" rIns="0" tIns="37800" bIns="37800" anchor="ctr">
                      <a:noAutofit/>
                    </a:bodyPr>
                    <a:p>
                      <a:pPr>
                        <a:lnSpc>
                          <a:spcPct val="100000"/>
                        </a:lnSpc>
                      </a:pPr>
                      <a:r>
                        <a:rPr b="0" lang="en-GB" sz="1200" spc="-1" strike="noStrike">
                          <a:solidFill>
                            <a:srgbClr val="ffffff"/>
                          </a:solidFill>
                          <a:latin typeface="Calibri"/>
                          <a:ea typeface="ＭＳ Ｐゴシック"/>
                        </a:rPr>
                        <a:t>Brexit</a:t>
                      </a:r>
                      <a:endParaRPr b="0" lang="en-GB" sz="1200" spc="-1" strike="noStrike">
                        <a:latin typeface="Arial"/>
                      </a:endParaRPr>
                    </a:p>
                  </a:txBody>
                  <a:tcPr marL="576000">
                    <a:lnL w="12240">
                      <a:noFill/>
                    </a:lnL>
                    <a:lnR w="12240">
                      <a:noFill/>
                    </a:lnR>
                    <a:lnT w="6480">
                      <a:solidFill>
                        <a:srgbClr val="000000"/>
                      </a:solidFill>
                    </a:lnT>
                    <a:lnB w="6480">
                      <a:solidFill>
                        <a:srgbClr val="000000"/>
                      </a:solidFill>
                    </a:lnB>
                    <a:noFill/>
                  </a:tcPr>
                </a:tc>
                <a:tc>
                  <a:txBody>
                    <a:bodyPr lIns="84240" rIns="84240" tIns="37800" bIns="37800" anchor="ctr">
                      <a:noAutofit/>
                    </a:bodyPr>
                    <a:p>
                      <a:pPr>
                        <a:lnSpc>
                          <a:spcPct val="100000"/>
                        </a:lnSpc>
                        <a:spcBef>
                          <a:spcPts val="1199"/>
                        </a:spcBef>
                      </a:pPr>
                      <a:r>
                        <a:rPr b="0" lang="en-GB" sz="1200" spc="-1" strike="noStrike">
                          <a:solidFill>
                            <a:srgbClr val="ffffff"/>
                          </a:solidFill>
                          <a:latin typeface="Calibri"/>
                          <a:ea typeface="ＭＳ Ｐゴシック"/>
                        </a:rPr>
                        <a:t>Brokers are now more certain that Brexit will negatively impact their business</a:t>
                      </a:r>
                      <a:endParaRPr b="0" lang="en-GB" sz="1200" spc="-1" strike="noStrike">
                        <a:latin typeface="Arial"/>
                      </a:endParaRPr>
                    </a:p>
                  </a:txBody>
                  <a:tcPr marL="84240" marR="84240">
                    <a:lnL w="12240">
                      <a:noFill/>
                    </a:lnL>
                    <a:lnR w="12240">
                      <a:noFill/>
                    </a:lnR>
                    <a:lnT w="6480">
                      <a:solidFill>
                        <a:srgbClr val="000000"/>
                      </a:solidFill>
                    </a:lnT>
                    <a:lnB w="6480">
                      <a:solidFill>
                        <a:srgbClr val="000000"/>
                      </a:solidFill>
                    </a:lnB>
                    <a:noFill/>
                  </a:tcPr>
                </a:tc>
                <a:tc>
                  <a:txBody>
                    <a:bodyPr lIns="84240" rIns="84240" tIns="37800" bIns="37800" anchor="ctr">
                      <a:noAutofit/>
                    </a:bodyPr>
                    <a:p>
                      <a:pPr algn="ctr">
                        <a:lnSpc>
                          <a:spcPct val="100000"/>
                        </a:lnSpc>
                        <a:spcBef>
                          <a:spcPts val="1199"/>
                        </a:spcBef>
                      </a:pPr>
                      <a:r>
                        <a:rPr b="1" lang="en-GB" sz="1200" spc="-1" strike="noStrike">
                          <a:solidFill>
                            <a:srgbClr val="000000"/>
                          </a:solidFill>
                          <a:latin typeface="Wingdings"/>
                          <a:ea typeface="ＭＳ Ｐゴシック"/>
                        </a:rPr>
                        <a:t></a:t>
                      </a:r>
                      <a:endParaRPr b="0" lang="en-GB" sz="1200" spc="-1" strike="noStrike">
                        <a:latin typeface="Arial"/>
                      </a:endParaRPr>
                    </a:p>
                  </a:txBody>
                  <a:tcPr marL="84240" marR="84240">
                    <a:lnL w="12240">
                      <a:noFill/>
                    </a:lnL>
                    <a:lnR w="12240">
                      <a:noFill/>
                    </a:lnR>
                    <a:lnT w="6480">
                      <a:solidFill>
                        <a:srgbClr val="000000"/>
                      </a:solidFill>
                    </a:lnT>
                    <a:lnB w="6480">
                      <a:solidFill>
                        <a:srgbClr val="000000"/>
                      </a:solidFill>
                    </a:lnB>
                    <a:noFill/>
                  </a:tcPr>
                </a:tc>
                <a:tc>
                  <a:tcPr marL="84240" marR="84240">
                    <a:lnL w="12240">
                      <a:noFill/>
                    </a:lnL>
                    <a:lnR w="12240">
                      <a:noFill/>
                    </a:lnR>
                    <a:lnT w="6480">
                      <a:solidFill>
                        <a:srgbClr val="000000"/>
                      </a:solidFill>
                    </a:lnT>
                    <a:lnB w="6480">
                      <a:solidFill>
                        <a:srgbClr val="000000"/>
                      </a:solidFill>
                    </a:lnB>
                    <a:noFill/>
                  </a:tcPr>
                </a:tc>
              </a:tr>
              <a:tr h="761040">
                <a:tc>
                  <a:txBody>
                    <a:bodyPr lIns="576000" rIns="0" tIns="37800" bIns="37800" anchor="ctr">
                      <a:noAutofit/>
                    </a:bodyPr>
                    <a:p>
                      <a:pPr>
                        <a:lnSpc>
                          <a:spcPct val="100000"/>
                        </a:lnSpc>
                      </a:pPr>
                      <a:r>
                        <a:rPr b="0" lang="en-GB" sz="1200" spc="-1" strike="noStrike">
                          <a:solidFill>
                            <a:srgbClr val="ffffff"/>
                          </a:solidFill>
                          <a:latin typeface="Calibri"/>
                          <a:ea typeface="ＭＳ Ｐゴシック"/>
                        </a:rPr>
                        <a:t>Slow down in business</a:t>
                      </a:r>
                      <a:endParaRPr b="0" lang="en-GB" sz="1200" spc="-1" strike="noStrike">
                        <a:latin typeface="Arial"/>
                      </a:endParaRPr>
                    </a:p>
                  </a:txBody>
                  <a:tcPr marL="576000">
                    <a:lnL w="12240">
                      <a:noFill/>
                    </a:lnL>
                    <a:lnR w="12240">
                      <a:noFill/>
                    </a:lnR>
                    <a:lnT w="6480">
                      <a:solidFill>
                        <a:srgbClr val="000000"/>
                      </a:solidFill>
                    </a:lnT>
                    <a:lnB w="6480">
                      <a:solidFill>
                        <a:srgbClr val="000000"/>
                      </a:solidFill>
                    </a:lnB>
                    <a:noFill/>
                  </a:tcPr>
                </a:tc>
                <a:tc>
                  <a:txBody>
                    <a:bodyPr lIns="84240" rIns="84240" tIns="37800" bIns="37800" anchor="ctr">
                      <a:noAutofit/>
                    </a:bodyPr>
                    <a:p>
                      <a:pPr>
                        <a:lnSpc>
                          <a:spcPct val="100000"/>
                        </a:lnSpc>
                        <a:spcBef>
                          <a:spcPts val="1199"/>
                        </a:spcBef>
                      </a:pPr>
                      <a:r>
                        <a:rPr b="0" lang="en-GB" sz="1200" spc="-1" strike="noStrike">
                          <a:solidFill>
                            <a:srgbClr val="ffffff"/>
                          </a:solidFill>
                          <a:latin typeface="Calibri"/>
                          <a:ea typeface="ＭＳ Ｐゴシック"/>
                        </a:rPr>
                        <a:t>Less business than before. Market slowing down/ quieter</a:t>
                      </a:r>
                      <a:endParaRPr b="0" lang="en-GB" sz="1200" spc="-1" strike="noStrike">
                        <a:latin typeface="Arial"/>
                      </a:endParaRPr>
                    </a:p>
                  </a:txBody>
                  <a:tcPr marL="84240" marR="84240">
                    <a:lnL w="12240">
                      <a:noFill/>
                    </a:lnL>
                    <a:lnR w="12240">
                      <a:noFill/>
                    </a:lnR>
                    <a:lnT w="6480">
                      <a:solidFill>
                        <a:srgbClr val="000000"/>
                      </a:solidFill>
                    </a:lnT>
                    <a:lnB w="6480">
                      <a:solidFill>
                        <a:srgbClr val="000000"/>
                      </a:solidFill>
                    </a:lnB>
                    <a:noFill/>
                  </a:tcPr>
                </a:tc>
                <a:tc>
                  <a:txBody>
                    <a:bodyPr lIns="84240" rIns="84240" tIns="37800" bIns="37800" anchor="ctr">
                      <a:noAutofit/>
                    </a:bodyPr>
                    <a:p>
                      <a:pPr algn="ctr">
                        <a:lnSpc>
                          <a:spcPct val="100000"/>
                        </a:lnSpc>
                        <a:spcBef>
                          <a:spcPts val="1199"/>
                        </a:spcBef>
                      </a:pPr>
                      <a:r>
                        <a:rPr b="1" lang="en-GB" sz="1200" spc="-1" strike="noStrike">
                          <a:solidFill>
                            <a:srgbClr val="000000"/>
                          </a:solidFill>
                          <a:latin typeface="Wingdings"/>
                          <a:ea typeface="ＭＳ Ｐゴシック"/>
                        </a:rPr>
                        <a:t></a:t>
                      </a:r>
                      <a:endParaRPr b="0" lang="en-GB" sz="1200" spc="-1" strike="noStrike">
                        <a:latin typeface="Arial"/>
                      </a:endParaRPr>
                    </a:p>
                  </a:txBody>
                  <a:tcPr marL="84240" marR="84240">
                    <a:lnL w="12240">
                      <a:noFill/>
                    </a:lnL>
                    <a:lnR w="12240">
                      <a:noFill/>
                    </a:lnR>
                    <a:lnT w="6480">
                      <a:solidFill>
                        <a:srgbClr val="000000"/>
                      </a:solidFill>
                    </a:lnT>
                    <a:lnB w="6480">
                      <a:solidFill>
                        <a:srgbClr val="000000"/>
                      </a:solidFill>
                    </a:lnB>
                    <a:noFill/>
                  </a:tcPr>
                </a:tc>
                <a:tc>
                  <a:tcPr marL="84240" marR="84240">
                    <a:lnL w="12240">
                      <a:noFill/>
                    </a:lnL>
                    <a:lnR w="12240">
                      <a:noFill/>
                    </a:lnR>
                    <a:lnT w="6480">
                      <a:solidFill>
                        <a:srgbClr val="000000"/>
                      </a:solidFill>
                    </a:lnT>
                    <a:lnB w="6480">
                      <a:solidFill>
                        <a:srgbClr val="000000"/>
                      </a:solidFill>
                    </a:lnB>
                    <a:noFill/>
                  </a:tcPr>
                </a:tc>
              </a:tr>
              <a:tr h="761040">
                <a:tc>
                  <a:txBody>
                    <a:bodyPr lIns="576000" rIns="0" tIns="37800" bIns="37800" anchor="ctr">
                      <a:noAutofit/>
                    </a:bodyPr>
                    <a:p>
                      <a:pPr>
                        <a:lnSpc>
                          <a:spcPct val="100000"/>
                        </a:lnSpc>
                      </a:pPr>
                      <a:r>
                        <a:rPr b="0" lang="en-GB" sz="1200" spc="-1" strike="noStrike">
                          <a:solidFill>
                            <a:srgbClr val="ffffff"/>
                          </a:solidFill>
                          <a:latin typeface="Calibri"/>
                          <a:ea typeface="ＭＳ Ｐゴシック"/>
                        </a:rPr>
                        <a:t>Uncertainty</a:t>
                      </a:r>
                      <a:endParaRPr b="0" lang="en-GB" sz="1200" spc="-1" strike="noStrike">
                        <a:latin typeface="Arial"/>
                      </a:endParaRPr>
                    </a:p>
                  </a:txBody>
                  <a:tcPr marL="576000">
                    <a:lnL w="12240">
                      <a:noFill/>
                    </a:lnL>
                    <a:lnR w="12240">
                      <a:noFill/>
                    </a:lnR>
                    <a:lnT w="6480">
                      <a:solidFill>
                        <a:srgbClr val="000000"/>
                      </a:solidFill>
                    </a:lnT>
                    <a:lnB w="6480">
                      <a:solidFill>
                        <a:srgbClr val="000000"/>
                      </a:solidFill>
                    </a:lnB>
                    <a:noFill/>
                  </a:tcPr>
                </a:tc>
                <a:tc>
                  <a:txBody>
                    <a:bodyPr lIns="84240" rIns="84240" tIns="37800" bIns="37800" anchor="ctr">
                      <a:noAutofit/>
                    </a:bodyPr>
                    <a:p>
                      <a:pPr>
                        <a:lnSpc>
                          <a:spcPct val="100000"/>
                        </a:lnSpc>
                        <a:spcBef>
                          <a:spcPts val="1199"/>
                        </a:spcBef>
                      </a:pPr>
                      <a:r>
                        <a:rPr b="0" lang="en-GB" sz="1200" spc="-1" strike="noStrike">
                          <a:solidFill>
                            <a:srgbClr val="ffffff"/>
                          </a:solidFill>
                          <a:latin typeface="Calibri"/>
                          <a:ea typeface="ＭＳ Ｐゴシック"/>
                        </a:rPr>
                        <a:t>How will market changes impact business? What influence will Robo Advice have on future success? </a:t>
                      </a:r>
                      <a:endParaRPr b="0" lang="en-GB" sz="1200" spc="-1" strike="noStrike">
                        <a:latin typeface="Arial"/>
                      </a:endParaRPr>
                    </a:p>
                  </a:txBody>
                  <a:tcPr marL="84240" marR="84240">
                    <a:lnL w="12240">
                      <a:noFill/>
                    </a:lnL>
                    <a:lnR w="12240">
                      <a:noFill/>
                    </a:lnR>
                    <a:lnT w="6480">
                      <a:solidFill>
                        <a:srgbClr val="000000"/>
                      </a:solidFill>
                    </a:lnT>
                    <a:lnB w="6480">
                      <a:solidFill>
                        <a:srgbClr val="000000"/>
                      </a:solidFill>
                    </a:lnB>
                    <a:noFill/>
                  </a:tcPr>
                </a:tc>
                <a:tc>
                  <a:txBody>
                    <a:bodyPr lIns="84240" rIns="84240" tIns="37800" bIns="37800" anchor="ctr">
                      <a:noAutofit/>
                    </a:bodyPr>
                    <a:p>
                      <a:pPr algn="ctr">
                        <a:lnSpc>
                          <a:spcPct val="100000"/>
                        </a:lnSpc>
                      </a:pPr>
                      <a:r>
                        <a:rPr b="1" lang="en-GB" sz="1200" spc="-1" strike="noStrike">
                          <a:solidFill>
                            <a:srgbClr val="000000"/>
                          </a:solidFill>
                          <a:latin typeface="Wingdings"/>
                          <a:ea typeface="ＭＳ Ｐゴシック"/>
                        </a:rPr>
                        <a:t></a:t>
                      </a:r>
                      <a:endParaRPr b="0" lang="en-GB" sz="1200" spc="-1" strike="noStrike">
                        <a:latin typeface="Arial"/>
                      </a:endParaRPr>
                    </a:p>
                  </a:txBody>
                  <a:tcPr marL="84240" marR="84240">
                    <a:lnL w="12240">
                      <a:noFill/>
                    </a:lnL>
                    <a:lnR w="12240">
                      <a:noFill/>
                    </a:lnR>
                    <a:lnT w="6480">
                      <a:solidFill>
                        <a:srgbClr val="000000"/>
                      </a:solidFill>
                    </a:lnT>
                    <a:lnB w="6480">
                      <a:solidFill>
                        <a:srgbClr val="000000"/>
                      </a:solidFill>
                    </a:lnB>
                    <a:noFill/>
                  </a:tcPr>
                </a:tc>
                <a:tc>
                  <a:tcPr marL="84240" marR="84240">
                    <a:lnL w="12240">
                      <a:noFill/>
                    </a:lnL>
                    <a:lnR w="12240">
                      <a:noFill/>
                    </a:lnR>
                    <a:lnT w="6480">
                      <a:solidFill>
                        <a:srgbClr val="000000"/>
                      </a:solidFill>
                    </a:lnT>
                    <a:lnB w="6480">
                      <a:solidFill>
                        <a:srgbClr val="000000"/>
                      </a:solidFill>
                    </a:lnB>
                    <a:noFill/>
                  </a:tcPr>
                </a:tc>
              </a:tr>
            </a:tbl>
          </a:graphicData>
        </a:graphic>
      </p:graphicFrame>
      <p:pic>
        <p:nvPicPr>
          <p:cNvPr id="314" name="Picture 2" descr=""/>
          <p:cNvPicPr/>
          <p:nvPr/>
        </p:nvPicPr>
        <p:blipFill>
          <a:blip r:embed="rId1"/>
          <a:stretch/>
        </p:blipFill>
        <p:spPr>
          <a:xfrm>
            <a:off x="1080360" y="2486160"/>
            <a:ext cx="359640" cy="359640"/>
          </a:xfrm>
          <a:prstGeom prst="rect">
            <a:avLst/>
          </a:prstGeom>
          <a:ln>
            <a:noFill/>
          </a:ln>
        </p:spPr>
      </p:pic>
      <p:pic>
        <p:nvPicPr>
          <p:cNvPr id="315" name="Picture 3" descr=""/>
          <p:cNvPicPr/>
          <p:nvPr/>
        </p:nvPicPr>
        <p:blipFill>
          <a:blip r:embed="rId2"/>
          <a:stretch/>
        </p:blipFill>
        <p:spPr>
          <a:xfrm>
            <a:off x="1080360" y="3212640"/>
            <a:ext cx="359640" cy="359640"/>
          </a:xfrm>
          <a:prstGeom prst="rect">
            <a:avLst/>
          </a:prstGeom>
          <a:ln>
            <a:noFill/>
          </a:ln>
        </p:spPr>
      </p:pic>
      <p:pic>
        <p:nvPicPr>
          <p:cNvPr id="316" name="Picture 4" descr=""/>
          <p:cNvPicPr/>
          <p:nvPr/>
        </p:nvPicPr>
        <p:blipFill>
          <a:blip r:embed="rId3"/>
          <a:stretch/>
        </p:blipFill>
        <p:spPr>
          <a:xfrm>
            <a:off x="1080360" y="3987360"/>
            <a:ext cx="359640" cy="359640"/>
          </a:xfrm>
          <a:prstGeom prst="rect">
            <a:avLst/>
          </a:prstGeom>
          <a:ln>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7" name="TextShape 1"/>
          <p:cNvSpPr txBox="1"/>
          <p:nvPr/>
        </p:nvSpPr>
        <p:spPr>
          <a:xfrm>
            <a:off x="423000" y="244800"/>
            <a:ext cx="10362960" cy="671400"/>
          </a:xfrm>
          <a:prstGeom prst="rect">
            <a:avLst/>
          </a:prstGeom>
          <a:noFill/>
          <a:ln>
            <a:noFill/>
          </a:ln>
        </p:spPr>
        <p:txBody>
          <a:bodyPr lIns="0" rIns="0" tIns="0" bIns="0" anchor="ctr">
            <a:normAutofit/>
          </a:bodyPr>
          <a:p>
            <a:pPr>
              <a:lnSpc>
                <a:spcPct val="90000"/>
              </a:lnSpc>
            </a:pPr>
            <a:r>
              <a:rPr b="1" lang="en-US" sz="3200" spc="-1" strike="noStrike">
                <a:solidFill>
                  <a:srgbClr val="eb311b"/>
                </a:solidFill>
                <a:latin typeface="Calibri"/>
                <a:ea typeface="Calibri"/>
              </a:rPr>
              <a:t>Reasons for felt level of confidence in own business</a:t>
            </a:r>
            <a:endParaRPr b="0" lang="en-US" sz="3200" spc="-1" strike="noStrike">
              <a:solidFill>
                <a:srgbClr val="404040"/>
              </a:solidFill>
              <a:latin typeface="Roboto Condensed"/>
            </a:endParaRPr>
          </a:p>
        </p:txBody>
      </p:sp>
      <p:sp>
        <p:nvSpPr>
          <p:cNvPr id="318" name="TextShape 2"/>
          <p:cNvSpPr txBox="1"/>
          <p:nvPr/>
        </p:nvSpPr>
        <p:spPr>
          <a:xfrm>
            <a:off x="410040" y="829800"/>
            <a:ext cx="10362960" cy="218160"/>
          </a:xfrm>
          <a:prstGeom prst="rect">
            <a:avLst/>
          </a:prstGeom>
          <a:noFill/>
          <a:ln>
            <a:noFill/>
          </a:ln>
        </p:spPr>
        <p:txBody>
          <a:bodyPr lIns="0" rIns="0" tIns="0" bIns="0">
            <a:noAutofit/>
          </a:bodyPr>
          <a:p>
            <a:pPr>
              <a:lnSpc>
                <a:spcPct val="90000"/>
              </a:lnSpc>
              <a:spcBef>
                <a:spcPts val="1001"/>
              </a:spcBef>
            </a:pPr>
            <a:r>
              <a:rPr b="0" lang="en-US" sz="1700" spc="-1" strike="noStrike">
                <a:solidFill>
                  <a:srgbClr val="ffffff"/>
                </a:solidFill>
                <a:latin typeface="Calibri"/>
                <a:ea typeface="Calibri"/>
              </a:rPr>
              <a:t>Examples of verbatim responses from intermediaries</a:t>
            </a:r>
            <a:endParaRPr b="0" lang="en-US" sz="1700" spc="-1" strike="noStrike">
              <a:solidFill>
                <a:srgbClr val="404040"/>
              </a:solidFill>
              <a:latin typeface="Calibri"/>
            </a:endParaRPr>
          </a:p>
        </p:txBody>
      </p:sp>
      <p:sp>
        <p:nvSpPr>
          <p:cNvPr id="319" name="CustomShape 3"/>
          <p:cNvSpPr/>
          <p:nvPr/>
        </p:nvSpPr>
        <p:spPr>
          <a:xfrm>
            <a:off x="3457080" y="2271240"/>
            <a:ext cx="2519640" cy="1295640"/>
          </a:xfrm>
          <a:prstGeom prst="rect">
            <a:avLst/>
          </a:prstGeom>
          <a:solidFill>
            <a:schemeClr val="bg1">
              <a:lumMod val="95000"/>
            </a:schemeClr>
          </a:solidFill>
          <a:ln>
            <a:noFill/>
          </a:ln>
        </p:spPr>
        <p:style>
          <a:lnRef idx="0"/>
          <a:fillRef idx="0"/>
          <a:effectRef idx="0"/>
          <a:fontRef idx="minor"/>
        </p:style>
        <p:txBody>
          <a:bodyPr lIns="77760" rIns="77760" tIns="38880" bIns="38880" anchor="ctr">
            <a:noAutofit/>
          </a:bodyPr>
          <a:p>
            <a:pPr algn="ctr">
              <a:lnSpc>
                <a:spcPct val="100000"/>
              </a:lnSpc>
            </a:pPr>
            <a:r>
              <a:rPr b="0" i="1" lang="en-GB" sz="1100" spc="-1" strike="noStrike">
                <a:solidFill>
                  <a:srgbClr val="404040"/>
                </a:solidFill>
                <a:latin typeface="Arial"/>
                <a:ea typeface="ＭＳ Ｐゴシック"/>
              </a:rPr>
              <a:t>I have been busier this year than I have been for a while.</a:t>
            </a:r>
            <a:endParaRPr b="0" lang="en-GB" sz="1100" spc="-1" strike="noStrike">
              <a:latin typeface="Arial"/>
            </a:endParaRPr>
          </a:p>
          <a:p>
            <a:pPr algn="ctr">
              <a:lnSpc>
                <a:spcPct val="100000"/>
              </a:lnSpc>
            </a:pPr>
            <a:r>
              <a:rPr b="1" lang="en-GB" sz="1100" spc="-1" strike="noStrike">
                <a:solidFill>
                  <a:srgbClr val="404040"/>
                </a:solidFill>
                <a:latin typeface="Arial"/>
                <a:ea typeface="ＭＳ Ｐゴシック"/>
              </a:rPr>
              <a:t>(Very Confident)</a:t>
            </a:r>
            <a:endParaRPr b="0" lang="en-GB" sz="1100" spc="-1" strike="noStrike">
              <a:latin typeface="Arial"/>
            </a:endParaRPr>
          </a:p>
        </p:txBody>
      </p:sp>
      <p:sp>
        <p:nvSpPr>
          <p:cNvPr id="320" name="CustomShape 4"/>
          <p:cNvSpPr/>
          <p:nvPr/>
        </p:nvSpPr>
        <p:spPr>
          <a:xfrm>
            <a:off x="754200" y="2271240"/>
            <a:ext cx="2519640" cy="1295640"/>
          </a:xfrm>
          <a:prstGeom prst="rect">
            <a:avLst/>
          </a:prstGeom>
          <a:solidFill>
            <a:schemeClr val="bg1">
              <a:lumMod val="95000"/>
            </a:schemeClr>
          </a:solidFill>
          <a:ln>
            <a:noFill/>
          </a:ln>
        </p:spPr>
        <p:style>
          <a:lnRef idx="0"/>
          <a:fillRef idx="0"/>
          <a:effectRef idx="0"/>
          <a:fontRef idx="minor"/>
        </p:style>
        <p:txBody>
          <a:bodyPr lIns="77760" rIns="77760" tIns="38880" bIns="38880" anchor="ctr">
            <a:noAutofit/>
          </a:bodyPr>
          <a:p>
            <a:pPr algn="ctr">
              <a:lnSpc>
                <a:spcPct val="100000"/>
              </a:lnSpc>
            </a:pPr>
            <a:r>
              <a:rPr b="0" i="1" lang="en-GB" sz="1100" spc="-1" strike="noStrike">
                <a:solidFill>
                  <a:srgbClr val="404040"/>
                </a:solidFill>
                <a:latin typeface="Arial"/>
                <a:ea typeface="ＭＳ Ｐゴシック"/>
              </a:rPr>
              <a:t> </a:t>
            </a:r>
            <a:r>
              <a:rPr b="0" i="1" lang="en-GB" sz="1100" spc="-1" strike="noStrike">
                <a:solidFill>
                  <a:srgbClr val="404040"/>
                </a:solidFill>
                <a:latin typeface="Arial"/>
                <a:ea typeface="ＭＳ Ｐゴシック"/>
              </a:rPr>
              <a:t>I have been doing my job for a long time and have a good client base. </a:t>
            </a:r>
            <a:r>
              <a:rPr b="1" lang="en-GB" sz="1100" spc="-1" strike="noStrike">
                <a:solidFill>
                  <a:srgbClr val="404040"/>
                </a:solidFill>
                <a:latin typeface="Arial"/>
                <a:ea typeface="ＭＳ Ｐゴシック"/>
              </a:rPr>
              <a:t>(Very Confident)</a:t>
            </a:r>
            <a:endParaRPr b="0" lang="en-GB" sz="1100" spc="-1" strike="noStrike">
              <a:latin typeface="Arial"/>
            </a:endParaRPr>
          </a:p>
        </p:txBody>
      </p:sp>
      <p:sp>
        <p:nvSpPr>
          <p:cNvPr id="321" name="CustomShape 5"/>
          <p:cNvSpPr/>
          <p:nvPr/>
        </p:nvSpPr>
        <p:spPr>
          <a:xfrm>
            <a:off x="6159960" y="2271240"/>
            <a:ext cx="2519640" cy="1295640"/>
          </a:xfrm>
          <a:prstGeom prst="rect">
            <a:avLst/>
          </a:prstGeom>
          <a:solidFill>
            <a:schemeClr val="bg1">
              <a:lumMod val="95000"/>
            </a:schemeClr>
          </a:solidFill>
          <a:ln>
            <a:noFill/>
          </a:ln>
        </p:spPr>
        <p:style>
          <a:lnRef idx="0"/>
          <a:fillRef idx="0"/>
          <a:effectRef idx="0"/>
          <a:fontRef idx="minor"/>
        </p:style>
        <p:txBody>
          <a:bodyPr lIns="77760" rIns="77760" tIns="38880" bIns="38880" anchor="ctr">
            <a:noAutofit/>
          </a:bodyPr>
          <a:p>
            <a:pPr algn="ctr">
              <a:lnSpc>
                <a:spcPct val="100000"/>
              </a:lnSpc>
            </a:pPr>
            <a:r>
              <a:rPr b="0" i="1" lang="en-GB" sz="1100" spc="-1" strike="noStrike">
                <a:solidFill>
                  <a:srgbClr val="404040"/>
                </a:solidFill>
                <a:latin typeface="Arial"/>
                <a:ea typeface="ＭＳ Ｐゴシック"/>
              </a:rPr>
              <a:t>We are growing daily. The market and criteria is becoming more complicated. People need help not just with getting the cheapest rates but also to understand lending policy.</a:t>
            </a:r>
            <a:endParaRPr b="0" lang="en-GB" sz="1100" spc="-1" strike="noStrike">
              <a:latin typeface="Arial"/>
            </a:endParaRPr>
          </a:p>
          <a:p>
            <a:pPr algn="ctr">
              <a:lnSpc>
                <a:spcPct val="100000"/>
              </a:lnSpc>
            </a:pPr>
            <a:r>
              <a:rPr b="1" lang="en-GB" sz="1100" spc="-1" strike="noStrike">
                <a:solidFill>
                  <a:srgbClr val="404040"/>
                </a:solidFill>
                <a:latin typeface="Arial"/>
                <a:ea typeface="ＭＳ Ｐゴシック"/>
              </a:rPr>
              <a:t>(Very Confident)</a:t>
            </a:r>
            <a:endParaRPr b="0" lang="en-GB" sz="1100" spc="-1" strike="noStrike">
              <a:latin typeface="Arial"/>
            </a:endParaRPr>
          </a:p>
        </p:txBody>
      </p:sp>
      <p:sp>
        <p:nvSpPr>
          <p:cNvPr id="322" name="CustomShape 6"/>
          <p:cNvSpPr/>
          <p:nvPr/>
        </p:nvSpPr>
        <p:spPr>
          <a:xfrm>
            <a:off x="8862840" y="2271240"/>
            <a:ext cx="2519640" cy="1295640"/>
          </a:xfrm>
          <a:prstGeom prst="rect">
            <a:avLst/>
          </a:prstGeom>
          <a:solidFill>
            <a:schemeClr val="bg1">
              <a:lumMod val="95000"/>
            </a:schemeClr>
          </a:solidFill>
          <a:ln>
            <a:noFill/>
          </a:ln>
        </p:spPr>
        <p:style>
          <a:lnRef idx="0"/>
          <a:fillRef idx="0"/>
          <a:effectRef idx="0"/>
          <a:fontRef idx="minor"/>
        </p:style>
        <p:txBody>
          <a:bodyPr lIns="77760" rIns="77760" tIns="38880" bIns="38880" anchor="ctr">
            <a:noAutofit/>
          </a:bodyPr>
          <a:p>
            <a:pPr algn="ctr">
              <a:lnSpc>
                <a:spcPct val="100000"/>
              </a:lnSpc>
            </a:pPr>
            <a:r>
              <a:rPr b="0" i="1" lang="en-GB" sz="1100" spc="-1" strike="noStrike">
                <a:solidFill>
                  <a:srgbClr val="404040"/>
                </a:solidFill>
                <a:latin typeface="Arial"/>
                <a:ea typeface="ＭＳ Ｐゴシック"/>
              </a:rPr>
              <a:t>Because there are low interest rates and flexible lending.</a:t>
            </a:r>
            <a:endParaRPr b="0" lang="en-GB" sz="1100" spc="-1" strike="noStrike">
              <a:latin typeface="Arial"/>
            </a:endParaRPr>
          </a:p>
          <a:p>
            <a:pPr algn="ctr">
              <a:lnSpc>
                <a:spcPct val="100000"/>
              </a:lnSpc>
            </a:pPr>
            <a:r>
              <a:rPr b="1" lang="en-GB" sz="1100" spc="-1" strike="noStrike">
                <a:solidFill>
                  <a:srgbClr val="404040"/>
                </a:solidFill>
                <a:latin typeface="Arial"/>
                <a:ea typeface="ＭＳ Ｐゴシック"/>
              </a:rPr>
              <a:t>(Fairly Confident)</a:t>
            </a:r>
            <a:endParaRPr b="0" lang="en-GB" sz="1100" spc="-1" strike="noStrike">
              <a:latin typeface="Arial"/>
            </a:endParaRPr>
          </a:p>
        </p:txBody>
      </p:sp>
      <p:sp>
        <p:nvSpPr>
          <p:cNvPr id="323" name="CustomShape 7"/>
          <p:cNvSpPr/>
          <p:nvPr/>
        </p:nvSpPr>
        <p:spPr>
          <a:xfrm>
            <a:off x="8882280" y="4151160"/>
            <a:ext cx="2519640" cy="1295640"/>
          </a:xfrm>
          <a:prstGeom prst="rect">
            <a:avLst/>
          </a:prstGeom>
          <a:solidFill>
            <a:schemeClr val="bg1">
              <a:lumMod val="95000"/>
            </a:schemeClr>
          </a:solidFill>
          <a:ln>
            <a:noFill/>
          </a:ln>
        </p:spPr>
        <p:style>
          <a:lnRef idx="0"/>
          <a:fillRef idx="0"/>
          <a:effectRef idx="0"/>
          <a:fontRef idx="minor"/>
        </p:style>
        <p:txBody>
          <a:bodyPr lIns="77760" rIns="77760" tIns="38880" bIns="38880" anchor="ctr">
            <a:noAutofit/>
          </a:bodyPr>
          <a:p>
            <a:pPr algn="ctr">
              <a:lnSpc>
                <a:spcPct val="100000"/>
              </a:lnSpc>
            </a:pPr>
            <a:r>
              <a:rPr b="0" i="1" lang="en-GB" sz="1100" spc="-1" strike="noStrike">
                <a:solidFill>
                  <a:srgbClr val="404040"/>
                </a:solidFill>
                <a:latin typeface="Arial"/>
                <a:ea typeface="ＭＳ Ｐゴシック"/>
              </a:rPr>
              <a:t>There are lots of uncertainty and change within and external to my company.</a:t>
            </a:r>
            <a:endParaRPr b="0" lang="en-GB" sz="1100" spc="-1" strike="noStrike">
              <a:latin typeface="Arial"/>
            </a:endParaRPr>
          </a:p>
          <a:p>
            <a:pPr algn="ctr">
              <a:lnSpc>
                <a:spcPct val="100000"/>
              </a:lnSpc>
            </a:pPr>
            <a:r>
              <a:rPr b="1" lang="en-GB" sz="1100" spc="-1" strike="noStrike">
                <a:solidFill>
                  <a:srgbClr val="404040"/>
                </a:solidFill>
                <a:latin typeface="Arial"/>
                <a:ea typeface="ＭＳ Ｐゴシック"/>
              </a:rPr>
              <a:t>(Not very confident)</a:t>
            </a:r>
            <a:endParaRPr b="0" lang="en-GB" sz="1100" spc="-1" strike="noStrike">
              <a:latin typeface="Arial"/>
            </a:endParaRPr>
          </a:p>
        </p:txBody>
      </p:sp>
      <p:sp>
        <p:nvSpPr>
          <p:cNvPr id="324" name="CustomShape 8"/>
          <p:cNvSpPr/>
          <p:nvPr/>
        </p:nvSpPr>
        <p:spPr>
          <a:xfrm>
            <a:off x="3463560" y="4139280"/>
            <a:ext cx="2519640" cy="1295640"/>
          </a:xfrm>
          <a:prstGeom prst="rect">
            <a:avLst/>
          </a:prstGeom>
          <a:solidFill>
            <a:schemeClr val="bg1">
              <a:lumMod val="95000"/>
            </a:schemeClr>
          </a:solidFill>
          <a:ln>
            <a:noFill/>
          </a:ln>
        </p:spPr>
        <p:style>
          <a:lnRef idx="0"/>
          <a:fillRef idx="0"/>
          <a:effectRef idx="0"/>
          <a:fontRef idx="minor"/>
        </p:style>
        <p:txBody>
          <a:bodyPr lIns="77760" rIns="77760" tIns="38880" bIns="38880" anchor="ctr">
            <a:noAutofit/>
          </a:bodyPr>
          <a:p>
            <a:pPr algn="ctr">
              <a:lnSpc>
                <a:spcPct val="100000"/>
              </a:lnSpc>
            </a:pPr>
            <a:r>
              <a:rPr b="0" i="1" lang="en-GB" sz="1100" spc="-1" strike="noStrike">
                <a:solidFill>
                  <a:srgbClr val="404040"/>
                </a:solidFill>
                <a:latin typeface="Arial"/>
                <a:ea typeface="ＭＳ Ｐゴシック"/>
              </a:rPr>
              <a:t>I have major concerns around Brexit. I have already seen a downturn in my business.</a:t>
            </a:r>
            <a:endParaRPr b="0" lang="en-GB" sz="1100" spc="-1" strike="noStrike">
              <a:latin typeface="Arial"/>
            </a:endParaRPr>
          </a:p>
          <a:p>
            <a:pPr algn="ctr">
              <a:lnSpc>
                <a:spcPct val="100000"/>
              </a:lnSpc>
            </a:pPr>
            <a:r>
              <a:rPr b="1" lang="en-GB" sz="1100" spc="-1" strike="noStrike">
                <a:solidFill>
                  <a:srgbClr val="404040"/>
                </a:solidFill>
                <a:latin typeface="Arial"/>
                <a:ea typeface="ＭＳ Ｐゴシック"/>
              </a:rPr>
              <a:t>(Not very confident)</a:t>
            </a:r>
            <a:endParaRPr b="0" lang="en-GB" sz="1100" spc="-1" strike="noStrike">
              <a:latin typeface="Arial"/>
            </a:endParaRPr>
          </a:p>
        </p:txBody>
      </p:sp>
      <p:sp>
        <p:nvSpPr>
          <p:cNvPr id="325" name="CustomShape 9"/>
          <p:cNvSpPr/>
          <p:nvPr/>
        </p:nvSpPr>
        <p:spPr>
          <a:xfrm>
            <a:off x="6172920" y="4139280"/>
            <a:ext cx="2519640" cy="1295640"/>
          </a:xfrm>
          <a:prstGeom prst="rect">
            <a:avLst/>
          </a:prstGeom>
          <a:solidFill>
            <a:schemeClr val="bg1">
              <a:lumMod val="95000"/>
            </a:schemeClr>
          </a:solidFill>
          <a:ln>
            <a:noFill/>
          </a:ln>
        </p:spPr>
        <p:style>
          <a:lnRef idx="0"/>
          <a:fillRef idx="0"/>
          <a:effectRef idx="0"/>
          <a:fontRef idx="minor"/>
        </p:style>
        <p:txBody>
          <a:bodyPr lIns="77760" rIns="77760" tIns="38880" bIns="38880" anchor="ctr">
            <a:noAutofit/>
          </a:bodyPr>
          <a:p>
            <a:pPr algn="ctr">
              <a:lnSpc>
                <a:spcPct val="100000"/>
              </a:lnSpc>
            </a:pPr>
            <a:r>
              <a:rPr b="0" i="1" lang="en-GB" sz="1100" spc="-1" strike="noStrike">
                <a:solidFill>
                  <a:srgbClr val="404040"/>
                </a:solidFill>
                <a:latin typeface="Arial"/>
                <a:ea typeface="ＭＳ Ｐゴシック"/>
              </a:rPr>
              <a:t>The market has dried up quite a bit, it's been slow now for the past six months.</a:t>
            </a:r>
            <a:endParaRPr b="0" lang="en-GB" sz="1100" spc="-1" strike="noStrike">
              <a:latin typeface="Arial"/>
            </a:endParaRPr>
          </a:p>
          <a:p>
            <a:pPr algn="ctr">
              <a:lnSpc>
                <a:spcPct val="100000"/>
              </a:lnSpc>
            </a:pPr>
            <a:r>
              <a:rPr b="1" lang="en-GB" sz="1100" spc="-1" strike="noStrike">
                <a:solidFill>
                  <a:srgbClr val="404040"/>
                </a:solidFill>
                <a:latin typeface="Arial"/>
                <a:ea typeface="ＭＳ Ｐゴシック"/>
              </a:rPr>
              <a:t>(Not very confident)</a:t>
            </a:r>
            <a:endParaRPr b="0" lang="en-GB" sz="1100" spc="-1" strike="noStrike">
              <a:latin typeface="Arial"/>
            </a:endParaRPr>
          </a:p>
        </p:txBody>
      </p:sp>
      <p:sp>
        <p:nvSpPr>
          <p:cNvPr id="326" name="CustomShape 10"/>
          <p:cNvSpPr/>
          <p:nvPr/>
        </p:nvSpPr>
        <p:spPr>
          <a:xfrm>
            <a:off x="754200" y="4151160"/>
            <a:ext cx="2519640" cy="1295640"/>
          </a:xfrm>
          <a:prstGeom prst="rect">
            <a:avLst/>
          </a:prstGeom>
          <a:solidFill>
            <a:schemeClr val="bg1">
              <a:lumMod val="95000"/>
            </a:schemeClr>
          </a:solidFill>
          <a:ln>
            <a:noFill/>
          </a:ln>
        </p:spPr>
        <p:style>
          <a:lnRef idx="0"/>
          <a:fillRef idx="0"/>
          <a:effectRef idx="0"/>
          <a:fontRef idx="minor"/>
        </p:style>
        <p:txBody>
          <a:bodyPr lIns="77760" rIns="77760" tIns="38880" bIns="38880" anchor="ctr">
            <a:noAutofit/>
          </a:bodyPr>
          <a:p>
            <a:pPr algn="ctr">
              <a:lnSpc>
                <a:spcPct val="100000"/>
              </a:lnSpc>
            </a:pPr>
            <a:r>
              <a:rPr b="0" i="1" lang="en-GB" sz="1100" spc="-1" strike="noStrike">
                <a:solidFill>
                  <a:srgbClr val="404040"/>
                </a:solidFill>
                <a:latin typeface="Arial"/>
                <a:ea typeface="ＭＳ Ｐゴシック"/>
              </a:rPr>
              <a:t>Busy currently. Lots of work. Good rates and products available.</a:t>
            </a:r>
            <a:endParaRPr b="0" lang="en-GB" sz="1100" spc="-1" strike="noStrike">
              <a:latin typeface="Arial"/>
            </a:endParaRPr>
          </a:p>
          <a:p>
            <a:pPr algn="ctr">
              <a:lnSpc>
                <a:spcPct val="100000"/>
              </a:lnSpc>
            </a:pPr>
            <a:r>
              <a:rPr b="1" i="1" lang="en-GB" sz="1100" spc="-1" strike="noStrike">
                <a:solidFill>
                  <a:srgbClr val="404040"/>
                </a:solidFill>
                <a:latin typeface="Arial"/>
                <a:ea typeface="ＭＳ Ｐゴシック"/>
              </a:rPr>
              <a:t>(</a:t>
            </a:r>
            <a:r>
              <a:rPr b="1" lang="en-GB" sz="1100" spc="-1" strike="noStrike">
                <a:solidFill>
                  <a:srgbClr val="404040"/>
                </a:solidFill>
                <a:latin typeface="Arial"/>
                <a:ea typeface="ＭＳ Ｐゴシック"/>
              </a:rPr>
              <a:t>Very Confident)</a:t>
            </a:r>
            <a:endParaRPr b="0" lang="en-GB" sz="1100" spc="-1" strike="noStrike">
              <a:latin typeface="Arial"/>
            </a:endParaRPr>
          </a:p>
        </p:txBody>
      </p:sp>
      <p:sp>
        <p:nvSpPr>
          <p:cNvPr id="327" name="CustomShape 11"/>
          <p:cNvSpPr/>
          <p:nvPr/>
        </p:nvSpPr>
        <p:spPr>
          <a:xfrm>
            <a:off x="754200" y="1901880"/>
            <a:ext cx="2519640" cy="389520"/>
          </a:xfrm>
          <a:prstGeom prst="rect">
            <a:avLst/>
          </a:prstGeom>
          <a:solidFill>
            <a:schemeClr val="accent6"/>
          </a:solidFill>
          <a:ln>
            <a:noFill/>
          </a:ln>
        </p:spPr>
        <p:style>
          <a:lnRef idx="0"/>
          <a:fillRef idx="0"/>
          <a:effectRef idx="0"/>
          <a:fontRef idx="minor"/>
        </p:style>
        <p:txBody>
          <a:bodyPr lIns="77760" rIns="77760" tIns="38880" bIns="38880" anchor="ctr">
            <a:noAutofit/>
          </a:bodyPr>
          <a:p>
            <a:pPr algn="ctr">
              <a:lnSpc>
                <a:spcPct val="100000"/>
              </a:lnSpc>
            </a:pPr>
            <a:r>
              <a:rPr b="0" lang="en-GB" sz="1200" spc="-1" strike="noStrike">
                <a:solidFill>
                  <a:srgbClr val="ffffff"/>
                </a:solidFill>
                <a:latin typeface="Segoe UI Semibold"/>
                <a:ea typeface="ＭＳ Ｐゴシック"/>
              </a:rPr>
              <a:t>Qualities of this business</a:t>
            </a:r>
            <a:endParaRPr b="0" lang="en-GB" sz="1200" spc="-1" strike="noStrike">
              <a:latin typeface="Arial"/>
            </a:endParaRPr>
          </a:p>
        </p:txBody>
      </p:sp>
      <p:sp>
        <p:nvSpPr>
          <p:cNvPr id="328" name="CustomShape 12"/>
          <p:cNvSpPr/>
          <p:nvPr/>
        </p:nvSpPr>
        <p:spPr>
          <a:xfrm>
            <a:off x="8882280" y="3791160"/>
            <a:ext cx="2519640" cy="389520"/>
          </a:xfrm>
          <a:prstGeom prst="rect">
            <a:avLst/>
          </a:prstGeom>
          <a:solidFill>
            <a:schemeClr val="accent3">
              <a:lumMod val="60000"/>
              <a:lumOff val="40000"/>
            </a:schemeClr>
          </a:solidFill>
          <a:ln>
            <a:solidFill>
              <a:schemeClr val="accent3">
                <a:lumMod val="60000"/>
                <a:lumOff val="40000"/>
              </a:schemeClr>
            </a:solidFill>
          </a:ln>
        </p:spPr>
        <p:style>
          <a:lnRef idx="0"/>
          <a:fillRef idx="0"/>
          <a:effectRef idx="0"/>
          <a:fontRef idx="minor"/>
        </p:style>
        <p:txBody>
          <a:bodyPr lIns="77760" rIns="77760" tIns="38880" bIns="38880" anchor="ctr">
            <a:noAutofit/>
          </a:bodyPr>
          <a:p>
            <a:pPr algn="ctr">
              <a:lnSpc>
                <a:spcPct val="100000"/>
              </a:lnSpc>
            </a:pPr>
            <a:r>
              <a:rPr b="0" lang="en-GB" sz="1200" spc="-1" strike="noStrike">
                <a:solidFill>
                  <a:srgbClr val="ffffff"/>
                </a:solidFill>
                <a:latin typeface="Segoe UI Semibold"/>
                <a:ea typeface="ＭＳ Ｐゴシック"/>
              </a:rPr>
              <a:t>Uncertainty</a:t>
            </a:r>
            <a:endParaRPr b="0" lang="en-GB" sz="1200" spc="-1" strike="noStrike">
              <a:latin typeface="Arial"/>
            </a:endParaRPr>
          </a:p>
        </p:txBody>
      </p:sp>
      <p:sp>
        <p:nvSpPr>
          <p:cNvPr id="329" name="CustomShape 13"/>
          <p:cNvSpPr/>
          <p:nvPr/>
        </p:nvSpPr>
        <p:spPr>
          <a:xfrm>
            <a:off x="3457080" y="1901880"/>
            <a:ext cx="2519640" cy="389520"/>
          </a:xfrm>
          <a:prstGeom prst="rect">
            <a:avLst/>
          </a:prstGeom>
          <a:solidFill>
            <a:schemeClr val="accent6"/>
          </a:solidFill>
          <a:ln>
            <a:noFill/>
          </a:ln>
        </p:spPr>
        <p:style>
          <a:lnRef idx="0"/>
          <a:fillRef idx="0"/>
          <a:effectRef idx="0"/>
          <a:fontRef idx="minor"/>
        </p:style>
        <p:txBody>
          <a:bodyPr lIns="77760" rIns="77760" tIns="38880" bIns="38880" anchor="ctr">
            <a:noAutofit/>
          </a:bodyPr>
          <a:p>
            <a:pPr algn="ctr">
              <a:lnSpc>
                <a:spcPct val="100000"/>
              </a:lnSpc>
            </a:pPr>
            <a:r>
              <a:rPr b="0" lang="en-GB" sz="1200" spc="-1" strike="noStrike">
                <a:solidFill>
                  <a:srgbClr val="ffffff"/>
                </a:solidFill>
                <a:latin typeface="Segoe UI Semibold"/>
                <a:ea typeface="ＭＳ Ｐゴシック"/>
              </a:rPr>
              <a:t>Business is strong</a:t>
            </a:r>
            <a:endParaRPr b="0" lang="en-GB" sz="1200" spc="-1" strike="noStrike">
              <a:latin typeface="Arial"/>
            </a:endParaRPr>
          </a:p>
        </p:txBody>
      </p:sp>
      <p:sp>
        <p:nvSpPr>
          <p:cNvPr id="330" name="CustomShape 14"/>
          <p:cNvSpPr/>
          <p:nvPr/>
        </p:nvSpPr>
        <p:spPr>
          <a:xfrm>
            <a:off x="6159960" y="1901880"/>
            <a:ext cx="2519640" cy="389520"/>
          </a:xfrm>
          <a:prstGeom prst="rect">
            <a:avLst/>
          </a:prstGeom>
          <a:solidFill>
            <a:schemeClr val="accent6"/>
          </a:solidFill>
          <a:ln>
            <a:noFill/>
          </a:ln>
        </p:spPr>
        <p:style>
          <a:lnRef idx="0"/>
          <a:fillRef idx="0"/>
          <a:effectRef idx="0"/>
          <a:fontRef idx="minor"/>
        </p:style>
        <p:txBody>
          <a:bodyPr lIns="77760" rIns="77760" tIns="38880" bIns="38880" anchor="ctr">
            <a:noAutofit/>
          </a:bodyPr>
          <a:p>
            <a:pPr algn="ctr">
              <a:lnSpc>
                <a:spcPct val="100000"/>
              </a:lnSpc>
            </a:pPr>
            <a:r>
              <a:rPr b="0" lang="en-GB" sz="1200" spc="-1" strike="noStrike">
                <a:solidFill>
                  <a:srgbClr val="ffffff"/>
                </a:solidFill>
                <a:latin typeface="Segoe UI Semibold"/>
                <a:ea typeface="ＭＳ Ｐゴシック"/>
              </a:rPr>
              <a:t>More demand for intermediaries</a:t>
            </a:r>
            <a:endParaRPr b="0" lang="en-GB" sz="1200" spc="-1" strike="noStrike">
              <a:latin typeface="Arial"/>
            </a:endParaRPr>
          </a:p>
        </p:txBody>
      </p:sp>
      <p:sp>
        <p:nvSpPr>
          <p:cNvPr id="331" name="CustomShape 15"/>
          <p:cNvSpPr/>
          <p:nvPr/>
        </p:nvSpPr>
        <p:spPr>
          <a:xfrm>
            <a:off x="8862840" y="1901880"/>
            <a:ext cx="2519640" cy="389520"/>
          </a:xfrm>
          <a:prstGeom prst="rect">
            <a:avLst/>
          </a:prstGeom>
          <a:solidFill>
            <a:schemeClr val="accent6"/>
          </a:solidFill>
          <a:ln>
            <a:noFill/>
          </a:ln>
        </p:spPr>
        <p:style>
          <a:lnRef idx="0"/>
          <a:fillRef idx="0"/>
          <a:effectRef idx="0"/>
          <a:fontRef idx="minor"/>
        </p:style>
        <p:txBody>
          <a:bodyPr lIns="77760" rIns="77760" tIns="38880" bIns="38880" anchor="ctr">
            <a:noAutofit/>
          </a:bodyPr>
          <a:p>
            <a:pPr algn="ctr">
              <a:lnSpc>
                <a:spcPct val="100000"/>
              </a:lnSpc>
            </a:pPr>
            <a:r>
              <a:rPr b="0" lang="en-GB" sz="1200" spc="-1" strike="noStrike">
                <a:solidFill>
                  <a:srgbClr val="ffffff"/>
                </a:solidFill>
                <a:latin typeface="Segoe UI Semibold"/>
                <a:ea typeface="ＭＳ Ｐゴシック"/>
              </a:rPr>
              <a:t>Positive market backdrop</a:t>
            </a:r>
            <a:endParaRPr b="0" lang="en-GB" sz="1200" spc="-1" strike="noStrike">
              <a:latin typeface="Arial"/>
            </a:endParaRPr>
          </a:p>
        </p:txBody>
      </p:sp>
      <p:sp>
        <p:nvSpPr>
          <p:cNvPr id="332" name="CustomShape 16"/>
          <p:cNvSpPr/>
          <p:nvPr/>
        </p:nvSpPr>
        <p:spPr>
          <a:xfrm>
            <a:off x="3463560" y="3779280"/>
            <a:ext cx="2519640" cy="389520"/>
          </a:xfrm>
          <a:prstGeom prst="rect">
            <a:avLst/>
          </a:prstGeom>
          <a:solidFill>
            <a:schemeClr val="accent3">
              <a:lumMod val="60000"/>
              <a:lumOff val="40000"/>
            </a:schemeClr>
          </a:solidFill>
          <a:ln>
            <a:noFill/>
          </a:ln>
        </p:spPr>
        <p:style>
          <a:lnRef idx="0"/>
          <a:fillRef idx="0"/>
          <a:effectRef idx="0"/>
          <a:fontRef idx="minor"/>
        </p:style>
        <p:txBody>
          <a:bodyPr lIns="77760" rIns="77760" tIns="38880" bIns="38880" anchor="ctr">
            <a:noAutofit/>
          </a:bodyPr>
          <a:p>
            <a:pPr algn="ctr">
              <a:lnSpc>
                <a:spcPct val="100000"/>
              </a:lnSpc>
            </a:pPr>
            <a:r>
              <a:rPr b="0" lang="en-GB" sz="1200" spc="-1" strike="noStrike">
                <a:solidFill>
                  <a:srgbClr val="ffffff"/>
                </a:solidFill>
                <a:latin typeface="Segoe UI Semibold"/>
                <a:ea typeface="ＭＳ Ｐゴシック"/>
              </a:rPr>
              <a:t>Brexit</a:t>
            </a:r>
            <a:endParaRPr b="0" lang="en-GB" sz="1200" spc="-1" strike="noStrike">
              <a:latin typeface="Arial"/>
            </a:endParaRPr>
          </a:p>
        </p:txBody>
      </p:sp>
      <p:sp>
        <p:nvSpPr>
          <p:cNvPr id="333" name="CustomShape 17"/>
          <p:cNvSpPr/>
          <p:nvPr/>
        </p:nvSpPr>
        <p:spPr>
          <a:xfrm>
            <a:off x="6172920" y="3779280"/>
            <a:ext cx="2519640" cy="389520"/>
          </a:xfrm>
          <a:prstGeom prst="rect">
            <a:avLst/>
          </a:prstGeom>
          <a:solidFill>
            <a:schemeClr val="accent3">
              <a:lumMod val="60000"/>
              <a:lumOff val="40000"/>
            </a:schemeClr>
          </a:solidFill>
          <a:ln>
            <a:noFill/>
          </a:ln>
        </p:spPr>
        <p:style>
          <a:lnRef idx="0"/>
          <a:fillRef idx="0"/>
          <a:effectRef idx="0"/>
          <a:fontRef idx="minor"/>
        </p:style>
        <p:txBody>
          <a:bodyPr lIns="77760" rIns="77760" tIns="38880" bIns="38880" anchor="ctr">
            <a:noAutofit/>
          </a:bodyPr>
          <a:p>
            <a:pPr algn="ctr">
              <a:lnSpc>
                <a:spcPct val="100000"/>
              </a:lnSpc>
            </a:pPr>
            <a:r>
              <a:rPr b="0" lang="en-GB" sz="1200" spc="-1" strike="noStrike">
                <a:solidFill>
                  <a:srgbClr val="ffffff"/>
                </a:solidFill>
                <a:latin typeface="Segoe UI Semibold"/>
                <a:ea typeface="ＭＳ Ｐゴシック"/>
              </a:rPr>
              <a:t>Slow down in business</a:t>
            </a:r>
            <a:endParaRPr b="0" lang="en-GB" sz="1200" spc="-1" strike="noStrike">
              <a:latin typeface="Arial"/>
            </a:endParaRPr>
          </a:p>
        </p:txBody>
      </p:sp>
      <p:sp>
        <p:nvSpPr>
          <p:cNvPr id="334" name="CustomShape 18"/>
          <p:cNvSpPr/>
          <p:nvPr/>
        </p:nvSpPr>
        <p:spPr>
          <a:xfrm>
            <a:off x="754200" y="3791160"/>
            <a:ext cx="2519640" cy="389520"/>
          </a:xfrm>
          <a:prstGeom prst="rect">
            <a:avLst/>
          </a:prstGeom>
          <a:solidFill>
            <a:schemeClr val="accent6"/>
          </a:solidFill>
          <a:ln>
            <a:noFill/>
          </a:ln>
        </p:spPr>
        <p:style>
          <a:lnRef idx="0"/>
          <a:fillRef idx="0"/>
          <a:effectRef idx="0"/>
          <a:fontRef idx="minor"/>
        </p:style>
        <p:txBody>
          <a:bodyPr lIns="77760" rIns="77760" tIns="38880" bIns="38880" anchor="ctr">
            <a:noAutofit/>
          </a:bodyPr>
          <a:p>
            <a:pPr algn="ctr">
              <a:lnSpc>
                <a:spcPct val="100000"/>
              </a:lnSpc>
            </a:pPr>
            <a:r>
              <a:rPr b="0" lang="en-GB" sz="1200" spc="-1" strike="noStrike">
                <a:solidFill>
                  <a:srgbClr val="ffffff"/>
                </a:solidFill>
                <a:latin typeface="Segoe UI Semibold"/>
                <a:ea typeface="ＭＳ Ｐゴシック"/>
              </a:rPr>
              <a:t>More lender support</a:t>
            </a:r>
            <a:endParaRPr b="0" lang="en-GB" sz="12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5" name="TextShape 1"/>
          <p:cNvSpPr txBox="1"/>
          <p:nvPr/>
        </p:nvSpPr>
        <p:spPr>
          <a:xfrm>
            <a:off x="753120" y="3214440"/>
            <a:ext cx="10362960" cy="480960"/>
          </a:xfrm>
          <a:prstGeom prst="rect">
            <a:avLst/>
          </a:prstGeom>
          <a:noFill/>
          <a:ln>
            <a:noFill/>
          </a:ln>
        </p:spPr>
        <p:txBody>
          <a:bodyPr lIns="0" rIns="0" tIns="0" bIns="0" anchor="ctr">
            <a:noAutofit/>
          </a:bodyPr>
          <a:p>
            <a:pPr>
              <a:lnSpc>
                <a:spcPct val="90000"/>
              </a:lnSpc>
            </a:pPr>
            <a:r>
              <a:rPr b="1" lang="en-US" sz="4500" spc="-1" strike="noStrike">
                <a:solidFill>
                  <a:srgbClr val="000000"/>
                </a:solidFill>
                <a:latin typeface="Calibri"/>
                <a:ea typeface="Calibri"/>
              </a:rPr>
              <a:t>Business flow</a:t>
            </a:r>
            <a:endParaRPr b="0" lang="en-US" sz="4500" spc="-1" strike="noStrike">
              <a:solidFill>
                <a:srgbClr val="404040"/>
              </a:solidFill>
              <a:latin typeface="Roboto Condensed"/>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6" name="TextShape 1"/>
          <p:cNvSpPr txBox="1"/>
          <p:nvPr/>
        </p:nvSpPr>
        <p:spPr>
          <a:xfrm>
            <a:off x="423000" y="244800"/>
            <a:ext cx="10362960" cy="671400"/>
          </a:xfrm>
          <a:prstGeom prst="rect">
            <a:avLst/>
          </a:prstGeom>
          <a:noFill/>
          <a:ln>
            <a:noFill/>
          </a:ln>
        </p:spPr>
        <p:txBody>
          <a:bodyPr lIns="0" rIns="0" tIns="0" bIns="0" anchor="ctr">
            <a:normAutofit/>
          </a:bodyPr>
          <a:p>
            <a:pPr>
              <a:lnSpc>
                <a:spcPct val="90000"/>
              </a:lnSpc>
            </a:pPr>
            <a:r>
              <a:rPr b="1" lang="en-US" sz="3200" spc="-1" strike="noStrike">
                <a:solidFill>
                  <a:srgbClr val="eb311b"/>
                </a:solidFill>
                <a:latin typeface="Calibri"/>
                <a:ea typeface="Calibri"/>
              </a:rPr>
              <a:t>Average number of DIPs in last 3 months</a:t>
            </a:r>
            <a:endParaRPr b="0" lang="en-US" sz="3200" spc="-1" strike="noStrike">
              <a:solidFill>
                <a:srgbClr val="404040"/>
              </a:solidFill>
              <a:latin typeface="Roboto Condensed"/>
            </a:endParaRPr>
          </a:p>
        </p:txBody>
      </p:sp>
      <p:sp>
        <p:nvSpPr>
          <p:cNvPr id="337" name="TextShape 2"/>
          <p:cNvSpPr txBox="1"/>
          <p:nvPr/>
        </p:nvSpPr>
        <p:spPr>
          <a:xfrm>
            <a:off x="410040" y="829800"/>
            <a:ext cx="10362960" cy="218160"/>
          </a:xfrm>
          <a:prstGeom prst="rect">
            <a:avLst/>
          </a:prstGeom>
          <a:noFill/>
          <a:ln>
            <a:noFill/>
          </a:ln>
        </p:spPr>
        <p:txBody>
          <a:bodyPr lIns="0" rIns="0" tIns="0" bIns="0">
            <a:noAutofit/>
          </a:bodyPr>
          <a:p>
            <a:pPr>
              <a:lnSpc>
                <a:spcPct val="90000"/>
              </a:lnSpc>
              <a:spcBef>
                <a:spcPts val="1001"/>
              </a:spcBef>
            </a:pPr>
            <a:r>
              <a:rPr b="0" lang="en-US" sz="1700" spc="-1" strike="noStrike">
                <a:solidFill>
                  <a:srgbClr val="ffffff"/>
                </a:solidFill>
                <a:latin typeface="Calibri"/>
                <a:ea typeface="Calibri"/>
              </a:rPr>
              <a:t>The number of DIPs that the average intermediary has dealt with remains relatively stable this quarter at 28, though volumes tailed during Q4</a:t>
            </a:r>
            <a:endParaRPr b="0" lang="en-US" sz="1700" spc="-1" strike="noStrike">
              <a:solidFill>
                <a:srgbClr val="404040"/>
              </a:solidFill>
              <a:latin typeface="Calibri"/>
            </a:endParaRPr>
          </a:p>
        </p:txBody>
      </p:sp>
      <p:sp>
        <p:nvSpPr>
          <p:cNvPr id="338" name="CustomShape 3"/>
          <p:cNvSpPr/>
          <p:nvPr/>
        </p:nvSpPr>
        <p:spPr>
          <a:xfrm>
            <a:off x="411120" y="6164280"/>
            <a:ext cx="5152680" cy="693360"/>
          </a:xfrm>
          <a:prstGeom prst="rect">
            <a:avLst/>
          </a:prstGeom>
          <a:noFill/>
          <a:ln>
            <a:noFill/>
          </a:ln>
        </p:spPr>
        <p:style>
          <a:lnRef idx="0"/>
          <a:fillRef idx="0"/>
          <a:effectRef idx="0"/>
          <a:fontRef idx="minor"/>
        </p:style>
        <p:txBody>
          <a:bodyPr lIns="68760" rIns="68760" tIns="34200" bIns="34200" anchor="ctr">
            <a:noAutofit/>
          </a:bodyPr>
          <a:p>
            <a:pPr>
              <a:lnSpc>
                <a:spcPct val="100000"/>
              </a:lnSpc>
            </a:pPr>
            <a:r>
              <a:rPr b="0" lang="en-GB" sz="600" spc="-1" strike="noStrike">
                <a:solidFill>
                  <a:srgbClr val="4a5b73"/>
                </a:solidFill>
                <a:latin typeface="Segoe UI"/>
                <a:ea typeface="Segoe UI"/>
              </a:rPr>
              <a:t>QHX1. In the last 3 months, approximately how many DIPs have you dealt with personally?</a:t>
            </a:r>
            <a:endParaRPr b="0" lang="en-GB" sz="600" spc="-1" strike="noStrike">
              <a:latin typeface="Arial"/>
            </a:endParaRPr>
          </a:p>
          <a:p>
            <a:pPr>
              <a:lnSpc>
                <a:spcPct val="100000"/>
              </a:lnSpc>
            </a:pPr>
            <a:r>
              <a:rPr b="0" lang="en-GB" sz="600" spc="-1" strike="noStrike">
                <a:solidFill>
                  <a:srgbClr val="4a5b73"/>
                </a:solidFill>
                <a:latin typeface="Segoe UI"/>
                <a:ea typeface="Segoe UI"/>
              </a:rPr>
              <a:t>Base: All Q4 respondents (300)</a:t>
            </a:r>
            <a:endParaRPr b="0" lang="en-GB" sz="600" spc="-1" strike="noStrike">
              <a:latin typeface="Arial"/>
            </a:endParaRPr>
          </a:p>
        </p:txBody>
      </p:sp>
      <p:graphicFrame>
        <p:nvGraphicFramePr>
          <p:cNvPr id="339" name="Chart 46"/>
          <p:cNvGraphicFramePr/>
          <p:nvPr/>
        </p:nvGraphicFramePr>
        <p:xfrm>
          <a:off x="411120" y="1943280"/>
          <a:ext cx="10866240" cy="4220640"/>
        </p:xfrm>
        <a:graphic>
          <a:graphicData uri="http://schemas.openxmlformats.org/drawingml/2006/chart">
            <c:chart xmlns:c="http://schemas.openxmlformats.org/drawingml/2006/chart" xmlns:r="http://schemas.openxmlformats.org/officeDocument/2006/relationships" r:id="rId1"/>
          </a:graphicData>
        </a:graphic>
      </p:graphicFrame>
      <p:sp>
        <p:nvSpPr>
          <p:cNvPr id="340" name="Line 4"/>
          <p:cNvSpPr/>
          <p:nvPr/>
        </p:nvSpPr>
        <p:spPr>
          <a:xfrm>
            <a:off x="2108160" y="1563480"/>
            <a:ext cx="0" cy="4600440"/>
          </a:xfrm>
          <a:prstGeom prst="line">
            <a:avLst/>
          </a:prstGeom>
          <a:ln w="19080">
            <a:solidFill>
              <a:schemeClr val="tx1">
                <a:lumMod val="40000"/>
                <a:lumOff val="60000"/>
              </a:schemeClr>
            </a:solidFill>
            <a:prstDash val="dash"/>
            <a:round/>
          </a:ln>
        </p:spPr>
        <p:style>
          <a:lnRef idx="1">
            <a:schemeClr val="accent1"/>
          </a:lnRef>
          <a:fillRef idx="0">
            <a:schemeClr val="accent1"/>
          </a:fillRef>
          <a:effectRef idx="0">
            <a:schemeClr val="accent1"/>
          </a:effectRef>
          <a:fontRef idx="minor"/>
        </p:style>
      </p:sp>
      <p:sp>
        <p:nvSpPr>
          <p:cNvPr id="341" name="Line 5"/>
          <p:cNvSpPr/>
          <p:nvPr/>
        </p:nvSpPr>
        <p:spPr>
          <a:xfrm>
            <a:off x="3602880" y="1563480"/>
            <a:ext cx="0" cy="4600440"/>
          </a:xfrm>
          <a:prstGeom prst="line">
            <a:avLst/>
          </a:prstGeom>
          <a:ln w="19080">
            <a:solidFill>
              <a:schemeClr val="tx1">
                <a:lumMod val="40000"/>
                <a:lumOff val="60000"/>
              </a:schemeClr>
            </a:solidFill>
            <a:prstDash val="dash"/>
            <a:round/>
          </a:ln>
        </p:spPr>
        <p:style>
          <a:lnRef idx="1">
            <a:schemeClr val="accent1"/>
          </a:lnRef>
          <a:fillRef idx="0">
            <a:schemeClr val="accent1"/>
          </a:fillRef>
          <a:effectRef idx="0">
            <a:schemeClr val="accent1"/>
          </a:effectRef>
          <a:fontRef idx="minor"/>
        </p:style>
      </p:sp>
      <p:sp>
        <p:nvSpPr>
          <p:cNvPr id="342" name="Line 6"/>
          <p:cNvSpPr/>
          <p:nvPr/>
        </p:nvSpPr>
        <p:spPr>
          <a:xfrm>
            <a:off x="6592320" y="1563480"/>
            <a:ext cx="0" cy="4600440"/>
          </a:xfrm>
          <a:prstGeom prst="line">
            <a:avLst/>
          </a:prstGeom>
          <a:ln w="19080">
            <a:solidFill>
              <a:schemeClr val="tx1">
                <a:lumMod val="40000"/>
                <a:lumOff val="60000"/>
              </a:schemeClr>
            </a:solidFill>
            <a:prstDash val="dash"/>
            <a:round/>
          </a:ln>
        </p:spPr>
        <p:style>
          <a:lnRef idx="1">
            <a:schemeClr val="accent1"/>
          </a:lnRef>
          <a:fillRef idx="0">
            <a:schemeClr val="accent1"/>
          </a:fillRef>
          <a:effectRef idx="0">
            <a:schemeClr val="accent1"/>
          </a:effectRef>
          <a:fontRef idx="minor"/>
        </p:style>
      </p:sp>
      <p:sp>
        <p:nvSpPr>
          <p:cNvPr id="343" name="Line 7"/>
          <p:cNvSpPr/>
          <p:nvPr/>
        </p:nvSpPr>
        <p:spPr>
          <a:xfrm>
            <a:off x="8087040" y="1563480"/>
            <a:ext cx="0" cy="4600440"/>
          </a:xfrm>
          <a:prstGeom prst="line">
            <a:avLst/>
          </a:prstGeom>
          <a:ln w="19080">
            <a:solidFill>
              <a:schemeClr val="tx1">
                <a:lumMod val="40000"/>
                <a:lumOff val="60000"/>
              </a:schemeClr>
            </a:solidFill>
            <a:prstDash val="dash"/>
            <a:round/>
          </a:ln>
        </p:spPr>
        <p:style>
          <a:lnRef idx="1">
            <a:schemeClr val="accent1"/>
          </a:lnRef>
          <a:fillRef idx="0">
            <a:schemeClr val="accent1"/>
          </a:fillRef>
          <a:effectRef idx="0">
            <a:schemeClr val="accent1"/>
          </a:effectRef>
          <a:fontRef idx="minor"/>
        </p:style>
      </p:sp>
      <p:sp>
        <p:nvSpPr>
          <p:cNvPr id="344" name="Line 8"/>
          <p:cNvSpPr/>
          <p:nvPr/>
        </p:nvSpPr>
        <p:spPr>
          <a:xfrm>
            <a:off x="9581760" y="1563480"/>
            <a:ext cx="0" cy="4600440"/>
          </a:xfrm>
          <a:prstGeom prst="line">
            <a:avLst/>
          </a:prstGeom>
          <a:ln w="19080">
            <a:solidFill>
              <a:schemeClr val="tx1">
                <a:lumMod val="40000"/>
                <a:lumOff val="60000"/>
              </a:schemeClr>
            </a:solidFill>
            <a:prstDash val="dash"/>
            <a:round/>
          </a:ln>
        </p:spPr>
        <p:style>
          <a:lnRef idx="1">
            <a:schemeClr val="accent1"/>
          </a:lnRef>
          <a:fillRef idx="0">
            <a:schemeClr val="accent1"/>
          </a:fillRef>
          <a:effectRef idx="0">
            <a:schemeClr val="accent1"/>
          </a:effectRef>
          <a:fontRef idx="minor"/>
        </p:style>
      </p:sp>
      <p:sp>
        <p:nvSpPr>
          <p:cNvPr id="345" name="CustomShape 9"/>
          <p:cNvSpPr/>
          <p:nvPr/>
        </p:nvSpPr>
        <p:spPr>
          <a:xfrm>
            <a:off x="697320" y="1563840"/>
            <a:ext cx="1331640" cy="396360"/>
          </a:xfrm>
          <a:prstGeom prst="rect">
            <a:avLst/>
          </a:prstGeom>
          <a:solidFill>
            <a:schemeClr val="bg1"/>
          </a:solidFill>
          <a:ln w="19080">
            <a:solidFill>
              <a:schemeClr val="tx1">
                <a:lumMod val="40000"/>
                <a:lumOff val="60000"/>
              </a:schemeClr>
            </a:solidFill>
            <a:round/>
          </a:ln>
        </p:spPr>
        <p:style>
          <a:lnRef idx="0"/>
          <a:fillRef idx="0"/>
          <a:effectRef idx="0"/>
          <a:fontRef idx="minor"/>
        </p:style>
        <p:txBody>
          <a:bodyPr lIns="36000" rIns="36000" tIns="45000" bIns="45000" anchor="ctr">
            <a:noAutofit/>
          </a:bodyPr>
          <a:p>
            <a:pPr algn="ctr">
              <a:lnSpc>
                <a:spcPct val="100000"/>
              </a:lnSpc>
            </a:pPr>
            <a:r>
              <a:rPr b="1" lang="en-GB" sz="1400" spc="-1" strike="noStrike">
                <a:solidFill>
                  <a:srgbClr val="ffffff"/>
                </a:solidFill>
                <a:latin typeface="Calibri"/>
                <a:ea typeface="ＭＳ Ｐゴシック"/>
              </a:rPr>
              <a:t>Q2 2017: 28</a:t>
            </a:r>
            <a:endParaRPr b="0" lang="en-GB" sz="1400" spc="-1" strike="noStrike">
              <a:latin typeface="Arial"/>
            </a:endParaRPr>
          </a:p>
        </p:txBody>
      </p:sp>
      <p:sp>
        <p:nvSpPr>
          <p:cNvPr id="346" name="CustomShape 10"/>
          <p:cNvSpPr/>
          <p:nvPr/>
        </p:nvSpPr>
        <p:spPr>
          <a:xfrm>
            <a:off x="2191680" y="1563840"/>
            <a:ext cx="1331640" cy="396360"/>
          </a:xfrm>
          <a:prstGeom prst="rect">
            <a:avLst/>
          </a:prstGeom>
          <a:solidFill>
            <a:schemeClr val="bg1"/>
          </a:solidFill>
          <a:ln w="19080">
            <a:solidFill>
              <a:schemeClr val="tx1">
                <a:lumMod val="40000"/>
                <a:lumOff val="60000"/>
              </a:schemeClr>
            </a:solidFill>
            <a:round/>
          </a:ln>
        </p:spPr>
        <p:style>
          <a:lnRef idx="0"/>
          <a:fillRef idx="0"/>
          <a:effectRef idx="0"/>
          <a:fontRef idx="minor"/>
        </p:style>
        <p:txBody>
          <a:bodyPr lIns="36000" rIns="36000" tIns="45000" bIns="45000" anchor="ctr">
            <a:noAutofit/>
          </a:bodyPr>
          <a:p>
            <a:pPr algn="ctr">
              <a:lnSpc>
                <a:spcPct val="100000"/>
              </a:lnSpc>
            </a:pPr>
            <a:r>
              <a:rPr b="1" lang="en-GB" sz="1400" spc="-1" strike="noStrike">
                <a:solidFill>
                  <a:srgbClr val="ffffff"/>
                </a:solidFill>
                <a:latin typeface="Calibri"/>
                <a:ea typeface="ＭＳ Ｐゴシック"/>
              </a:rPr>
              <a:t>Q3 2017: 31</a:t>
            </a:r>
            <a:endParaRPr b="0" lang="en-GB" sz="1400" spc="-1" strike="noStrike">
              <a:latin typeface="Arial"/>
            </a:endParaRPr>
          </a:p>
        </p:txBody>
      </p:sp>
      <p:sp>
        <p:nvSpPr>
          <p:cNvPr id="347" name="CustomShape 11"/>
          <p:cNvSpPr/>
          <p:nvPr/>
        </p:nvSpPr>
        <p:spPr>
          <a:xfrm>
            <a:off x="3686400" y="1563840"/>
            <a:ext cx="1331640" cy="396360"/>
          </a:xfrm>
          <a:prstGeom prst="rect">
            <a:avLst/>
          </a:prstGeom>
          <a:solidFill>
            <a:schemeClr val="bg1"/>
          </a:solidFill>
          <a:ln w="19080">
            <a:solidFill>
              <a:schemeClr val="tx1">
                <a:lumMod val="40000"/>
                <a:lumOff val="60000"/>
              </a:schemeClr>
            </a:solidFill>
            <a:round/>
          </a:ln>
        </p:spPr>
        <p:style>
          <a:lnRef idx="0"/>
          <a:fillRef idx="0"/>
          <a:effectRef idx="0"/>
          <a:fontRef idx="minor"/>
        </p:style>
        <p:txBody>
          <a:bodyPr lIns="36000" rIns="36000" tIns="45000" bIns="45000" anchor="ctr">
            <a:noAutofit/>
          </a:bodyPr>
          <a:p>
            <a:pPr algn="ctr">
              <a:lnSpc>
                <a:spcPct val="100000"/>
              </a:lnSpc>
            </a:pPr>
            <a:r>
              <a:rPr b="1" lang="en-GB" sz="1400" spc="-1" strike="noStrike">
                <a:solidFill>
                  <a:srgbClr val="ffffff"/>
                </a:solidFill>
                <a:latin typeface="Calibri"/>
                <a:ea typeface="ＭＳ Ｐゴシック"/>
              </a:rPr>
              <a:t>Q4 2017: 29</a:t>
            </a:r>
            <a:endParaRPr b="0" lang="en-GB" sz="1400" spc="-1" strike="noStrike">
              <a:latin typeface="Arial"/>
            </a:endParaRPr>
          </a:p>
        </p:txBody>
      </p:sp>
      <p:sp>
        <p:nvSpPr>
          <p:cNvPr id="348" name="CustomShape 12"/>
          <p:cNvSpPr/>
          <p:nvPr/>
        </p:nvSpPr>
        <p:spPr>
          <a:xfrm>
            <a:off x="5181120" y="1563840"/>
            <a:ext cx="1331640" cy="396360"/>
          </a:xfrm>
          <a:prstGeom prst="rect">
            <a:avLst/>
          </a:prstGeom>
          <a:solidFill>
            <a:schemeClr val="bg1"/>
          </a:solidFill>
          <a:ln w="19080">
            <a:solidFill>
              <a:schemeClr val="tx1">
                <a:lumMod val="40000"/>
                <a:lumOff val="60000"/>
              </a:schemeClr>
            </a:solidFill>
            <a:round/>
          </a:ln>
        </p:spPr>
        <p:style>
          <a:lnRef idx="0"/>
          <a:fillRef idx="0"/>
          <a:effectRef idx="0"/>
          <a:fontRef idx="minor"/>
        </p:style>
        <p:txBody>
          <a:bodyPr lIns="36000" rIns="36000" tIns="45000" bIns="45000" anchor="ctr">
            <a:noAutofit/>
          </a:bodyPr>
          <a:p>
            <a:pPr algn="ctr">
              <a:lnSpc>
                <a:spcPct val="100000"/>
              </a:lnSpc>
            </a:pPr>
            <a:r>
              <a:rPr b="1" lang="en-GB" sz="1400" spc="-1" strike="noStrike">
                <a:solidFill>
                  <a:srgbClr val="ffffff"/>
                </a:solidFill>
                <a:latin typeface="Calibri"/>
                <a:ea typeface="ＭＳ Ｐゴシック"/>
              </a:rPr>
              <a:t>Q1 2018: 31</a:t>
            </a:r>
            <a:endParaRPr b="0" lang="en-GB" sz="1400" spc="-1" strike="noStrike">
              <a:latin typeface="Arial"/>
            </a:endParaRPr>
          </a:p>
        </p:txBody>
      </p:sp>
      <p:sp>
        <p:nvSpPr>
          <p:cNvPr id="349" name="CustomShape 13"/>
          <p:cNvSpPr/>
          <p:nvPr/>
        </p:nvSpPr>
        <p:spPr>
          <a:xfrm>
            <a:off x="6675840" y="1563840"/>
            <a:ext cx="1331640" cy="396360"/>
          </a:xfrm>
          <a:prstGeom prst="rect">
            <a:avLst/>
          </a:prstGeom>
          <a:solidFill>
            <a:schemeClr val="bg1"/>
          </a:solidFill>
          <a:ln w="19080">
            <a:solidFill>
              <a:schemeClr val="tx1">
                <a:lumMod val="40000"/>
                <a:lumOff val="60000"/>
              </a:schemeClr>
            </a:solidFill>
            <a:round/>
          </a:ln>
        </p:spPr>
        <p:style>
          <a:lnRef idx="0"/>
          <a:fillRef idx="0"/>
          <a:effectRef idx="0"/>
          <a:fontRef idx="minor"/>
        </p:style>
        <p:txBody>
          <a:bodyPr lIns="36000" rIns="36000" tIns="45000" bIns="45000" anchor="ctr">
            <a:noAutofit/>
          </a:bodyPr>
          <a:p>
            <a:pPr algn="ctr">
              <a:lnSpc>
                <a:spcPct val="100000"/>
              </a:lnSpc>
            </a:pPr>
            <a:r>
              <a:rPr b="1" lang="en-GB" sz="1400" spc="-1" strike="noStrike">
                <a:solidFill>
                  <a:srgbClr val="ffffff"/>
                </a:solidFill>
                <a:latin typeface="Calibri"/>
                <a:ea typeface="ＭＳ Ｐゴシック"/>
              </a:rPr>
              <a:t>Q2 2018: 27</a:t>
            </a:r>
            <a:endParaRPr b="0" lang="en-GB" sz="1400" spc="-1" strike="noStrike">
              <a:latin typeface="Arial"/>
            </a:endParaRPr>
          </a:p>
        </p:txBody>
      </p:sp>
      <p:sp>
        <p:nvSpPr>
          <p:cNvPr id="350" name="CustomShape 14"/>
          <p:cNvSpPr/>
          <p:nvPr/>
        </p:nvSpPr>
        <p:spPr>
          <a:xfrm>
            <a:off x="8170200" y="1563840"/>
            <a:ext cx="1331640" cy="396360"/>
          </a:xfrm>
          <a:prstGeom prst="rect">
            <a:avLst/>
          </a:prstGeom>
          <a:solidFill>
            <a:schemeClr val="bg1"/>
          </a:solidFill>
          <a:ln w="19080">
            <a:solidFill>
              <a:schemeClr val="tx1">
                <a:lumMod val="40000"/>
                <a:lumOff val="60000"/>
              </a:schemeClr>
            </a:solidFill>
            <a:round/>
          </a:ln>
        </p:spPr>
        <p:style>
          <a:lnRef idx="0"/>
          <a:fillRef idx="0"/>
          <a:effectRef idx="0"/>
          <a:fontRef idx="minor"/>
        </p:style>
        <p:txBody>
          <a:bodyPr lIns="36000" rIns="36000" tIns="45000" bIns="45000" anchor="ctr">
            <a:noAutofit/>
          </a:bodyPr>
          <a:p>
            <a:pPr algn="ctr">
              <a:lnSpc>
                <a:spcPct val="100000"/>
              </a:lnSpc>
            </a:pPr>
            <a:r>
              <a:rPr b="1" lang="en-GB" sz="1400" spc="-1" strike="noStrike">
                <a:solidFill>
                  <a:srgbClr val="ffffff"/>
                </a:solidFill>
                <a:latin typeface="Calibri"/>
                <a:ea typeface="ＭＳ Ｐゴシック"/>
              </a:rPr>
              <a:t>Q3 2018: 27</a:t>
            </a:r>
            <a:endParaRPr b="0" lang="en-GB" sz="1400" spc="-1" strike="noStrike">
              <a:latin typeface="Arial"/>
            </a:endParaRPr>
          </a:p>
        </p:txBody>
      </p:sp>
      <p:sp>
        <p:nvSpPr>
          <p:cNvPr id="351" name="Line 15"/>
          <p:cNvSpPr/>
          <p:nvPr/>
        </p:nvSpPr>
        <p:spPr>
          <a:xfrm>
            <a:off x="5097600" y="1563480"/>
            <a:ext cx="0" cy="4600440"/>
          </a:xfrm>
          <a:prstGeom prst="line">
            <a:avLst/>
          </a:prstGeom>
          <a:ln w="19080">
            <a:solidFill>
              <a:schemeClr val="tx1">
                <a:lumMod val="40000"/>
                <a:lumOff val="60000"/>
              </a:schemeClr>
            </a:solidFill>
            <a:prstDash val="dash"/>
            <a:round/>
          </a:ln>
        </p:spPr>
        <p:style>
          <a:lnRef idx="1">
            <a:schemeClr val="accent1"/>
          </a:lnRef>
          <a:fillRef idx="0">
            <a:schemeClr val="accent1"/>
          </a:fillRef>
          <a:effectRef idx="0">
            <a:schemeClr val="accent1"/>
          </a:effectRef>
          <a:fontRef idx="minor"/>
        </p:style>
      </p:sp>
      <p:sp>
        <p:nvSpPr>
          <p:cNvPr id="352" name="CustomShape 16"/>
          <p:cNvSpPr/>
          <p:nvPr/>
        </p:nvSpPr>
        <p:spPr>
          <a:xfrm>
            <a:off x="9664920" y="1563840"/>
            <a:ext cx="1331640" cy="396360"/>
          </a:xfrm>
          <a:prstGeom prst="rect">
            <a:avLst/>
          </a:prstGeom>
          <a:solidFill>
            <a:schemeClr val="bg1"/>
          </a:solidFill>
          <a:ln w="19080">
            <a:solidFill>
              <a:schemeClr val="accent3"/>
            </a:solidFill>
            <a:round/>
          </a:ln>
        </p:spPr>
        <p:style>
          <a:lnRef idx="0"/>
          <a:fillRef idx="0"/>
          <a:effectRef idx="0"/>
          <a:fontRef idx="minor"/>
        </p:style>
        <p:txBody>
          <a:bodyPr lIns="36000" rIns="36000" tIns="45000" bIns="45000" anchor="ctr">
            <a:noAutofit/>
          </a:bodyPr>
          <a:p>
            <a:pPr algn="ctr">
              <a:lnSpc>
                <a:spcPct val="100000"/>
              </a:lnSpc>
            </a:pPr>
            <a:r>
              <a:rPr b="1" lang="en-GB" sz="1400" spc="-1" strike="noStrike">
                <a:solidFill>
                  <a:srgbClr val="842c91"/>
                </a:solidFill>
                <a:latin typeface="Calibri"/>
                <a:ea typeface="ＭＳ Ｐゴシック"/>
              </a:rPr>
              <a:t>Q4 2018: 28</a:t>
            </a:r>
            <a:endParaRPr b="0" lang="en-GB" sz="14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3" name="TextShape 1"/>
          <p:cNvSpPr txBox="1"/>
          <p:nvPr/>
        </p:nvSpPr>
        <p:spPr>
          <a:xfrm>
            <a:off x="423000" y="244800"/>
            <a:ext cx="10362960" cy="671400"/>
          </a:xfrm>
          <a:prstGeom prst="rect">
            <a:avLst/>
          </a:prstGeom>
          <a:noFill/>
          <a:ln>
            <a:noFill/>
          </a:ln>
        </p:spPr>
        <p:txBody>
          <a:bodyPr lIns="0" rIns="0" tIns="0" bIns="0" anchor="ctr">
            <a:normAutofit/>
          </a:bodyPr>
          <a:p>
            <a:pPr>
              <a:lnSpc>
                <a:spcPct val="90000"/>
              </a:lnSpc>
            </a:pPr>
            <a:r>
              <a:rPr b="1" lang="en-US" sz="3200" spc="-1" strike="noStrike">
                <a:solidFill>
                  <a:srgbClr val="eb311b"/>
                </a:solidFill>
                <a:latin typeface="Calibri"/>
                <a:ea typeface="Calibri"/>
              </a:rPr>
              <a:t>Average number of DIPs – By business</a:t>
            </a:r>
            <a:endParaRPr b="0" lang="en-US" sz="3200" spc="-1" strike="noStrike">
              <a:solidFill>
                <a:srgbClr val="404040"/>
              </a:solidFill>
              <a:latin typeface="Roboto Condensed"/>
            </a:endParaRPr>
          </a:p>
        </p:txBody>
      </p:sp>
      <p:sp>
        <p:nvSpPr>
          <p:cNvPr id="354" name="TextShape 2"/>
          <p:cNvSpPr txBox="1"/>
          <p:nvPr/>
        </p:nvSpPr>
        <p:spPr>
          <a:xfrm>
            <a:off x="410040" y="829800"/>
            <a:ext cx="10362960" cy="218160"/>
          </a:xfrm>
          <a:prstGeom prst="rect">
            <a:avLst/>
          </a:prstGeom>
          <a:noFill/>
          <a:ln>
            <a:noFill/>
          </a:ln>
        </p:spPr>
        <p:txBody>
          <a:bodyPr lIns="0" rIns="0" tIns="0" bIns="0">
            <a:noAutofit/>
          </a:bodyPr>
          <a:p>
            <a:pPr>
              <a:lnSpc>
                <a:spcPct val="90000"/>
              </a:lnSpc>
              <a:spcBef>
                <a:spcPts val="1001"/>
              </a:spcBef>
            </a:pPr>
            <a:r>
              <a:rPr b="0" lang="en-US" sz="1700" spc="-1" strike="noStrike">
                <a:solidFill>
                  <a:srgbClr val="ffffff"/>
                </a:solidFill>
                <a:latin typeface="Calibri"/>
                <a:ea typeface="Calibri"/>
              </a:rPr>
              <a:t>The average number of DIPs dealt with has dropped among those dealing with first time buyer mortgages, increasing among those dealing with mover and specialist mortgages</a:t>
            </a:r>
            <a:endParaRPr b="0" lang="en-US" sz="1700" spc="-1" strike="noStrike">
              <a:solidFill>
                <a:srgbClr val="404040"/>
              </a:solidFill>
              <a:latin typeface="Calibri"/>
            </a:endParaRPr>
          </a:p>
        </p:txBody>
      </p:sp>
      <p:sp>
        <p:nvSpPr>
          <p:cNvPr id="355" name="CustomShape 3"/>
          <p:cNvSpPr/>
          <p:nvPr/>
        </p:nvSpPr>
        <p:spPr>
          <a:xfrm>
            <a:off x="411120" y="6164280"/>
            <a:ext cx="5152680" cy="693360"/>
          </a:xfrm>
          <a:prstGeom prst="rect">
            <a:avLst/>
          </a:prstGeom>
          <a:noFill/>
          <a:ln>
            <a:noFill/>
          </a:ln>
        </p:spPr>
        <p:style>
          <a:lnRef idx="0"/>
          <a:fillRef idx="0"/>
          <a:effectRef idx="0"/>
          <a:fontRef idx="minor"/>
        </p:style>
        <p:txBody>
          <a:bodyPr lIns="68760" rIns="68760" tIns="34200" bIns="34200" anchor="ctr">
            <a:noAutofit/>
          </a:bodyPr>
          <a:p>
            <a:pPr>
              <a:lnSpc>
                <a:spcPct val="100000"/>
              </a:lnSpc>
            </a:pPr>
            <a:r>
              <a:rPr b="0" lang="en-GB" sz="600" spc="-1" strike="noStrike">
                <a:solidFill>
                  <a:srgbClr val="4a5b73"/>
                </a:solidFill>
                <a:latin typeface="Segoe UI"/>
                <a:ea typeface="Segoe UI"/>
              </a:rPr>
              <a:t>QHX1. In the last 3 months, approximately how many DIPs have you dealt with personally?</a:t>
            </a:r>
            <a:endParaRPr b="0" lang="en-GB" sz="600" spc="-1" strike="noStrike">
              <a:latin typeface="Arial"/>
            </a:endParaRPr>
          </a:p>
          <a:p>
            <a:pPr>
              <a:lnSpc>
                <a:spcPct val="100000"/>
              </a:lnSpc>
            </a:pPr>
            <a:r>
              <a:rPr b="0" lang="en-GB" sz="600" spc="-1" strike="noStrike">
                <a:solidFill>
                  <a:srgbClr val="4a5b73"/>
                </a:solidFill>
                <a:latin typeface="Segoe UI"/>
                <a:ea typeface="Segoe UI"/>
              </a:rPr>
              <a:t>Base: All Q4 respondents (300)</a:t>
            </a:r>
            <a:endParaRPr b="0" lang="en-GB" sz="600" spc="-1" strike="noStrike">
              <a:latin typeface="Arial"/>
            </a:endParaRPr>
          </a:p>
        </p:txBody>
      </p:sp>
      <p:graphicFrame>
        <p:nvGraphicFramePr>
          <p:cNvPr id="356" name="Chart 16"/>
          <p:cNvGraphicFramePr/>
          <p:nvPr/>
        </p:nvGraphicFramePr>
        <p:xfrm>
          <a:off x="396720" y="1981080"/>
          <a:ext cx="8775360" cy="4182840"/>
        </p:xfrm>
        <a:graphic>
          <a:graphicData uri="http://schemas.openxmlformats.org/drawingml/2006/chart">
            <c:chart xmlns:c="http://schemas.openxmlformats.org/drawingml/2006/chart" xmlns:r="http://schemas.openxmlformats.org/officeDocument/2006/relationships" r:id="rId1"/>
          </a:graphicData>
        </a:graphic>
      </p:graphicFrame>
      <p:sp>
        <p:nvSpPr>
          <p:cNvPr id="357" name="CustomShape 4"/>
          <p:cNvSpPr/>
          <p:nvPr/>
        </p:nvSpPr>
        <p:spPr>
          <a:xfrm>
            <a:off x="5587560" y="6234120"/>
            <a:ext cx="3069000" cy="54720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i="1" lang="en-GB" sz="1000" spc="-1" strike="noStrike">
                <a:solidFill>
                  <a:srgbClr val="7f7f7f"/>
                </a:solidFill>
                <a:latin typeface="Calibri"/>
                <a:ea typeface="ＭＳ Ｐゴシック"/>
              </a:rPr>
              <a:t>* At least 4 out of every 10 residential mortgages placed</a:t>
            </a:r>
            <a:endParaRPr b="0" lang="en-GB" sz="1000" spc="-1" strike="noStrike">
              <a:latin typeface="Arial"/>
            </a:endParaRPr>
          </a:p>
          <a:p>
            <a:pPr>
              <a:lnSpc>
                <a:spcPct val="100000"/>
              </a:lnSpc>
            </a:pPr>
            <a:r>
              <a:rPr b="0" i="1" lang="en-GB" sz="1000" spc="-1" strike="noStrike">
                <a:solidFill>
                  <a:srgbClr val="7f7f7f"/>
                </a:solidFill>
                <a:latin typeface="Calibri"/>
                <a:ea typeface="ＭＳ Ｐゴシック"/>
              </a:rPr>
              <a:t>** At least 2 out of 10 mortgaged placed</a:t>
            </a:r>
            <a:endParaRPr b="0" lang="en-GB" sz="1000" spc="-1" strike="noStrike">
              <a:latin typeface="Arial"/>
            </a:endParaRPr>
          </a:p>
          <a:p>
            <a:pPr>
              <a:lnSpc>
                <a:spcPct val="100000"/>
              </a:lnSpc>
            </a:pPr>
            <a:r>
              <a:rPr b="0" i="1" lang="en-GB" sz="1000" spc="-1" strike="noStrike">
                <a:solidFill>
                  <a:srgbClr val="7f7f7f"/>
                </a:solidFill>
                <a:latin typeface="Calibri"/>
                <a:ea typeface="ＭＳ Ｐゴシック"/>
              </a:rPr>
              <a:t>*** Any mortgages placed</a:t>
            </a:r>
            <a:endParaRPr b="0" lang="en-GB" sz="1000" spc="-1" strike="noStrike">
              <a:latin typeface="Arial"/>
            </a:endParaRPr>
          </a:p>
        </p:txBody>
      </p:sp>
      <p:graphicFrame>
        <p:nvGraphicFramePr>
          <p:cNvPr id="358" name="Table 5"/>
          <p:cNvGraphicFramePr/>
          <p:nvPr/>
        </p:nvGraphicFramePr>
        <p:xfrm>
          <a:off x="9286920" y="1776960"/>
          <a:ext cx="1180800" cy="4247640"/>
        </p:xfrm>
        <a:graphic>
          <a:graphicData uri="http://schemas.openxmlformats.org/drawingml/2006/table">
            <a:tbl>
              <a:tblPr/>
              <a:tblGrid>
                <a:gridCol w="1180800"/>
              </a:tblGrid>
              <a:tr h="339840">
                <a:tc>
                  <a:txBody>
                    <a:bodyPr lIns="45720" rIns="45720" anchor="ctr">
                      <a:noAutofit/>
                    </a:bodyPr>
                    <a:p>
                      <a:pPr algn="ctr">
                        <a:lnSpc>
                          <a:spcPct val="100000"/>
                        </a:lnSpc>
                      </a:pPr>
                      <a:r>
                        <a:rPr b="1" lang="en-GB" sz="1600" spc="-1" strike="noStrike">
                          <a:solidFill>
                            <a:srgbClr val="7f7f7f"/>
                          </a:solidFill>
                          <a:latin typeface="Calibri"/>
                          <a:ea typeface="ＭＳ Ｐゴシック"/>
                        </a:rPr>
                        <a:t>Q3 2018</a:t>
                      </a:r>
                      <a:endParaRPr b="0" lang="en-GB" sz="1600" spc="-1" strike="noStrike">
                        <a:latin typeface="Arial"/>
                      </a:endParaRPr>
                    </a:p>
                  </a:txBody>
                  <a:tcPr marL="45720" marR="45720">
                    <a:lnL w="12240">
                      <a:noFill/>
                    </a:lnL>
                    <a:lnR w="12240">
                      <a:noFill/>
                    </a:lnR>
                    <a:lnT w="12240">
                      <a:noFill/>
                    </a:lnT>
                    <a:lnB w="12240">
                      <a:noFill/>
                    </a:lnB>
                    <a:noFill/>
                  </a:tcPr>
                </a:tc>
              </a:tr>
              <a:tr h="254880">
                <a:tc>
                  <a:txBody>
                    <a:bodyPr lIns="9360" rIns="9360" tIns="9360" bIns="0" anchor="ctr">
                      <a:noAutofit/>
                    </a:bodyPr>
                    <a:p>
                      <a:pPr algn="ctr">
                        <a:lnSpc>
                          <a:spcPct val="100000"/>
                        </a:lnSpc>
                      </a:pPr>
                      <a:r>
                        <a:rPr b="0" lang="en-GB" sz="1200" spc="-1" strike="noStrike">
                          <a:solidFill>
                            <a:srgbClr val="7f7f7f"/>
                          </a:solidFill>
                          <a:latin typeface="Calibri"/>
                          <a:ea typeface="ＭＳ Ｐゴシック"/>
                        </a:rPr>
                        <a:t>27 (+1)</a:t>
                      </a:r>
                      <a:endParaRPr b="0" lang="en-GB" sz="1200" spc="-1" strike="noStrike">
                        <a:latin typeface="Arial"/>
                      </a:endParaRPr>
                    </a:p>
                  </a:txBody>
                  <a:tcPr marL="9360" marR="9360">
                    <a:lnL w="12240">
                      <a:noFill/>
                    </a:lnL>
                    <a:lnR w="12240">
                      <a:noFill/>
                    </a:lnR>
                    <a:lnT w="12240">
                      <a:noFill/>
                    </a:lnT>
                    <a:lnB w="12240">
                      <a:noFill/>
                    </a:lnB>
                    <a:noFill/>
                  </a:tcPr>
                </a:tc>
              </a:tr>
              <a:tr h="284040">
                <a:tc>
                  <a:tcPr marL="9360" marR="9360">
                    <a:lnL w="12240">
                      <a:noFill/>
                    </a:lnL>
                    <a:lnR w="12240">
                      <a:noFill/>
                    </a:lnR>
                    <a:lnT w="12240">
                      <a:noFill/>
                    </a:lnT>
                    <a:lnB w="12240">
                      <a:noFill/>
                    </a:lnB>
                    <a:noFill/>
                  </a:tcPr>
                </a:tc>
              </a:tr>
              <a:tr h="254880">
                <a:tc>
                  <a:txBody>
                    <a:bodyPr lIns="9360" rIns="9360" tIns="9360" bIns="0" anchor="ctr">
                      <a:noAutofit/>
                    </a:bodyPr>
                    <a:p>
                      <a:pPr algn="ctr">
                        <a:lnSpc>
                          <a:spcPct val="100000"/>
                        </a:lnSpc>
                      </a:pPr>
                      <a:r>
                        <a:rPr b="0" lang="en-GB" sz="1200" spc="-1" strike="noStrike">
                          <a:solidFill>
                            <a:srgbClr val="7f7f7f"/>
                          </a:solidFill>
                          <a:latin typeface="Calibri"/>
                          <a:ea typeface="ＭＳ Ｐゴシック"/>
                        </a:rPr>
                        <a:t>27 (+1)</a:t>
                      </a:r>
                      <a:endParaRPr b="0" lang="en-GB" sz="1200" spc="-1" strike="noStrike">
                        <a:latin typeface="Arial"/>
                      </a:endParaRPr>
                    </a:p>
                  </a:txBody>
                  <a:tcPr marL="9360" marR="9360">
                    <a:lnL w="12240">
                      <a:noFill/>
                    </a:lnL>
                    <a:lnR w="12240">
                      <a:noFill/>
                    </a:lnR>
                    <a:lnT w="12240">
                      <a:noFill/>
                    </a:lnT>
                    <a:lnB w="12240">
                      <a:noFill/>
                    </a:lnB>
                    <a:noFill/>
                  </a:tcPr>
                </a:tc>
              </a:tr>
              <a:tr h="254880">
                <a:tc>
                  <a:txBody>
                    <a:bodyPr lIns="9360" rIns="9360" tIns="9360" bIns="0" anchor="ctr">
                      <a:noAutofit/>
                    </a:bodyPr>
                    <a:p>
                      <a:pPr algn="ctr">
                        <a:lnSpc>
                          <a:spcPct val="100000"/>
                        </a:lnSpc>
                      </a:pPr>
                      <a:r>
                        <a:rPr b="0" lang="en-GB" sz="1200" spc="-1" strike="noStrike">
                          <a:solidFill>
                            <a:srgbClr val="7f7f7f"/>
                          </a:solidFill>
                          <a:latin typeface="Calibri"/>
                          <a:ea typeface="ＭＳ Ｐゴシック"/>
                        </a:rPr>
                        <a:t>27 (+1)</a:t>
                      </a:r>
                      <a:endParaRPr b="0" lang="en-GB" sz="1200" spc="-1" strike="noStrike">
                        <a:latin typeface="Arial"/>
                      </a:endParaRPr>
                    </a:p>
                  </a:txBody>
                  <a:tcPr marL="9360" marR="9360">
                    <a:lnL w="12240">
                      <a:noFill/>
                    </a:lnL>
                    <a:lnR w="12240">
                      <a:noFill/>
                    </a:lnR>
                    <a:lnT w="12240">
                      <a:noFill/>
                    </a:lnT>
                    <a:lnB w="12240">
                      <a:noFill/>
                    </a:lnB>
                    <a:noFill/>
                  </a:tcPr>
                </a:tc>
              </a:tr>
              <a:tr h="284040">
                <a:tc>
                  <a:tcPr marL="9360" marR="9360">
                    <a:lnL w="12240">
                      <a:noFill/>
                    </a:lnL>
                    <a:lnR w="12240">
                      <a:noFill/>
                    </a:lnR>
                    <a:lnT w="12240">
                      <a:noFill/>
                    </a:lnT>
                    <a:lnB w="12240">
                      <a:noFill/>
                    </a:lnB>
                    <a:noFill/>
                  </a:tcPr>
                </a:tc>
              </a:tr>
              <a:tr h="254880">
                <a:tc>
                  <a:txBody>
                    <a:bodyPr lIns="9360" rIns="9360" tIns="9360" bIns="0" anchor="ctr">
                      <a:noAutofit/>
                    </a:bodyPr>
                    <a:p>
                      <a:pPr algn="ctr">
                        <a:lnSpc>
                          <a:spcPct val="100000"/>
                        </a:lnSpc>
                      </a:pPr>
                      <a:r>
                        <a:rPr b="0" lang="en-GB" sz="1200" spc="-1" strike="noStrike">
                          <a:solidFill>
                            <a:srgbClr val="7f7f7f"/>
                          </a:solidFill>
                          <a:latin typeface="Calibri"/>
                          <a:ea typeface="ＭＳ Ｐゴシック"/>
                        </a:rPr>
                        <a:t>n/a</a:t>
                      </a:r>
                      <a:endParaRPr b="0" lang="en-GB" sz="1200" spc="-1" strike="noStrike">
                        <a:latin typeface="Arial"/>
                      </a:endParaRPr>
                    </a:p>
                  </a:txBody>
                  <a:tcPr marL="9360" marR="9360">
                    <a:lnL w="12240">
                      <a:noFill/>
                    </a:lnL>
                    <a:lnR w="12240">
                      <a:noFill/>
                    </a:lnR>
                    <a:lnT w="12240">
                      <a:noFill/>
                    </a:lnT>
                    <a:lnB w="12240">
                      <a:noFill/>
                    </a:lnB>
                    <a:noFill/>
                  </a:tcPr>
                </a:tc>
              </a:tr>
              <a:tr h="254880">
                <a:tc>
                  <a:txBody>
                    <a:bodyPr lIns="9360" rIns="9360" tIns="9360" bIns="0" anchor="ctr">
                      <a:noAutofit/>
                    </a:bodyPr>
                    <a:p>
                      <a:pPr algn="ctr">
                        <a:lnSpc>
                          <a:spcPct val="100000"/>
                        </a:lnSpc>
                      </a:pPr>
                      <a:r>
                        <a:rPr b="0" lang="en-GB" sz="1200" spc="-1" strike="noStrike">
                          <a:solidFill>
                            <a:srgbClr val="7f7f7f"/>
                          </a:solidFill>
                          <a:latin typeface="Calibri"/>
                          <a:ea typeface="ＭＳ Ｐゴシック"/>
                        </a:rPr>
                        <a:t>n/a</a:t>
                      </a:r>
                      <a:endParaRPr b="0" lang="en-GB" sz="1200" spc="-1" strike="noStrike">
                        <a:latin typeface="Arial"/>
                      </a:endParaRPr>
                    </a:p>
                  </a:txBody>
                  <a:tcPr marL="9360" marR="9360">
                    <a:lnL w="12240">
                      <a:noFill/>
                    </a:lnL>
                    <a:lnR w="12240">
                      <a:noFill/>
                    </a:lnR>
                    <a:lnT w="12240">
                      <a:noFill/>
                    </a:lnT>
                    <a:lnB w="12240">
                      <a:noFill/>
                    </a:lnB>
                    <a:noFill/>
                  </a:tcPr>
                </a:tc>
              </a:tr>
              <a:tr h="254880">
                <a:tc>
                  <a:txBody>
                    <a:bodyPr lIns="9360" rIns="9360" tIns="9360" bIns="0" anchor="ctr">
                      <a:noAutofit/>
                    </a:bodyPr>
                    <a:p>
                      <a:pPr algn="ctr">
                        <a:lnSpc>
                          <a:spcPct val="100000"/>
                        </a:lnSpc>
                      </a:pPr>
                      <a:r>
                        <a:rPr b="0" lang="en-GB" sz="1200" spc="-1" strike="noStrike">
                          <a:solidFill>
                            <a:srgbClr val="7f7f7f"/>
                          </a:solidFill>
                          <a:latin typeface="Calibri"/>
                          <a:ea typeface="ＭＳ Ｐゴシック"/>
                        </a:rPr>
                        <a:t>n/a</a:t>
                      </a:r>
                      <a:endParaRPr b="0" lang="en-GB" sz="1200" spc="-1" strike="noStrike">
                        <a:latin typeface="Arial"/>
                      </a:endParaRPr>
                    </a:p>
                  </a:txBody>
                  <a:tcPr marL="9360" marR="9360">
                    <a:lnL w="12240">
                      <a:noFill/>
                    </a:lnL>
                    <a:lnR w="12240">
                      <a:noFill/>
                    </a:lnR>
                    <a:lnT w="12240">
                      <a:noFill/>
                    </a:lnT>
                    <a:lnB w="12240">
                      <a:noFill/>
                    </a:lnB>
                    <a:noFill/>
                  </a:tcPr>
                </a:tc>
              </a:tr>
              <a:tr h="254880">
                <a:tc>
                  <a:txBody>
                    <a:bodyPr lIns="9360" rIns="9360" tIns="9360" bIns="0" anchor="ctr">
                      <a:noAutofit/>
                    </a:bodyPr>
                    <a:p>
                      <a:pPr algn="ctr">
                        <a:lnSpc>
                          <a:spcPct val="100000"/>
                        </a:lnSpc>
                      </a:pPr>
                      <a:r>
                        <a:rPr b="0" lang="en-GB" sz="1200" spc="-1" strike="noStrike">
                          <a:solidFill>
                            <a:srgbClr val="7f7f7f"/>
                          </a:solidFill>
                          <a:latin typeface="Calibri"/>
                          <a:ea typeface="ＭＳ Ｐゴシック"/>
                        </a:rPr>
                        <a:t>n/a</a:t>
                      </a:r>
                      <a:endParaRPr b="0" lang="en-GB" sz="1200" spc="-1" strike="noStrike">
                        <a:latin typeface="Arial"/>
                      </a:endParaRPr>
                    </a:p>
                  </a:txBody>
                  <a:tcPr marL="9360" marR="9360">
                    <a:lnL w="12240">
                      <a:noFill/>
                    </a:lnL>
                    <a:lnR w="12240">
                      <a:noFill/>
                    </a:lnR>
                    <a:lnT w="12240">
                      <a:noFill/>
                    </a:lnT>
                    <a:lnB w="12240">
                      <a:noFill/>
                    </a:lnB>
                    <a:noFill/>
                  </a:tcPr>
                </a:tc>
              </a:tr>
              <a:tr h="284040">
                <a:tc>
                  <a:tcPr marL="9360" marR="9360">
                    <a:lnL w="12240">
                      <a:noFill/>
                    </a:lnL>
                    <a:lnR w="12240">
                      <a:noFill/>
                    </a:lnR>
                    <a:lnT w="12240">
                      <a:noFill/>
                    </a:lnT>
                    <a:lnB w="12240">
                      <a:noFill/>
                    </a:lnB>
                    <a:noFill/>
                  </a:tcPr>
                </a:tc>
              </a:tr>
              <a:tr h="254880">
                <a:tc>
                  <a:txBody>
                    <a:bodyPr lIns="9360" rIns="9360" tIns="9360" bIns="0" anchor="ctr">
                      <a:noAutofit/>
                    </a:bodyPr>
                    <a:p>
                      <a:pPr algn="ctr">
                        <a:lnSpc>
                          <a:spcPct val="100000"/>
                        </a:lnSpc>
                      </a:pPr>
                      <a:r>
                        <a:rPr b="0" lang="en-GB" sz="1200" spc="-1" strike="noStrike">
                          <a:solidFill>
                            <a:srgbClr val="7f7f7f"/>
                          </a:solidFill>
                          <a:latin typeface="Calibri"/>
                          <a:ea typeface="ＭＳ Ｐゴシック"/>
                        </a:rPr>
                        <a:t>33 (-6)</a:t>
                      </a:r>
                      <a:endParaRPr b="0" lang="en-GB" sz="1200" spc="-1" strike="noStrike">
                        <a:latin typeface="Arial"/>
                      </a:endParaRPr>
                    </a:p>
                  </a:txBody>
                  <a:tcPr marL="9360" marR="9360">
                    <a:lnL w="12240">
                      <a:noFill/>
                    </a:lnL>
                    <a:lnR w="12240">
                      <a:noFill/>
                    </a:lnR>
                    <a:lnT w="12240">
                      <a:noFill/>
                    </a:lnT>
                    <a:lnB w="12240">
                      <a:noFill/>
                    </a:lnB>
                    <a:noFill/>
                  </a:tcPr>
                </a:tc>
              </a:tr>
              <a:tr h="254880">
                <a:tc>
                  <a:txBody>
                    <a:bodyPr lIns="9360" rIns="9360" tIns="9360" bIns="0" anchor="ctr">
                      <a:noAutofit/>
                    </a:bodyPr>
                    <a:p>
                      <a:pPr algn="ctr">
                        <a:lnSpc>
                          <a:spcPct val="100000"/>
                        </a:lnSpc>
                      </a:pPr>
                      <a:r>
                        <a:rPr b="0" lang="en-GB" sz="1200" spc="-1" strike="noStrike">
                          <a:solidFill>
                            <a:srgbClr val="7f7f7f"/>
                          </a:solidFill>
                          <a:latin typeface="Calibri"/>
                          <a:ea typeface="ＭＳ Ｐゴシック"/>
                        </a:rPr>
                        <a:t>24 (+5)</a:t>
                      </a:r>
                      <a:endParaRPr b="0" lang="en-GB" sz="1200" spc="-1" strike="noStrike">
                        <a:latin typeface="Arial"/>
                      </a:endParaRPr>
                    </a:p>
                  </a:txBody>
                  <a:tcPr marL="9360" marR="9360">
                    <a:lnL w="12240">
                      <a:noFill/>
                    </a:lnL>
                    <a:lnR w="12240">
                      <a:noFill/>
                    </a:lnR>
                    <a:lnT w="12240">
                      <a:noFill/>
                    </a:lnT>
                    <a:lnB w="12240">
                      <a:noFill/>
                    </a:lnB>
                    <a:noFill/>
                  </a:tcPr>
                </a:tc>
              </a:tr>
              <a:tr h="254880">
                <a:tc>
                  <a:txBody>
                    <a:bodyPr lIns="9360" rIns="9360" tIns="9360" bIns="0" anchor="ctr">
                      <a:noAutofit/>
                    </a:bodyPr>
                    <a:p>
                      <a:pPr algn="ctr">
                        <a:lnSpc>
                          <a:spcPct val="100000"/>
                        </a:lnSpc>
                      </a:pPr>
                      <a:r>
                        <a:rPr b="0" lang="en-GB" sz="1200" spc="-1" strike="noStrike">
                          <a:solidFill>
                            <a:srgbClr val="7f7f7f"/>
                          </a:solidFill>
                          <a:latin typeface="Calibri"/>
                          <a:ea typeface="ＭＳ Ｐゴシック"/>
                        </a:rPr>
                        <a:t>24 (=)</a:t>
                      </a:r>
                      <a:endParaRPr b="0" lang="en-GB" sz="1200" spc="-1" strike="noStrike">
                        <a:latin typeface="Arial"/>
                      </a:endParaRPr>
                    </a:p>
                  </a:txBody>
                  <a:tcPr marL="9360" marR="9360">
                    <a:lnL w="12240">
                      <a:noFill/>
                    </a:lnL>
                    <a:lnR w="12240">
                      <a:noFill/>
                    </a:lnR>
                    <a:lnT w="12240">
                      <a:noFill/>
                    </a:lnT>
                    <a:lnB w="12240">
                      <a:noFill/>
                    </a:lnB>
                    <a:noFill/>
                  </a:tcPr>
                </a:tc>
              </a:tr>
              <a:tr h="254880">
                <a:tc>
                  <a:txBody>
                    <a:bodyPr lIns="9360" rIns="9360" tIns="9360" bIns="0" anchor="ctr">
                      <a:noAutofit/>
                    </a:bodyPr>
                    <a:p>
                      <a:pPr algn="ctr">
                        <a:lnSpc>
                          <a:spcPct val="100000"/>
                        </a:lnSpc>
                      </a:pPr>
                      <a:r>
                        <a:rPr b="0" lang="en-GB" sz="1200" spc="-1" strike="noStrike">
                          <a:solidFill>
                            <a:srgbClr val="7f7f7f"/>
                          </a:solidFill>
                          <a:latin typeface="Calibri"/>
                          <a:ea typeface="ＭＳ Ｐゴシック"/>
                        </a:rPr>
                        <a:t>28 (+2)</a:t>
                      </a:r>
                      <a:endParaRPr b="0" lang="en-GB" sz="1200" spc="-1" strike="noStrike">
                        <a:latin typeface="Arial"/>
                      </a:endParaRPr>
                    </a:p>
                  </a:txBody>
                  <a:tcPr marL="9360" marR="9360">
                    <a:lnL w="12240">
                      <a:noFill/>
                    </a:lnL>
                    <a:lnR w="12240">
                      <a:noFill/>
                    </a:lnR>
                    <a:lnT w="12240">
                      <a:noFill/>
                    </a:lnT>
                    <a:lnB w="12240">
                      <a:noFill/>
                    </a:lnB>
                    <a:noFill/>
                  </a:tcPr>
                </a:tc>
              </a:tr>
              <a:tr h="252000">
                <a:tc>
                  <a:txBody>
                    <a:bodyPr lIns="9360" rIns="9360" tIns="9360" bIns="0" anchor="ctr">
                      <a:noAutofit/>
                    </a:bodyPr>
                    <a:p>
                      <a:pPr algn="ctr">
                        <a:lnSpc>
                          <a:spcPct val="100000"/>
                        </a:lnSpc>
                      </a:pPr>
                      <a:r>
                        <a:rPr b="0" lang="en-GB" sz="1200" spc="-1" strike="noStrike">
                          <a:solidFill>
                            <a:srgbClr val="7f7f7f"/>
                          </a:solidFill>
                          <a:latin typeface="Calibri"/>
                          <a:ea typeface="ＭＳ Ｐゴシック"/>
                        </a:rPr>
                        <a:t>27 (+4)</a:t>
                      </a:r>
                      <a:endParaRPr b="0" lang="en-GB" sz="1200" spc="-1" strike="noStrike">
                        <a:latin typeface="Arial"/>
                      </a:endParaRPr>
                    </a:p>
                  </a:txBody>
                  <a:tcPr marL="9360" marR="9360">
                    <a:lnL w="12240">
                      <a:noFill/>
                    </a:lnL>
                    <a:lnR w="12240">
                      <a:noFill/>
                    </a:lnR>
                    <a:lnT w="12240">
                      <a:noFill/>
                    </a:lnT>
                    <a:lnB w="12240">
                      <a:noFill/>
                    </a:lnB>
                    <a:noFill/>
                  </a:tcPr>
                </a:tc>
              </a:tr>
            </a:tbl>
          </a:graphicData>
        </a:graphic>
      </p:graphicFrame>
      <p:sp>
        <p:nvSpPr>
          <p:cNvPr id="359" name="Line 6"/>
          <p:cNvSpPr/>
          <p:nvPr/>
        </p:nvSpPr>
        <p:spPr>
          <a:xfrm flipH="1">
            <a:off x="411120" y="2511360"/>
            <a:ext cx="10866240" cy="0"/>
          </a:xfrm>
          <a:prstGeom prst="line">
            <a:avLst/>
          </a:prstGeom>
          <a:ln w="19080">
            <a:solidFill>
              <a:schemeClr val="tx1">
                <a:lumMod val="40000"/>
                <a:lumOff val="60000"/>
              </a:schemeClr>
            </a:solidFill>
            <a:prstDash val="dash"/>
            <a:round/>
          </a:ln>
        </p:spPr>
        <p:style>
          <a:lnRef idx="1">
            <a:schemeClr val="accent1"/>
          </a:lnRef>
          <a:fillRef idx="0">
            <a:schemeClr val="accent1"/>
          </a:fillRef>
          <a:effectRef idx="0">
            <a:schemeClr val="accent1"/>
          </a:effectRef>
          <a:fontRef idx="minor"/>
        </p:style>
      </p:sp>
      <p:sp>
        <p:nvSpPr>
          <p:cNvPr id="360" name="Line 7"/>
          <p:cNvSpPr/>
          <p:nvPr/>
        </p:nvSpPr>
        <p:spPr>
          <a:xfrm flipH="1">
            <a:off x="396720" y="3292200"/>
            <a:ext cx="10866240" cy="0"/>
          </a:xfrm>
          <a:prstGeom prst="line">
            <a:avLst/>
          </a:prstGeom>
          <a:ln w="19080">
            <a:solidFill>
              <a:schemeClr val="tx1">
                <a:lumMod val="40000"/>
                <a:lumOff val="60000"/>
              </a:schemeClr>
            </a:solidFill>
            <a:prstDash val="dash"/>
            <a:round/>
          </a:ln>
        </p:spPr>
        <p:style>
          <a:lnRef idx="1">
            <a:schemeClr val="accent1"/>
          </a:lnRef>
          <a:fillRef idx="0">
            <a:schemeClr val="accent1"/>
          </a:fillRef>
          <a:effectRef idx="0">
            <a:schemeClr val="accent1"/>
          </a:effectRef>
          <a:fontRef idx="minor"/>
        </p:style>
      </p:sp>
      <p:sp>
        <p:nvSpPr>
          <p:cNvPr id="361" name="Line 8"/>
          <p:cNvSpPr/>
          <p:nvPr/>
        </p:nvSpPr>
        <p:spPr>
          <a:xfrm flipH="1">
            <a:off x="396720" y="4606920"/>
            <a:ext cx="10866240" cy="0"/>
          </a:xfrm>
          <a:prstGeom prst="line">
            <a:avLst/>
          </a:prstGeom>
          <a:ln w="19080">
            <a:solidFill>
              <a:schemeClr val="tx1">
                <a:lumMod val="40000"/>
                <a:lumOff val="60000"/>
              </a:schemeClr>
            </a:solidFill>
            <a:prstDash val="dash"/>
            <a:round/>
          </a:ln>
        </p:spPr>
        <p:style>
          <a:lnRef idx="1">
            <a:schemeClr val="accent1"/>
          </a:lnRef>
          <a:fillRef idx="0">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2" name="TextShape 1"/>
          <p:cNvSpPr txBox="1"/>
          <p:nvPr/>
        </p:nvSpPr>
        <p:spPr>
          <a:xfrm>
            <a:off x="423000" y="244800"/>
            <a:ext cx="10362960" cy="671400"/>
          </a:xfrm>
          <a:prstGeom prst="rect">
            <a:avLst/>
          </a:prstGeom>
          <a:noFill/>
          <a:ln>
            <a:noFill/>
          </a:ln>
        </p:spPr>
        <p:txBody>
          <a:bodyPr lIns="0" rIns="0" tIns="0" bIns="0" anchor="ctr">
            <a:normAutofit/>
          </a:bodyPr>
          <a:p>
            <a:pPr>
              <a:lnSpc>
                <a:spcPct val="90000"/>
              </a:lnSpc>
            </a:pPr>
            <a:r>
              <a:rPr b="1" lang="en-US" sz="3200" spc="-1" strike="noStrike">
                <a:solidFill>
                  <a:srgbClr val="eb311b"/>
                </a:solidFill>
                <a:latin typeface="Calibri"/>
                <a:ea typeface="Calibri"/>
              </a:rPr>
              <a:t>DIPs resulting in a DIP accept (%)</a:t>
            </a:r>
            <a:endParaRPr b="0" lang="en-US" sz="3200" spc="-1" strike="noStrike">
              <a:solidFill>
                <a:srgbClr val="404040"/>
              </a:solidFill>
              <a:latin typeface="Roboto Condensed"/>
            </a:endParaRPr>
          </a:p>
        </p:txBody>
      </p:sp>
      <p:sp>
        <p:nvSpPr>
          <p:cNvPr id="363" name="TextShape 2"/>
          <p:cNvSpPr txBox="1"/>
          <p:nvPr/>
        </p:nvSpPr>
        <p:spPr>
          <a:xfrm>
            <a:off x="410040" y="829800"/>
            <a:ext cx="10362960" cy="218160"/>
          </a:xfrm>
          <a:prstGeom prst="rect">
            <a:avLst/>
          </a:prstGeom>
          <a:noFill/>
          <a:ln>
            <a:noFill/>
          </a:ln>
        </p:spPr>
        <p:txBody>
          <a:bodyPr lIns="0" rIns="0" tIns="0" bIns="0">
            <a:noAutofit/>
          </a:bodyPr>
          <a:p>
            <a:pPr>
              <a:lnSpc>
                <a:spcPct val="90000"/>
              </a:lnSpc>
              <a:spcBef>
                <a:spcPts val="1001"/>
              </a:spcBef>
            </a:pPr>
            <a:r>
              <a:rPr b="0" lang="en-US" sz="1700" spc="-1" strike="noStrike">
                <a:solidFill>
                  <a:srgbClr val="ffffff"/>
                </a:solidFill>
                <a:latin typeface="Calibri"/>
                <a:ea typeface="Calibri"/>
              </a:rPr>
              <a:t>The average proportion of DIPs resulting in a DIP accept remained stable across 2018, sitting at 84% between Q2 and Q4</a:t>
            </a:r>
            <a:endParaRPr b="0" lang="en-US" sz="1700" spc="-1" strike="noStrike">
              <a:solidFill>
                <a:srgbClr val="404040"/>
              </a:solidFill>
              <a:latin typeface="Calibri"/>
            </a:endParaRPr>
          </a:p>
        </p:txBody>
      </p:sp>
      <p:sp>
        <p:nvSpPr>
          <p:cNvPr id="364" name="CustomShape 3"/>
          <p:cNvSpPr/>
          <p:nvPr/>
        </p:nvSpPr>
        <p:spPr>
          <a:xfrm>
            <a:off x="411120" y="6164280"/>
            <a:ext cx="5152680" cy="693360"/>
          </a:xfrm>
          <a:prstGeom prst="rect">
            <a:avLst/>
          </a:prstGeom>
          <a:noFill/>
          <a:ln>
            <a:noFill/>
          </a:ln>
        </p:spPr>
        <p:style>
          <a:lnRef idx="0"/>
          <a:fillRef idx="0"/>
          <a:effectRef idx="0"/>
          <a:fontRef idx="minor"/>
        </p:style>
        <p:txBody>
          <a:bodyPr lIns="68760" rIns="68760" tIns="34200" bIns="34200" anchor="ctr">
            <a:noAutofit/>
          </a:bodyPr>
          <a:p>
            <a:pPr>
              <a:lnSpc>
                <a:spcPct val="100000"/>
              </a:lnSpc>
            </a:pPr>
            <a:r>
              <a:rPr b="0" lang="en-GB" sz="600" spc="-1" strike="noStrike">
                <a:solidFill>
                  <a:srgbClr val="4a5b73"/>
                </a:solidFill>
                <a:latin typeface="Segoe UI"/>
                <a:ea typeface="Segoe UI"/>
              </a:rPr>
              <a:t>QHX2. In the last 3 months, what proportion of these DIPs have resulted in a DIP accept?</a:t>
            </a:r>
            <a:endParaRPr b="0" lang="en-GB" sz="600" spc="-1" strike="noStrike">
              <a:latin typeface="Arial"/>
            </a:endParaRPr>
          </a:p>
          <a:p>
            <a:pPr>
              <a:lnSpc>
                <a:spcPct val="100000"/>
              </a:lnSpc>
            </a:pPr>
            <a:r>
              <a:rPr b="0" lang="en-GB" sz="600" spc="-1" strike="noStrike">
                <a:solidFill>
                  <a:srgbClr val="4a5b73"/>
                </a:solidFill>
                <a:latin typeface="Segoe UI"/>
                <a:ea typeface="Segoe UI"/>
              </a:rPr>
              <a:t>Base: All Q4 respondents (300)</a:t>
            </a:r>
            <a:endParaRPr b="0" lang="en-GB" sz="600" spc="-1" strike="noStrike">
              <a:latin typeface="Arial"/>
            </a:endParaRPr>
          </a:p>
        </p:txBody>
      </p:sp>
      <p:graphicFrame>
        <p:nvGraphicFramePr>
          <p:cNvPr id="365" name="Chart 46"/>
          <p:cNvGraphicFramePr/>
          <p:nvPr/>
        </p:nvGraphicFramePr>
        <p:xfrm>
          <a:off x="411120" y="1943280"/>
          <a:ext cx="10866240" cy="4220640"/>
        </p:xfrm>
        <a:graphic>
          <a:graphicData uri="http://schemas.openxmlformats.org/drawingml/2006/chart">
            <c:chart xmlns:c="http://schemas.openxmlformats.org/drawingml/2006/chart" xmlns:r="http://schemas.openxmlformats.org/officeDocument/2006/relationships" r:id="rId1"/>
          </a:graphicData>
        </a:graphic>
      </p:graphicFrame>
      <p:sp>
        <p:nvSpPr>
          <p:cNvPr id="366" name="Line 4"/>
          <p:cNvSpPr/>
          <p:nvPr/>
        </p:nvSpPr>
        <p:spPr>
          <a:xfrm>
            <a:off x="2108160" y="1563480"/>
            <a:ext cx="0" cy="4600440"/>
          </a:xfrm>
          <a:prstGeom prst="line">
            <a:avLst/>
          </a:prstGeom>
          <a:ln w="19080">
            <a:solidFill>
              <a:schemeClr val="tx1">
                <a:lumMod val="40000"/>
                <a:lumOff val="60000"/>
              </a:schemeClr>
            </a:solidFill>
            <a:prstDash val="dash"/>
            <a:round/>
          </a:ln>
        </p:spPr>
        <p:style>
          <a:lnRef idx="1">
            <a:schemeClr val="accent1"/>
          </a:lnRef>
          <a:fillRef idx="0">
            <a:schemeClr val="accent1"/>
          </a:fillRef>
          <a:effectRef idx="0">
            <a:schemeClr val="accent1"/>
          </a:effectRef>
          <a:fontRef idx="minor"/>
        </p:style>
      </p:sp>
      <p:sp>
        <p:nvSpPr>
          <p:cNvPr id="367" name="Line 5"/>
          <p:cNvSpPr/>
          <p:nvPr/>
        </p:nvSpPr>
        <p:spPr>
          <a:xfrm>
            <a:off x="3602880" y="1563480"/>
            <a:ext cx="0" cy="4600440"/>
          </a:xfrm>
          <a:prstGeom prst="line">
            <a:avLst/>
          </a:prstGeom>
          <a:ln w="19080">
            <a:solidFill>
              <a:schemeClr val="tx1">
                <a:lumMod val="40000"/>
                <a:lumOff val="60000"/>
              </a:schemeClr>
            </a:solidFill>
            <a:prstDash val="dash"/>
            <a:round/>
          </a:ln>
        </p:spPr>
        <p:style>
          <a:lnRef idx="1">
            <a:schemeClr val="accent1"/>
          </a:lnRef>
          <a:fillRef idx="0">
            <a:schemeClr val="accent1"/>
          </a:fillRef>
          <a:effectRef idx="0">
            <a:schemeClr val="accent1"/>
          </a:effectRef>
          <a:fontRef idx="minor"/>
        </p:style>
      </p:sp>
      <p:sp>
        <p:nvSpPr>
          <p:cNvPr id="368" name="Line 6"/>
          <p:cNvSpPr/>
          <p:nvPr/>
        </p:nvSpPr>
        <p:spPr>
          <a:xfrm>
            <a:off x="6592320" y="1563480"/>
            <a:ext cx="0" cy="4600440"/>
          </a:xfrm>
          <a:prstGeom prst="line">
            <a:avLst/>
          </a:prstGeom>
          <a:ln w="19080">
            <a:solidFill>
              <a:schemeClr val="tx1">
                <a:lumMod val="40000"/>
                <a:lumOff val="60000"/>
              </a:schemeClr>
            </a:solidFill>
            <a:prstDash val="dash"/>
            <a:round/>
          </a:ln>
        </p:spPr>
        <p:style>
          <a:lnRef idx="1">
            <a:schemeClr val="accent1"/>
          </a:lnRef>
          <a:fillRef idx="0">
            <a:schemeClr val="accent1"/>
          </a:fillRef>
          <a:effectRef idx="0">
            <a:schemeClr val="accent1"/>
          </a:effectRef>
          <a:fontRef idx="minor"/>
        </p:style>
      </p:sp>
      <p:sp>
        <p:nvSpPr>
          <p:cNvPr id="369" name="Line 7"/>
          <p:cNvSpPr/>
          <p:nvPr/>
        </p:nvSpPr>
        <p:spPr>
          <a:xfrm>
            <a:off x="8087040" y="1563480"/>
            <a:ext cx="0" cy="4600440"/>
          </a:xfrm>
          <a:prstGeom prst="line">
            <a:avLst/>
          </a:prstGeom>
          <a:ln w="19080">
            <a:solidFill>
              <a:schemeClr val="tx1">
                <a:lumMod val="40000"/>
                <a:lumOff val="60000"/>
              </a:schemeClr>
            </a:solidFill>
            <a:prstDash val="dash"/>
            <a:round/>
          </a:ln>
        </p:spPr>
        <p:style>
          <a:lnRef idx="1">
            <a:schemeClr val="accent1"/>
          </a:lnRef>
          <a:fillRef idx="0">
            <a:schemeClr val="accent1"/>
          </a:fillRef>
          <a:effectRef idx="0">
            <a:schemeClr val="accent1"/>
          </a:effectRef>
          <a:fontRef idx="minor"/>
        </p:style>
      </p:sp>
      <p:sp>
        <p:nvSpPr>
          <p:cNvPr id="370" name="Line 8"/>
          <p:cNvSpPr/>
          <p:nvPr/>
        </p:nvSpPr>
        <p:spPr>
          <a:xfrm>
            <a:off x="9581760" y="1563480"/>
            <a:ext cx="0" cy="4600440"/>
          </a:xfrm>
          <a:prstGeom prst="line">
            <a:avLst/>
          </a:prstGeom>
          <a:ln w="19080">
            <a:solidFill>
              <a:schemeClr val="tx1">
                <a:lumMod val="40000"/>
                <a:lumOff val="60000"/>
              </a:schemeClr>
            </a:solidFill>
            <a:prstDash val="dash"/>
            <a:round/>
          </a:ln>
        </p:spPr>
        <p:style>
          <a:lnRef idx="1">
            <a:schemeClr val="accent1"/>
          </a:lnRef>
          <a:fillRef idx="0">
            <a:schemeClr val="accent1"/>
          </a:fillRef>
          <a:effectRef idx="0">
            <a:schemeClr val="accent1"/>
          </a:effectRef>
          <a:fontRef idx="minor"/>
        </p:style>
      </p:sp>
      <p:sp>
        <p:nvSpPr>
          <p:cNvPr id="371" name="CustomShape 9"/>
          <p:cNvSpPr/>
          <p:nvPr/>
        </p:nvSpPr>
        <p:spPr>
          <a:xfrm>
            <a:off x="697320" y="1563840"/>
            <a:ext cx="1331640" cy="396360"/>
          </a:xfrm>
          <a:prstGeom prst="rect">
            <a:avLst/>
          </a:prstGeom>
          <a:solidFill>
            <a:schemeClr val="bg1"/>
          </a:solidFill>
          <a:ln w="19080">
            <a:solidFill>
              <a:schemeClr val="tx1">
                <a:lumMod val="40000"/>
                <a:lumOff val="60000"/>
              </a:schemeClr>
            </a:solidFill>
            <a:round/>
          </a:ln>
        </p:spPr>
        <p:style>
          <a:lnRef idx="0"/>
          <a:fillRef idx="0"/>
          <a:effectRef idx="0"/>
          <a:fontRef idx="minor"/>
        </p:style>
        <p:txBody>
          <a:bodyPr lIns="36000" rIns="36000" tIns="45000" bIns="45000" anchor="ctr">
            <a:noAutofit/>
          </a:bodyPr>
          <a:p>
            <a:pPr algn="ctr">
              <a:lnSpc>
                <a:spcPct val="100000"/>
              </a:lnSpc>
            </a:pPr>
            <a:r>
              <a:rPr b="1" lang="en-GB" sz="1400" spc="-1" strike="noStrike">
                <a:solidFill>
                  <a:srgbClr val="ffffff"/>
                </a:solidFill>
                <a:latin typeface="Calibri"/>
                <a:ea typeface="ＭＳ Ｐゴシック"/>
              </a:rPr>
              <a:t>Q2 2017: 82</a:t>
            </a:r>
            <a:endParaRPr b="0" lang="en-GB" sz="1400" spc="-1" strike="noStrike">
              <a:latin typeface="Arial"/>
            </a:endParaRPr>
          </a:p>
        </p:txBody>
      </p:sp>
      <p:sp>
        <p:nvSpPr>
          <p:cNvPr id="372" name="CustomShape 10"/>
          <p:cNvSpPr/>
          <p:nvPr/>
        </p:nvSpPr>
        <p:spPr>
          <a:xfrm>
            <a:off x="2191680" y="1563840"/>
            <a:ext cx="1331640" cy="396360"/>
          </a:xfrm>
          <a:prstGeom prst="rect">
            <a:avLst/>
          </a:prstGeom>
          <a:solidFill>
            <a:schemeClr val="bg1"/>
          </a:solidFill>
          <a:ln w="19080">
            <a:solidFill>
              <a:schemeClr val="tx1">
                <a:lumMod val="40000"/>
                <a:lumOff val="60000"/>
              </a:schemeClr>
            </a:solidFill>
            <a:round/>
          </a:ln>
        </p:spPr>
        <p:style>
          <a:lnRef idx="0"/>
          <a:fillRef idx="0"/>
          <a:effectRef idx="0"/>
          <a:fontRef idx="minor"/>
        </p:style>
        <p:txBody>
          <a:bodyPr lIns="36000" rIns="36000" tIns="45000" bIns="45000" anchor="ctr">
            <a:noAutofit/>
          </a:bodyPr>
          <a:p>
            <a:pPr algn="ctr">
              <a:lnSpc>
                <a:spcPct val="100000"/>
              </a:lnSpc>
            </a:pPr>
            <a:r>
              <a:rPr b="1" lang="en-GB" sz="1400" spc="-1" strike="noStrike">
                <a:solidFill>
                  <a:srgbClr val="ffffff"/>
                </a:solidFill>
                <a:latin typeface="Calibri"/>
                <a:ea typeface="ＭＳ Ｐゴシック"/>
              </a:rPr>
              <a:t>Q3 2017: 82</a:t>
            </a:r>
            <a:endParaRPr b="0" lang="en-GB" sz="1400" spc="-1" strike="noStrike">
              <a:latin typeface="Arial"/>
            </a:endParaRPr>
          </a:p>
        </p:txBody>
      </p:sp>
      <p:sp>
        <p:nvSpPr>
          <p:cNvPr id="373" name="CustomShape 11"/>
          <p:cNvSpPr/>
          <p:nvPr/>
        </p:nvSpPr>
        <p:spPr>
          <a:xfrm>
            <a:off x="3686400" y="1563840"/>
            <a:ext cx="1331640" cy="396360"/>
          </a:xfrm>
          <a:prstGeom prst="rect">
            <a:avLst/>
          </a:prstGeom>
          <a:solidFill>
            <a:schemeClr val="bg1"/>
          </a:solidFill>
          <a:ln w="19080">
            <a:solidFill>
              <a:schemeClr val="tx1">
                <a:lumMod val="40000"/>
                <a:lumOff val="60000"/>
              </a:schemeClr>
            </a:solidFill>
            <a:round/>
          </a:ln>
        </p:spPr>
        <p:style>
          <a:lnRef idx="0"/>
          <a:fillRef idx="0"/>
          <a:effectRef idx="0"/>
          <a:fontRef idx="minor"/>
        </p:style>
        <p:txBody>
          <a:bodyPr lIns="36000" rIns="36000" tIns="45000" bIns="45000" anchor="ctr">
            <a:noAutofit/>
          </a:bodyPr>
          <a:p>
            <a:pPr algn="ctr">
              <a:lnSpc>
                <a:spcPct val="100000"/>
              </a:lnSpc>
            </a:pPr>
            <a:r>
              <a:rPr b="1" lang="en-GB" sz="1400" spc="-1" strike="noStrike">
                <a:solidFill>
                  <a:srgbClr val="ffffff"/>
                </a:solidFill>
                <a:latin typeface="Calibri"/>
                <a:ea typeface="ＭＳ Ｐゴシック"/>
              </a:rPr>
              <a:t>Q4 2017: 82</a:t>
            </a:r>
            <a:endParaRPr b="0" lang="en-GB" sz="1400" spc="-1" strike="noStrike">
              <a:latin typeface="Arial"/>
            </a:endParaRPr>
          </a:p>
        </p:txBody>
      </p:sp>
      <p:sp>
        <p:nvSpPr>
          <p:cNvPr id="374" name="CustomShape 12"/>
          <p:cNvSpPr/>
          <p:nvPr/>
        </p:nvSpPr>
        <p:spPr>
          <a:xfrm>
            <a:off x="5181120" y="1563840"/>
            <a:ext cx="1331640" cy="396360"/>
          </a:xfrm>
          <a:prstGeom prst="rect">
            <a:avLst/>
          </a:prstGeom>
          <a:solidFill>
            <a:schemeClr val="bg1"/>
          </a:solidFill>
          <a:ln w="19080">
            <a:solidFill>
              <a:schemeClr val="tx1">
                <a:lumMod val="40000"/>
                <a:lumOff val="60000"/>
              </a:schemeClr>
            </a:solidFill>
            <a:round/>
          </a:ln>
        </p:spPr>
        <p:style>
          <a:lnRef idx="0"/>
          <a:fillRef idx="0"/>
          <a:effectRef idx="0"/>
          <a:fontRef idx="minor"/>
        </p:style>
        <p:txBody>
          <a:bodyPr lIns="36000" rIns="36000" tIns="45000" bIns="45000" anchor="ctr">
            <a:noAutofit/>
          </a:bodyPr>
          <a:p>
            <a:pPr algn="ctr">
              <a:lnSpc>
                <a:spcPct val="100000"/>
              </a:lnSpc>
            </a:pPr>
            <a:r>
              <a:rPr b="1" lang="en-GB" sz="1400" spc="-1" strike="noStrike">
                <a:solidFill>
                  <a:srgbClr val="ffffff"/>
                </a:solidFill>
                <a:latin typeface="Calibri"/>
                <a:ea typeface="ＭＳ Ｐゴシック"/>
              </a:rPr>
              <a:t>Q1 2018: 82</a:t>
            </a:r>
            <a:endParaRPr b="0" lang="en-GB" sz="1400" spc="-1" strike="noStrike">
              <a:latin typeface="Arial"/>
            </a:endParaRPr>
          </a:p>
        </p:txBody>
      </p:sp>
      <p:sp>
        <p:nvSpPr>
          <p:cNvPr id="375" name="CustomShape 13"/>
          <p:cNvSpPr/>
          <p:nvPr/>
        </p:nvSpPr>
        <p:spPr>
          <a:xfrm>
            <a:off x="6675840" y="1563840"/>
            <a:ext cx="1331640" cy="396360"/>
          </a:xfrm>
          <a:prstGeom prst="rect">
            <a:avLst/>
          </a:prstGeom>
          <a:solidFill>
            <a:schemeClr val="bg1"/>
          </a:solidFill>
          <a:ln w="19080">
            <a:solidFill>
              <a:schemeClr val="tx1">
                <a:lumMod val="40000"/>
                <a:lumOff val="60000"/>
              </a:schemeClr>
            </a:solidFill>
            <a:round/>
          </a:ln>
        </p:spPr>
        <p:style>
          <a:lnRef idx="0"/>
          <a:fillRef idx="0"/>
          <a:effectRef idx="0"/>
          <a:fontRef idx="minor"/>
        </p:style>
        <p:txBody>
          <a:bodyPr lIns="36000" rIns="36000" tIns="45000" bIns="45000" anchor="ctr">
            <a:noAutofit/>
          </a:bodyPr>
          <a:p>
            <a:pPr algn="ctr">
              <a:lnSpc>
                <a:spcPct val="100000"/>
              </a:lnSpc>
            </a:pPr>
            <a:r>
              <a:rPr b="1" lang="en-GB" sz="1400" spc="-1" strike="noStrike">
                <a:solidFill>
                  <a:srgbClr val="ffffff"/>
                </a:solidFill>
                <a:latin typeface="Calibri"/>
                <a:ea typeface="ＭＳ Ｐゴシック"/>
              </a:rPr>
              <a:t>Q2 2018: 84</a:t>
            </a:r>
            <a:endParaRPr b="0" lang="en-GB" sz="1400" spc="-1" strike="noStrike">
              <a:latin typeface="Arial"/>
            </a:endParaRPr>
          </a:p>
        </p:txBody>
      </p:sp>
      <p:sp>
        <p:nvSpPr>
          <p:cNvPr id="376" name="CustomShape 14"/>
          <p:cNvSpPr/>
          <p:nvPr/>
        </p:nvSpPr>
        <p:spPr>
          <a:xfrm>
            <a:off x="8170200" y="1563840"/>
            <a:ext cx="1331640" cy="396360"/>
          </a:xfrm>
          <a:prstGeom prst="rect">
            <a:avLst/>
          </a:prstGeom>
          <a:solidFill>
            <a:schemeClr val="bg1"/>
          </a:solidFill>
          <a:ln w="19080">
            <a:solidFill>
              <a:schemeClr val="tx1">
                <a:lumMod val="40000"/>
                <a:lumOff val="60000"/>
              </a:schemeClr>
            </a:solidFill>
            <a:round/>
          </a:ln>
        </p:spPr>
        <p:style>
          <a:lnRef idx="0"/>
          <a:fillRef idx="0"/>
          <a:effectRef idx="0"/>
          <a:fontRef idx="minor"/>
        </p:style>
        <p:txBody>
          <a:bodyPr lIns="36000" rIns="36000" tIns="45000" bIns="45000" anchor="ctr">
            <a:noAutofit/>
          </a:bodyPr>
          <a:p>
            <a:pPr algn="ctr">
              <a:lnSpc>
                <a:spcPct val="100000"/>
              </a:lnSpc>
            </a:pPr>
            <a:r>
              <a:rPr b="1" lang="en-GB" sz="1400" spc="-1" strike="noStrike">
                <a:solidFill>
                  <a:srgbClr val="ffffff"/>
                </a:solidFill>
                <a:latin typeface="Calibri"/>
                <a:ea typeface="ＭＳ Ｐゴシック"/>
              </a:rPr>
              <a:t>Q3 2018: 84</a:t>
            </a:r>
            <a:endParaRPr b="0" lang="en-GB" sz="1400" spc="-1" strike="noStrike">
              <a:latin typeface="Arial"/>
            </a:endParaRPr>
          </a:p>
        </p:txBody>
      </p:sp>
      <p:sp>
        <p:nvSpPr>
          <p:cNvPr id="377" name="Line 15"/>
          <p:cNvSpPr/>
          <p:nvPr/>
        </p:nvSpPr>
        <p:spPr>
          <a:xfrm>
            <a:off x="5097600" y="1563480"/>
            <a:ext cx="0" cy="4600440"/>
          </a:xfrm>
          <a:prstGeom prst="line">
            <a:avLst/>
          </a:prstGeom>
          <a:ln w="19080">
            <a:solidFill>
              <a:schemeClr val="tx1">
                <a:lumMod val="40000"/>
                <a:lumOff val="60000"/>
              </a:schemeClr>
            </a:solidFill>
            <a:prstDash val="dash"/>
            <a:round/>
          </a:ln>
        </p:spPr>
        <p:style>
          <a:lnRef idx="1">
            <a:schemeClr val="accent1"/>
          </a:lnRef>
          <a:fillRef idx="0">
            <a:schemeClr val="accent1"/>
          </a:fillRef>
          <a:effectRef idx="0">
            <a:schemeClr val="accent1"/>
          </a:effectRef>
          <a:fontRef idx="minor"/>
        </p:style>
      </p:sp>
      <p:sp>
        <p:nvSpPr>
          <p:cNvPr id="378" name="CustomShape 16"/>
          <p:cNvSpPr/>
          <p:nvPr/>
        </p:nvSpPr>
        <p:spPr>
          <a:xfrm>
            <a:off x="9664920" y="1563840"/>
            <a:ext cx="1331640" cy="396360"/>
          </a:xfrm>
          <a:prstGeom prst="rect">
            <a:avLst/>
          </a:prstGeom>
          <a:solidFill>
            <a:schemeClr val="bg1"/>
          </a:solidFill>
          <a:ln w="19080">
            <a:solidFill>
              <a:schemeClr val="accent3"/>
            </a:solidFill>
            <a:round/>
          </a:ln>
        </p:spPr>
        <p:style>
          <a:lnRef idx="0"/>
          <a:fillRef idx="0"/>
          <a:effectRef idx="0"/>
          <a:fontRef idx="minor"/>
        </p:style>
        <p:txBody>
          <a:bodyPr lIns="36000" rIns="36000" tIns="45000" bIns="45000" anchor="ctr">
            <a:noAutofit/>
          </a:bodyPr>
          <a:p>
            <a:pPr algn="ctr">
              <a:lnSpc>
                <a:spcPct val="100000"/>
              </a:lnSpc>
            </a:pPr>
            <a:r>
              <a:rPr b="1" lang="en-GB" sz="1400" spc="-1" strike="noStrike">
                <a:solidFill>
                  <a:srgbClr val="842c91"/>
                </a:solidFill>
                <a:latin typeface="Calibri"/>
                <a:ea typeface="ＭＳ Ｐゴシック"/>
              </a:rPr>
              <a:t>Q4 2018: 84</a:t>
            </a:r>
            <a:endParaRPr b="0" lang="en-GB" sz="14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9" name="TextShape 1"/>
          <p:cNvSpPr txBox="1"/>
          <p:nvPr/>
        </p:nvSpPr>
        <p:spPr>
          <a:xfrm>
            <a:off x="423000" y="244800"/>
            <a:ext cx="10362960" cy="671400"/>
          </a:xfrm>
          <a:prstGeom prst="rect">
            <a:avLst/>
          </a:prstGeom>
          <a:noFill/>
          <a:ln>
            <a:noFill/>
          </a:ln>
        </p:spPr>
        <p:txBody>
          <a:bodyPr lIns="0" rIns="0" tIns="0" bIns="0" anchor="ctr">
            <a:normAutofit/>
          </a:bodyPr>
          <a:p>
            <a:pPr>
              <a:lnSpc>
                <a:spcPct val="90000"/>
              </a:lnSpc>
            </a:pPr>
            <a:r>
              <a:rPr b="1" lang="en-US" sz="3200" spc="-1" strike="noStrike">
                <a:solidFill>
                  <a:srgbClr val="eb311b"/>
                </a:solidFill>
                <a:latin typeface="Calibri"/>
                <a:ea typeface="Calibri"/>
              </a:rPr>
              <a:t>DIPs resulting in a DIP accept (%) – By business</a:t>
            </a:r>
            <a:endParaRPr b="0" lang="en-US" sz="3200" spc="-1" strike="noStrike">
              <a:solidFill>
                <a:srgbClr val="404040"/>
              </a:solidFill>
              <a:latin typeface="Roboto Condensed"/>
            </a:endParaRPr>
          </a:p>
        </p:txBody>
      </p:sp>
      <p:sp>
        <p:nvSpPr>
          <p:cNvPr id="380" name="TextShape 2"/>
          <p:cNvSpPr txBox="1"/>
          <p:nvPr/>
        </p:nvSpPr>
        <p:spPr>
          <a:xfrm>
            <a:off x="410040" y="829800"/>
            <a:ext cx="10362960" cy="218160"/>
          </a:xfrm>
          <a:prstGeom prst="rect">
            <a:avLst/>
          </a:prstGeom>
          <a:noFill/>
          <a:ln>
            <a:noFill/>
          </a:ln>
        </p:spPr>
        <p:txBody>
          <a:bodyPr lIns="0" rIns="0" tIns="0" bIns="0">
            <a:noAutofit/>
          </a:bodyPr>
          <a:p>
            <a:pPr>
              <a:lnSpc>
                <a:spcPct val="90000"/>
              </a:lnSpc>
              <a:spcBef>
                <a:spcPts val="1001"/>
              </a:spcBef>
            </a:pPr>
            <a:r>
              <a:rPr b="0" lang="en-US" sz="1700" spc="-1" strike="noStrike">
                <a:solidFill>
                  <a:srgbClr val="ffffff"/>
                </a:solidFill>
                <a:latin typeface="Calibri"/>
                <a:ea typeface="Calibri"/>
              </a:rPr>
              <a:t>Conversion from DIP to DIP accept is slightly higher among larger firms. There is little difference in conversion by the type of mortgage handled</a:t>
            </a:r>
            <a:endParaRPr b="0" lang="en-US" sz="1700" spc="-1" strike="noStrike">
              <a:solidFill>
                <a:srgbClr val="404040"/>
              </a:solidFill>
              <a:latin typeface="Calibri"/>
            </a:endParaRPr>
          </a:p>
        </p:txBody>
      </p:sp>
      <p:sp>
        <p:nvSpPr>
          <p:cNvPr id="381" name="CustomShape 3"/>
          <p:cNvSpPr/>
          <p:nvPr/>
        </p:nvSpPr>
        <p:spPr>
          <a:xfrm>
            <a:off x="411120" y="6164280"/>
            <a:ext cx="5152680" cy="693360"/>
          </a:xfrm>
          <a:prstGeom prst="rect">
            <a:avLst/>
          </a:prstGeom>
          <a:noFill/>
          <a:ln>
            <a:noFill/>
          </a:ln>
        </p:spPr>
        <p:style>
          <a:lnRef idx="0"/>
          <a:fillRef idx="0"/>
          <a:effectRef idx="0"/>
          <a:fontRef idx="minor"/>
        </p:style>
        <p:txBody>
          <a:bodyPr lIns="68760" rIns="68760" tIns="34200" bIns="34200" anchor="ctr">
            <a:noAutofit/>
          </a:bodyPr>
          <a:p>
            <a:pPr>
              <a:lnSpc>
                <a:spcPct val="100000"/>
              </a:lnSpc>
            </a:pPr>
            <a:r>
              <a:rPr b="0" lang="en-GB" sz="600" spc="-1" strike="noStrike">
                <a:solidFill>
                  <a:srgbClr val="4a5b73"/>
                </a:solidFill>
                <a:latin typeface="Segoe UI"/>
                <a:ea typeface="Segoe UI"/>
              </a:rPr>
              <a:t>QHX2. In the last 3 months, what proportion of these DIPs have resulted in a DIP accept?</a:t>
            </a:r>
            <a:endParaRPr b="0" lang="en-GB" sz="600" spc="-1" strike="noStrike">
              <a:latin typeface="Arial"/>
            </a:endParaRPr>
          </a:p>
          <a:p>
            <a:pPr>
              <a:lnSpc>
                <a:spcPct val="100000"/>
              </a:lnSpc>
            </a:pPr>
            <a:r>
              <a:rPr b="0" lang="en-GB" sz="600" spc="-1" strike="noStrike">
                <a:solidFill>
                  <a:srgbClr val="4a5b73"/>
                </a:solidFill>
                <a:latin typeface="Segoe UI"/>
                <a:ea typeface="Segoe UI"/>
              </a:rPr>
              <a:t>Base: All Q4 respondents (300)</a:t>
            </a:r>
            <a:endParaRPr b="0" lang="en-GB" sz="600" spc="-1" strike="noStrike">
              <a:latin typeface="Arial"/>
            </a:endParaRPr>
          </a:p>
        </p:txBody>
      </p:sp>
      <p:graphicFrame>
        <p:nvGraphicFramePr>
          <p:cNvPr id="382" name="Chart 16"/>
          <p:cNvGraphicFramePr/>
          <p:nvPr/>
        </p:nvGraphicFramePr>
        <p:xfrm>
          <a:off x="396720" y="1981080"/>
          <a:ext cx="8775360" cy="4182840"/>
        </p:xfrm>
        <a:graphic>
          <a:graphicData uri="http://schemas.openxmlformats.org/drawingml/2006/chart">
            <c:chart xmlns:c="http://schemas.openxmlformats.org/drawingml/2006/chart" xmlns:r="http://schemas.openxmlformats.org/officeDocument/2006/relationships" r:id="rId1"/>
          </a:graphicData>
        </a:graphic>
      </p:graphicFrame>
      <p:sp>
        <p:nvSpPr>
          <p:cNvPr id="383" name="CustomShape 4"/>
          <p:cNvSpPr/>
          <p:nvPr/>
        </p:nvSpPr>
        <p:spPr>
          <a:xfrm>
            <a:off x="5587560" y="6234120"/>
            <a:ext cx="3069000" cy="54720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i="1" lang="en-GB" sz="1000" spc="-1" strike="noStrike">
                <a:solidFill>
                  <a:srgbClr val="7f7f7f"/>
                </a:solidFill>
                <a:latin typeface="Calibri"/>
                <a:ea typeface="ＭＳ Ｐゴシック"/>
              </a:rPr>
              <a:t>* At least 4 out of every 10 residential mortgages placed</a:t>
            </a:r>
            <a:endParaRPr b="0" lang="en-GB" sz="1000" spc="-1" strike="noStrike">
              <a:latin typeface="Arial"/>
            </a:endParaRPr>
          </a:p>
          <a:p>
            <a:pPr>
              <a:lnSpc>
                <a:spcPct val="100000"/>
              </a:lnSpc>
            </a:pPr>
            <a:r>
              <a:rPr b="0" i="1" lang="en-GB" sz="1000" spc="-1" strike="noStrike">
                <a:solidFill>
                  <a:srgbClr val="7f7f7f"/>
                </a:solidFill>
                <a:latin typeface="Calibri"/>
                <a:ea typeface="ＭＳ Ｐゴシック"/>
              </a:rPr>
              <a:t>** At least 2 out of 10 mortgaged placed</a:t>
            </a:r>
            <a:endParaRPr b="0" lang="en-GB" sz="1000" spc="-1" strike="noStrike">
              <a:latin typeface="Arial"/>
            </a:endParaRPr>
          </a:p>
          <a:p>
            <a:pPr>
              <a:lnSpc>
                <a:spcPct val="100000"/>
              </a:lnSpc>
            </a:pPr>
            <a:r>
              <a:rPr b="0" i="1" lang="en-GB" sz="1000" spc="-1" strike="noStrike">
                <a:solidFill>
                  <a:srgbClr val="7f7f7f"/>
                </a:solidFill>
                <a:latin typeface="Calibri"/>
                <a:ea typeface="ＭＳ Ｐゴシック"/>
              </a:rPr>
              <a:t>*** Any mortgages placed</a:t>
            </a:r>
            <a:endParaRPr b="0" lang="en-GB" sz="1000" spc="-1" strike="noStrike">
              <a:latin typeface="Arial"/>
            </a:endParaRPr>
          </a:p>
        </p:txBody>
      </p:sp>
      <p:graphicFrame>
        <p:nvGraphicFramePr>
          <p:cNvPr id="384" name="Table 5"/>
          <p:cNvGraphicFramePr/>
          <p:nvPr/>
        </p:nvGraphicFramePr>
        <p:xfrm>
          <a:off x="9286920" y="1776960"/>
          <a:ext cx="1180800" cy="4247640"/>
        </p:xfrm>
        <a:graphic>
          <a:graphicData uri="http://schemas.openxmlformats.org/drawingml/2006/table">
            <a:tbl>
              <a:tblPr/>
              <a:tblGrid>
                <a:gridCol w="1180800"/>
              </a:tblGrid>
              <a:tr h="339840">
                <a:tc>
                  <a:txBody>
                    <a:bodyPr lIns="45720" rIns="45720" anchor="ctr">
                      <a:noAutofit/>
                    </a:bodyPr>
                    <a:p>
                      <a:pPr algn="ctr">
                        <a:lnSpc>
                          <a:spcPct val="100000"/>
                        </a:lnSpc>
                      </a:pPr>
                      <a:r>
                        <a:rPr b="1" lang="en-GB" sz="1600" spc="-1" strike="noStrike">
                          <a:solidFill>
                            <a:srgbClr val="7f7f7f"/>
                          </a:solidFill>
                          <a:latin typeface="Calibri"/>
                          <a:ea typeface="ＭＳ Ｐゴシック"/>
                        </a:rPr>
                        <a:t>Q3 2018</a:t>
                      </a:r>
                      <a:endParaRPr b="0" lang="en-GB" sz="1600" spc="-1" strike="noStrike">
                        <a:latin typeface="Arial"/>
                      </a:endParaRPr>
                    </a:p>
                  </a:txBody>
                  <a:tcPr marL="45720" marR="45720">
                    <a:lnL w="12240">
                      <a:noFill/>
                    </a:lnL>
                    <a:lnR w="12240">
                      <a:noFill/>
                    </a:lnR>
                    <a:lnT w="12240">
                      <a:noFill/>
                    </a:lnT>
                    <a:lnB w="12240">
                      <a:noFill/>
                    </a:lnB>
                    <a:noFill/>
                  </a:tcPr>
                </a:tc>
              </a:tr>
              <a:tr h="254880">
                <a:tc>
                  <a:txBody>
                    <a:bodyPr lIns="9360" rIns="9360" tIns="9360" bIns="0" anchor="ctr">
                      <a:noAutofit/>
                    </a:bodyPr>
                    <a:p>
                      <a:pPr algn="ctr">
                        <a:lnSpc>
                          <a:spcPct val="100000"/>
                        </a:lnSpc>
                      </a:pPr>
                      <a:r>
                        <a:rPr b="0" lang="en-GB" sz="1200" spc="-1" strike="noStrike">
                          <a:solidFill>
                            <a:srgbClr val="7f7f7f"/>
                          </a:solidFill>
                          <a:latin typeface="Calibri"/>
                          <a:ea typeface="ＭＳ Ｐゴシック"/>
                        </a:rPr>
                        <a:t>84 (=)</a:t>
                      </a:r>
                      <a:endParaRPr b="0" lang="en-GB" sz="1200" spc="-1" strike="noStrike">
                        <a:latin typeface="Arial"/>
                      </a:endParaRPr>
                    </a:p>
                  </a:txBody>
                  <a:tcPr marL="9360" marR="9360">
                    <a:lnL w="12240">
                      <a:noFill/>
                    </a:lnL>
                    <a:lnR w="12240">
                      <a:noFill/>
                    </a:lnR>
                    <a:lnT w="12240">
                      <a:noFill/>
                    </a:lnT>
                    <a:lnB w="12240">
                      <a:noFill/>
                    </a:lnB>
                    <a:noFill/>
                  </a:tcPr>
                </a:tc>
              </a:tr>
              <a:tr h="284040">
                <a:tc>
                  <a:tcPr marL="9360" marR="9360">
                    <a:lnL w="12240">
                      <a:noFill/>
                    </a:lnL>
                    <a:lnR w="12240">
                      <a:noFill/>
                    </a:lnR>
                    <a:lnT w="12240">
                      <a:noFill/>
                    </a:lnT>
                    <a:lnB w="12240">
                      <a:noFill/>
                    </a:lnB>
                    <a:noFill/>
                  </a:tcPr>
                </a:tc>
              </a:tr>
              <a:tr h="254880">
                <a:tc>
                  <a:txBody>
                    <a:bodyPr lIns="9360" rIns="9360" tIns="9360" bIns="0" anchor="ctr">
                      <a:noAutofit/>
                    </a:bodyPr>
                    <a:p>
                      <a:pPr algn="ctr">
                        <a:lnSpc>
                          <a:spcPct val="100000"/>
                        </a:lnSpc>
                      </a:pPr>
                      <a:r>
                        <a:rPr b="0" lang="en-GB" sz="1200" spc="-1" strike="noStrike">
                          <a:solidFill>
                            <a:srgbClr val="7f7f7f"/>
                          </a:solidFill>
                          <a:latin typeface="Calibri"/>
                          <a:ea typeface="ＭＳ Ｐゴシック"/>
                        </a:rPr>
                        <a:t>84 (-1)</a:t>
                      </a:r>
                      <a:endParaRPr b="0" lang="en-GB" sz="1200" spc="-1" strike="noStrike">
                        <a:latin typeface="Arial"/>
                      </a:endParaRPr>
                    </a:p>
                  </a:txBody>
                  <a:tcPr marL="9360" marR="9360">
                    <a:lnL w="12240">
                      <a:noFill/>
                    </a:lnL>
                    <a:lnR w="12240">
                      <a:noFill/>
                    </a:lnR>
                    <a:lnT w="12240">
                      <a:noFill/>
                    </a:lnT>
                    <a:lnB w="12240">
                      <a:noFill/>
                    </a:lnB>
                    <a:noFill/>
                  </a:tcPr>
                </a:tc>
              </a:tr>
              <a:tr h="254880">
                <a:tc>
                  <a:txBody>
                    <a:bodyPr lIns="9360" rIns="9360" tIns="9360" bIns="0" anchor="ctr">
                      <a:noAutofit/>
                    </a:bodyPr>
                    <a:p>
                      <a:pPr algn="ctr">
                        <a:lnSpc>
                          <a:spcPct val="100000"/>
                        </a:lnSpc>
                      </a:pPr>
                      <a:r>
                        <a:rPr b="0" lang="en-GB" sz="1200" spc="-1" strike="noStrike">
                          <a:solidFill>
                            <a:srgbClr val="7f7f7f"/>
                          </a:solidFill>
                          <a:latin typeface="Calibri"/>
                          <a:ea typeface="ＭＳ Ｐゴシック"/>
                        </a:rPr>
                        <a:t>84 (=)</a:t>
                      </a:r>
                      <a:endParaRPr b="0" lang="en-GB" sz="1200" spc="-1" strike="noStrike">
                        <a:latin typeface="Arial"/>
                      </a:endParaRPr>
                    </a:p>
                  </a:txBody>
                  <a:tcPr marL="9360" marR="9360">
                    <a:lnL w="12240">
                      <a:noFill/>
                    </a:lnL>
                    <a:lnR w="12240">
                      <a:noFill/>
                    </a:lnR>
                    <a:lnT w="12240">
                      <a:noFill/>
                    </a:lnT>
                    <a:lnB w="12240">
                      <a:noFill/>
                    </a:lnB>
                    <a:noFill/>
                  </a:tcPr>
                </a:tc>
              </a:tr>
              <a:tr h="284040">
                <a:tc>
                  <a:tcPr marL="9360" marR="9360">
                    <a:lnL w="12240">
                      <a:noFill/>
                    </a:lnL>
                    <a:lnR w="12240">
                      <a:noFill/>
                    </a:lnR>
                    <a:lnT w="12240">
                      <a:noFill/>
                    </a:lnT>
                    <a:lnB w="12240">
                      <a:noFill/>
                    </a:lnB>
                    <a:noFill/>
                  </a:tcPr>
                </a:tc>
              </a:tr>
              <a:tr h="254880">
                <a:tc>
                  <a:txBody>
                    <a:bodyPr lIns="9360" rIns="9360" tIns="9360" bIns="0" anchor="ctr">
                      <a:noAutofit/>
                    </a:bodyPr>
                    <a:p>
                      <a:pPr algn="ctr">
                        <a:lnSpc>
                          <a:spcPct val="100000"/>
                        </a:lnSpc>
                      </a:pPr>
                      <a:r>
                        <a:rPr b="0" lang="en-GB" sz="1200" spc="-1" strike="noStrike">
                          <a:solidFill>
                            <a:srgbClr val="7f7f7f"/>
                          </a:solidFill>
                          <a:latin typeface="Calibri"/>
                          <a:ea typeface="ＭＳ Ｐゴシック"/>
                        </a:rPr>
                        <a:t>n/a</a:t>
                      </a:r>
                      <a:endParaRPr b="0" lang="en-GB" sz="1200" spc="-1" strike="noStrike">
                        <a:latin typeface="Arial"/>
                      </a:endParaRPr>
                    </a:p>
                  </a:txBody>
                  <a:tcPr marL="9360" marR="9360">
                    <a:lnL w="12240">
                      <a:noFill/>
                    </a:lnL>
                    <a:lnR w="12240">
                      <a:noFill/>
                    </a:lnR>
                    <a:lnT w="12240">
                      <a:noFill/>
                    </a:lnT>
                    <a:lnB w="12240">
                      <a:noFill/>
                    </a:lnB>
                    <a:noFill/>
                  </a:tcPr>
                </a:tc>
              </a:tr>
              <a:tr h="254880">
                <a:tc>
                  <a:txBody>
                    <a:bodyPr lIns="9360" rIns="9360" tIns="9360" bIns="0" anchor="ctr">
                      <a:noAutofit/>
                    </a:bodyPr>
                    <a:p>
                      <a:pPr algn="ctr">
                        <a:lnSpc>
                          <a:spcPct val="100000"/>
                        </a:lnSpc>
                      </a:pPr>
                      <a:r>
                        <a:rPr b="0" lang="en-GB" sz="1200" spc="-1" strike="noStrike">
                          <a:solidFill>
                            <a:srgbClr val="7f7f7f"/>
                          </a:solidFill>
                          <a:latin typeface="Calibri"/>
                          <a:ea typeface="ＭＳ Ｐゴシック"/>
                        </a:rPr>
                        <a:t>n/a</a:t>
                      </a:r>
                      <a:endParaRPr b="0" lang="en-GB" sz="1200" spc="-1" strike="noStrike">
                        <a:latin typeface="Arial"/>
                      </a:endParaRPr>
                    </a:p>
                  </a:txBody>
                  <a:tcPr marL="9360" marR="9360">
                    <a:lnL w="12240">
                      <a:noFill/>
                    </a:lnL>
                    <a:lnR w="12240">
                      <a:noFill/>
                    </a:lnR>
                    <a:lnT w="12240">
                      <a:noFill/>
                    </a:lnT>
                    <a:lnB w="12240">
                      <a:noFill/>
                    </a:lnB>
                    <a:noFill/>
                  </a:tcPr>
                </a:tc>
              </a:tr>
              <a:tr h="254880">
                <a:tc>
                  <a:txBody>
                    <a:bodyPr lIns="9360" rIns="9360" tIns="9360" bIns="0" anchor="ctr">
                      <a:noAutofit/>
                    </a:bodyPr>
                    <a:p>
                      <a:pPr algn="ctr">
                        <a:lnSpc>
                          <a:spcPct val="100000"/>
                        </a:lnSpc>
                      </a:pPr>
                      <a:r>
                        <a:rPr b="0" lang="en-GB" sz="1200" spc="-1" strike="noStrike">
                          <a:solidFill>
                            <a:srgbClr val="7f7f7f"/>
                          </a:solidFill>
                          <a:latin typeface="Calibri"/>
                          <a:ea typeface="ＭＳ Ｐゴシック"/>
                        </a:rPr>
                        <a:t>n/a</a:t>
                      </a:r>
                      <a:endParaRPr b="0" lang="en-GB" sz="1200" spc="-1" strike="noStrike">
                        <a:latin typeface="Arial"/>
                      </a:endParaRPr>
                    </a:p>
                  </a:txBody>
                  <a:tcPr marL="9360" marR="9360">
                    <a:lnL w="12240">
                      <a:noFill/>
                    </a:lnL>
                    <a:lnR w="12240">
                      <a:noFill/>
                    </a:lnR>
                    <a:lnT w="12240">
                      <a:noFill/>
                    </a:lnT>
                    <a:lnB w="12240">
                      <a:noFill/>
                    </a:lnB>
                    <a:noFill/>
                  </a:tcPr>
                </a:tc>
              </a:tr>
              <a:tr h="254880">
                <a:tc>
                  <a:txBody>
                    <a:bodyPr lIns="9360" rIns="9360" tIns="9360" bIns="0" anchor="ctr">
                      <a:noAutofit/>
                    </a:bodyPr>
                    <a:p>
                      <a:pPr algn="ctr">
                        <a:lnSpc>
                          <a:spcPct val="100000"/>
                        </a:lnSpc>
                      </a:pPr>
                      <a:r>
                        <a:rPr b="0" lang="en-GB" sz="1200" spc="-1" strike="noStrike">
                          <a:solidFill>
                            <a:srgbClr val="7f7f7f"/>
                          </a:solidFill>
                          <a:latin typeface="Calibri"/>
                          <a:ea typeface="ＭＳ Ｐゴシック"/>
                        </a:rPr>
                        <a:t>n/a</a:t>
                      </a:r>
                      <a:endParaRPr b="0" lang="en-GB" sz="1200" spc="-1" strike="noStrike">
                        <a:latin typeface="Arial"/>
                      </a:endParaRPr>
                    </a:p>
                  </a:txBody>
                  <a:tcPr marL="9360" marR="9360">
                    <a:lnL w="12240">
                      <a:noFill/>
                    </a:lnL>
                    <a:lnR w="12240">
                      <a:noFill/>
                    </a:lnR>
                    <a:lnT w="12240">
                      <a:noFill/>
                    </a:lnT>
                    <a:lnB w="12240">
                      <a:noFill/>
                    </a:lnB>
                    <a:noFill/>
                  </a:tcPr>
                </a:tc>
              </a:tr>
              <a:tr h="284040">
                <a:tc>
                  <a:tcPr marL="9360" marR="9360">
                    <a:lnL w="12240">
                      <a:noFill/>
                    </a:lnL>
                    <a:lnR w="12240">
                      <a:noFill/>
                    </a:lnR>
                    <a:lnT w="12240">
                      <a:noFill/>
                    </a:lnT>
                    <a:lnB w="12240">
                      <a:noFill/>
                    </a:lnB>
                    <a:noFill/>
                  </a:tcPr>
                </a:tc>
              </a:tr>
              <a:tr h="254880">
                <a:tc>
                  <a:txBody>
                    <a:bodyPr lIns="9360" rIns="9360" tIns="9360" bIns="0" anchor="ctr">
                      <a:noAutofit/>
                    </a:bodyPr>
                    <a:p>
                      <a:pPr algn="ctr">
                        <a:lnSpc>
                          <a:spcPct val="100000"/>
                        </a:lnSpc>
                      </a:pPr>
                      <a:r>
                        <a:rPr b="0" lang="en-GB" sz="1200" spc="-1" strike="noStrike">
                          <a:solidFill>
                            <a:srgbClr val="7f7f7f"/>
                          </a:solidFill>
                          <a:latin typeface="Calibri"/>
                          <a:ea typeface="ＭＳ Ｐゴシック"/>
                        </a:rPr>
                        <a:t>82 (+2)</a:t>
                      </a:r>
                      <a:endParaRPr b="0" lang="en-GB" sz="1200" spc="-1" strike="noStrike">
                        <a:latin typeface="Arial"/>
                      </a:endParaRPr>
                    </a:p>
                  </a:txBody>
                  <a:tcPr marL="9360" marR="9360">
                    <a:lnL w="12240">
                      <a:noFill/>
                    </a:lnL>
                    <a:lnR w="12240">
                      <a:noFill/>
                    </a:lnR>
                    <a:lnT w="12240">
                      <a:noFill/>
                    </a:lnT>
                    <a:lnB w="12240">
                      <a:noFill/>
                    </a:lnB>
                    <a:noFill/>
                  </a:tcPr>
                </a:tc>
              </a:tr>
              <a:tr h="254880">
                <a:tc>
                  <a:txBody>
                    <a:bodyPr lIns="9360" rIns="9360" tIns="9360" bIns="0" anchor="ctr">
                      <a:noAutofit/>
                    </a:bodyPr>
                    <a:p>
                      <a:pPr algn="ctr">
                        <a:lnSpc>
                          <a:spcPct val="100000"/>
                        </a:lnSpc>
                      </a:pPr>
                      <a:r>
                        <a:rPr b="0" lang="en-GB" sz="1200" spc="-1" strike="noStrike">
                          <a:solidFill>
                            <a:srgbClr val="7f7f7f"/>
                          </a:solidFill>
                          <a:latin typeface="Calibri"/>
                          <a:ea typeface="ＭＳ Ｐゴシック"/>
                        </a:rPr>
                        <a:t>87 (-3)</a:t>
                      </a:r>
                      <a:endParaRPr b="0" lang="en-GB" sz="1200" spc="-1" strike="noStrike">
                        <a:latin typeface="Arial"/>
                      </a:endParaRPr>
                    </a:p>
                  </a:txBody>
                  <a:tcPr marL="9360" marR="9360">
                    <a:lnL w="12240">
                      <a:noFill/>
                    </a:lnL>
                    <a:lnR w="12240">
                      <a:noFill/>
                    </a:lnR>
                    <a:lnT w="12240">
                      <a:noFill/>
                    </a:lnT>
                    <a:lnB w="12240">
                      <a:noFill/>
                    </a:lnB>
                    <a:noFill/>
                  </a:tcPr>
                </a:tc>
              </a:tr>
              <a:tr h="254880">
                <a:tc>
                  <a:txBody>
                    <a:bodyPr lIns="9360" rIns="9360" tIns="9360" bIns="0" anchor="ctr">
                      <a:noAutofit/>
                    </a:bodyPr>
                    <a:p>
                      <a:pPr algn="ctr">
                        <a:lnSpc>
                          <a:spcPct val="100000"/>
                        </a:lnSpc>
                      </a:pPr>
                      <a:r>
                        <a:rPr b="0" lang="en-GB" sz="1200" spc="-1" strike="noStrike">
                          <a:solidFill>
                            <a:srgbClr val="7f7f7f"/>
                          </a:solidFill>
                          <a:latin typeface="Calibri"/>
                          <a:ea typeface="ＭＳ Ｐゴシック"/>
                        </a:rPr>
                        <a:t>85 (-1)</a:t>
                      </a:r>
                      <a:endParaRPr b="0" lang="en-GB" sz="1200" spc="-1" strike="noStrike">
                        <a:latin typeface="Arial"/>
                      </a:endParaRPr>
                    </a:p>
                  </a:txBody>
                  <a:tcPr marL="9360" marR="9360">
                    <a:lnL w="12240">
                      <a:noFill/>
                    </a:lnL>
                    <a:lnR w="12240">
                      <a:noFill/>
                    </a:lnR>
                    <a:lnT w="12240">
                      <a:noFill/>
                    </a:lnT>
                    <a:lnB w="12240">
                      <a:noFill/>
                    </a:lnB>
                    <a:noFill/>
                  </a:tcPr>
                </a:tc>
              </a:tr>
              <a:tr h="254880">
                <a:tc>
                  <a:txBody>
                    <a:bodyPr lIns="9360" rIns="9360" tIns="9360" bIns="0" anchor="ctr">
                      <a:noAutofit/>
                    </a:bodyPr>
                    <a:p>
                      <a:pPr algn="ctr">
                        <a:lnSpc>
                          <a:spcPct val="100000"/>
                        </a:lnSpc>
                      </a:pPr>
                      <a:r>
                        <a:rPr b="0" lang="en-GB" sz="1200" spc="-1" strike="noStrike">
                          <a:solidFill>
                            <a:srgbClr val="7f7f7f"/>
                          </a:solidFill>
                          <a:latin typeface="Calibri"/>
                          <a:ea typeface="ＭＳ Ｐゴシック"/>
                        </a:rPr>
                        <a:t>84 (=)</a:t>
                      </a:r>
                      <a:endParaRPr b="0" lang="en-GB" sz="1200" spc="-1" strike="noStrike">
                        <a:latin typeface="Arial"/>
                      </a:endParaRPr>
                    </a:p>
                  </a:txBody>
                  <a:tcPr marL="9360" marR="9360">
                    <a:lnL w="12240">
                      <a:noFill/>
                    </a:lnL>
                    <a:lnR w="12240">
                      <a:noFill/>
                    </a:lnR>
                    <a:lnT w="12240">
                      <a:noFill/>
                    </a:lnT>
                    <a:lnB w="12240">
                      <a:noFill/>
                    </a:lnB>
                    <a:noFill/>
                  </a:tcPr>
                </a:tc>
              </a:tr>
              <a:tr h="252000">
                <a:tc>
                  <a:txBody>
                    <a:bodyPr lIns="9360" rIns="9360" tIns="9360" bIns="0" anchor="ctr">
                      <a:noAutofit/>
                    </a:bodyPr>
                    <a:p>
                      <a:pPr algn="ctr">
                        <a:lnSpc>
                          <a:spcPct val="100000"/>
                        </a:lnSpc>
                      </a:pPr>
                      <a:r>
                        <a:rPr b="0" lang="en-GB" sz="1200" spc="-1" strike="noStrike">
                          <a:solidFill>
                            <a:srgbClr val="7f7f7f"/>
                          </a:solidFill>
                          <a:latin typeface="Calibri"/>
                          <a:ea typeface="ＭＳ Ｐゴシック"/>
                        </a:rPr>
                        <a:t>83 (-1)</a:t>
                      </a:r>
                      <a:endParaRPr b="0" lang="en-GB" sz="1200" spc="-1" strike="noStrike">
                        <a:latin typeface="Arial"/>
                      </a:endParaRPr>
                    </a:p>
                  </a:txBody>
                  <a:tcPr marL="9360" marR="9360">
                    <a:lnL w="12240">
                      <a:noFill/>
                    </a:lnL>
                    <a:lnR w="12240">
                      <a:noFill/>
                    </a:lnR>
                    <a:lnT w="12240">
                      <a:noFill/>
                    </a:lnT>
                    <a:lnB w="12240">
                      <a:noFill/>
                    </a:lnB>
                    <a:noFill/>
                  </a:tcPr>
                </a:tc>
              </a:tr>
            </a:tbl>
          </a:graphicData>
        </a:graphic>
      </p:graphicFrame>
      <p:sp>
        <p:nvSpPr>
          <p:cNvPr id="385" name="Line 6"/>
          <p:cNvSpPr/>
          <p:nvPr/>
        </p:nvSpPr>
        <p:spPr>
          <a:xfrm flipH="1">
            <a:off x="411120" y="2511360"/>
            <a:ext cx="10866240" cy="0"/>
          </a:xfrm>
          <a:prstGeom prst="line">
            <a:avLst/>
          </a:prstGeom>
          <a:ln w="19080">
            <a:solidFill>
              <a:schemeClr val="tx1">
                <a:lumMod val="40000"/>
                <a:lumOff val="60000"/>
              </a:schemeClr>
            </a:solidFill>
            <a:prstDash val="dash"/>
            <a:round/>
          </a:ln>
        </p:spPr>
        <p:style>
          <a:lnRef idx="1">
            <a:schemeClr val="accent1"/>
          </a:lnRef>
          <a:fillRef idx="0">
            <a:schemeClr val="accent1"/>
          </a:fillRef>
          <a:effectRef idx="0">
            <a:schemeClr val="accent1"/>
          </a:effectRef>
          <a:fontRef idx="minor"/>
        </p:style>
      </p:sp>
      <p:sp>
        <p:nvSpPr>
          <p:cNvPr id="386" name="Line 7"/>
          <p:cNvSpPr/>
          <p:nvPr/>
        </p:nvSpPr>
        <p:spPr>
          <a:xfrm flipH="1">
            <a:off x="396720" y="3292200"/>
            <a:ext cx="10866240" cy="0"/>
          </a:xfrm>
          <a:prstGeom prst="line">
            <a:avLst/>
          </a:prstGeom>
          <a:ln w="19080">
            <a:solidFill>
              <a:schemeClr val="tx1">
                <a:lumMod val="40000"/>
                <a:lumOff val="60000"/>
              </a:schemeClr>
            </a:solidFill>
            <a:prstDash val="dash"/>
            <a:round/>
          </a:ln>
        </p:spPr>
        <p:style>
          <a:lnRef idx="1">
            <a:schemeClr val="accent1"/>
          </a:lnRef>
          <a:fillRef idx="0">
            <a:schemeClr val="accent1"/>
          </a:fillRef>
          <a:effectRef idx="0">
            <a:schemeClr val="accent1"/>
          </a:effectRef>
          <a:fontRef idx="minor"/>
        </p:style>
      </p:sp>
      <p:sp>
        <p:nvSpPr>
          <p:cNvPr id="387" name="Line 8"/>
          <p:cNvSpPr/>
          <p:nvPr/>
        </p:nvSpPr>
        <p:spPr>
          <a:xfrm flipH="1">
            <a:off x="396720" y="4606920"/>
            <a:ext cx="10866240" cy="0"/>
          </a:xfrm>
          <a:prstGeom prst="line">
            <a:avLst/>
          </a:prstGeom>
          <a:ln w="19080">
            <a:solidFill>
              <a:schemeClr val="tx1">
                <a:lumMod val="40000"/>
                <a:lumOff val="60000"/>
              </a:schemeClr>
            </a:solidFill>
            <a:prstDash val="dash"/>
            <a:round/>
          </a:ln>
        </p:spPr>
        <p:style>
          <a:lnRef idx="1">
            <a:schemeClr val="accent1"/>
          </a:lnRef>
          <a:fillRef idx="0">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181" name="Group 1"/>
          <p:cNvGrpSpPr/>
          <p:nvPr/>
        </p:nvGrpSpPr>
        <p:grpSpPr>
          <a:xfrm>
            <a:off x="508320" y="1676880"/>
            <a:ext cx="9112680" cy="721440"/>
            <a:chOff x="508320" y="1676880"/>
            <a:chExt cx="9112680" cy="721440"/>
          </a:xfrm>
        </p:grpSpPr>
        <p:sp>
          <p:nvSpPr>
            <p:cNvPr id="182" name="CustomShape 2"/>
            <p:cNvSpPr/>
            <p:nvPr/>
          </p:nvSpPr>
          <p:spPr>
            <a:xfrm>
              <a:off x="1393200" y="1853280"/>
              <a:ext cx="8227800" cy="364680"/>
            </a:xfrm>
            <a:prstGeom prst="rect">
              <a:avLst/>
            </a:prstGeom>
            <a:noFill/>
            <a:ln>
              <a:noFill/>
            </a:ln>
          </p:spPr>
          <p:style>
            <a:lnRef idx="0"/>
            <a:fillRef idx="0"/>
            <a:effectRef idx="0"/>
            <a:fontRef idx="minor"/>
          </p:style>
          <p:txBody>
            <a:bodyPr lIns="0" rIns="0" tIns="45000" bIns="45000">
              <a:spAutoFit/>
            </a:bodyPr>
            <a:p>
              <a:pPr>
                <a:lnSpc>
                  <a:spcPct val="100000"/>
                </a:lnSpc>
                <a:spcBef>
                  <a:spcPts val="360"/>
                </a:spcBef>
              </a:pPr>
              <a:r>
                <a:rPr b="0" lang="en-GB" sz="1800" spc="-1" strike="noStrike">
                  <a:solidFill>
                    <a:srgbClr val="404040"/>
                  </a:solidFill>
                  <a:latin typeface="Calibri"/>
                </a:rPr>
                <a:t>Background &amp; methodology</a:t>
              </a:r>
              <a:endParaRPr b="0" lang="en-GB" sz="1800" spc="-1" strike="noStrike">
                <a:latin typeface="Arial"/>
              </a:endParaRPr>
            </a:p>
          </p:txBody>
        </p:sp>
        <p:sp>
          <p:nvSpPr>
            <p:cNvPr id="183" name="CustomShape 3"/>
            <p:cNvSpPr/>
            <p:nvPr/>
          </p:nvSpPr>
          <p:spPr>
            <a:xfrm>
              <a:off x="508320" y="1676880"/>
              <a:ext cx="700200" cy="721440"/>
            </a:xfrm>
            <a:prstGeom prst="rect">
              <a:avLst/>
            </a:prstGeom>
            <a:solidFill>
              <a:schemeClr val="accent2"/>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grpSp>
      <p:grpSp>
        <p:nvGrpSpPr>
          <p:cNvPr id="184" name="Group 4"/>
          <p:cNvGrpSpPr/>
          <p:nvPr/>
        </p:nvGrpSpPr>
        <p:grpSpPr>
          <a:xfrm>
            <a:off x="508320" y="5097240"/>
            <a:ext cx="9252360" cy="721440"/>
            <a:chOff x="508320" y="5097240"/>
            <a:chExt cx="9252360" cy="721440"/>
          </a:xfrm>
        </p:grpSpPr>
        <p:sp>
          <p:nvSpPr>
            <p:cNvPr id="185" name="CustomShape 5"/>
            <p:cNvSpPr/>
            <p:nvPr/>
          </p:nvSpPr>
          <p:spPr>
            <a:xfrm>
              <a:off x="1393200" y="5273280"/>
              <a:ext cx="8367480" cy="364680"/>
            </a:xfrm>
            <a:prstGeom prst="rect">
              <a:avLst/>
            </a:prstGeom>
            <a:noFill/>
            <a:ln>
              <a:noFill/>
            </a:ln>
          </p:spPr>
          <p:style>
            <a:lnRef idx="0"/>
            <a:fillRef idx="0"/>
            <a:effectRef idx="0"/>
            <a:fontRef idx="minor"/>
          </p:style>
          <p:txBody>
            <a:bodyPr lIns="0" rIns="0" tIns="45000" bIns="45000">
              <a:spAutoFit/>
            </a:bodyPr>
            <a:p>
              <a:pPr>
                <a:lnSpc>
                  <a:spcPct val="100000"/>
                </a:lnSpc>
                <a:spcBef>
                  <a:spcPts val="360"/>
                </a:spcBef>
              </a:pPr>
              <a:r>
                <a:rPr b="0" lang="en-GB" sz="1800" spc="-1" strike="noStrike">
                  <a:solidFill>
                    <a:srgbClr val="404040"/>
                  </a:solidFill>
                  <a:latin typeface="Calibri"/>
                </a:rPr>
                <a:t>Business flow</a:t>
              </a:r>
              <a:endParaRPr b="0" lang="en-GB" sz="1800" spc="-1" strike="noStrike">
                <a:latin typeface="Arial"/>
              </a:endParaRPr>
            </a:p>
          </p:txBody>
        </p:sp>
        <p:sp>
          <p:nvSpPr>
            <p:cNvPr id="186" name="CustomShape 6"/>
            <p:cNvSpPr/>
            <p:nvPr/>
          </p:nvSpPr>
          <p:spPr>
            <a:xfrm>
              <a:off x="508320" y="5097240"/>
              <a:ext cx="700200" cy="721440"/>
            </a:xfrm>
            <a:prstGeom prst="rect">
              <a:avLst/>
            </a:prstGeom>
            <a:solidFill>
              <a:schemeClr val="accent3"/>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grpSp>
      <p:grpSp>
        <p:nvGrpSpPr>
          <p:cNvPr id="187" name="Group 7"/>
          <p:cNvGrpSpPr/>
          <p:nvPr/>
        </p:nvGrpSpPr>
        <p:grpSpPr>
          <a:xfrm>
            <a:off x="508320" y="3959640"/>
            <a:ext cx="9112680" cy="721440"/>
            <a:chOff x="508320" y="3959640"/>
            <a:chExt cx="9112680" cy="721440"/>
          </a:xfrm>
        </p:grpSpPr>
        <p:sp>
          <p:nvSpPr>
            <p:cNvPr id="188" name="CustomShape 8"/>
            <p:cNvSpPr/>
            <p:nvPr/>
          </p:nvSpPr>
          <p:spPr>
            <a:xfrm>
              <a:off x="1393200" y="4136040"/>
              <a:ext cx="8227800" cy="364680"/>
            </a:xfrm>
            <a:prstGeom prst="rect">
              <a:avLst/>
            </a:prstGeom>
            <a:noFill/>
            <a:ln>
              <a:noFill/>
            </a:ln>
          </p:spPr>
          <p:style>
            <a:lnRef idx="0"/>
            <a:fillRef idx="0"/>
            <a:effectRef idx="0"/>
            <a:fontRef idx="minor"/>
          </p:style>
          <p:txBody>
            <a:bodyPr lIns="0" rIns="0" tIns="45000" bIns="45000">
              <a:spAutoFit/>
            </a:bodyPr>
            <a:p>
              <a:pPr>
                <a:lnSpc>
                  <a:spcPct val="100000"/>
                </a:lnSpc>
                <a:spcBef>
                  <a:spcPts val="360"/>
                </a:spcBef>
              </a:pPr>
              <a:r>
                <a:rPr b="0" lang="en-GB" sz="1800" spc="-1" strike="noStrike">
                  <a:solidFill>
                    <a:srgbClr val="404040"/>
                  </a:solidFill>
                  <a:latin typeface="Calibri"/>
                </a:rPr>
                <a:t>Business volumes and confidence</a:t>
              </a:r>
              <a:endParaRPr b="0" lang="en-GB" sz="1800" spc="-1" strike="noStrike">
                <a:latin typeface="Arial"/>
              </a:endParaRPr>
            </a:p>
          </p:txBody>
        </p:sp>
        <p:sp>
          <p:nvSpPr>
            <p:cNvPr id="189" name="CustomShape 9"/>
            <p:cNvSpPr/>
            <p:nvPr/>
          </p:nvSpPr>
          <p:spPr>
            <a:xfrm>
              <a:off x="508320" y="3959640"/>
              <a:ext cx="700200" cy="721440"/>
            </a:xfrm>
            <a:prstGeom prst="rect">
              <a:avLst/>
            </a:prstGeom>
            <a:solidFill>
              <a:schemeClr val="accent1"/>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grpSp>
      <p:grpSp>
        <p:nvGrpSpPr>
          <p:cNvPr id="190" name="Group 10"/>
          <p:cNvGrpSpPr/>
          <p:nvPr/>
        </p:nvGrpSpPr>
        <p:grpSpPr>
          <a:xfrm>
            <a:off x="508320" y="2822040"/>
            <a:ext cx="9112680" cy="721440"/>
            <a:chOff x="508320" y="2822040"/>
            <a:chExt cx="9112680" cy="721440"/>
          </a:xfrm>
        </p:grpSpPr>
        <p:sp>
          <p:nvSpPr>
            <p:cNvPr id="191" name="CustomShape 11"/>
            <p:cNvSpPr/>
            <p:nvPr/>
          </p:nvSpPr>
          <p:spPr>
            <a:xfrm>
              <a:off x="1393200" y="2998440"/>
              <a:ext cx="8227800" cy="364680"/>
            </a:xfrm>
            <a:prstGeom prst="rect">
              <a:avLst/>
            </a:prstGeom>
            <a:noFill/>
            <a:ln>
              <a:noFill/>
            </a:ln>
          </p:spPr>
          <p:style>
            <a:lnRef idx="0"/>
            <a:fillRef idx="0"/>
            <a:effectRef idx="0"/>
            <a:fontRef idx="minor"/>
          </p:style>
          <p:txBody>
            <a:bodyPr lIns="0" rIns="0" tIns="45000" bIns="45000">
              <a:spAutoFit/>
            </a:bodyPr>
            <a:p>
              <a:pPr>
                <a:lnSpc>
                  <a:spcPct val="100000"/>
                </a:lnSpc>
                <a:spcBef>
                  <a:spcPts val="360"/>
                </a:spcBef>
              </a:pPr>
              <a:r>
                <a:rPr b="0" lang="en-GB" sz="1800" spc="-1" strike="noStrike">
                  <a:solidFill>
                    <a:srgbClr val="404040"/>
                  </a:solidFill>
                  <a:latin typeface="Calibri"/>
                </a:rPr>
                <a:t>Executive summary</a:t>
              </a:r>
              <a:endParaRPr b="0" lang="en-GB" sz="1800" spc="-1" strike="noStrike">
                <a:latin typeface="Arial"/>
              </a:endParaRPr>
            </a:p>
          </p:txBody>
        </p:sp>
        <p:sp>
          <p:nvSpPr>
            <p:cNvPr id="192" name="CustomShape 12"/>
            <p:cNvSpPr/>
            <p:nvPr/>
          </p:nvSpPr>
          <p:spPr>
            <a:xfrm>
              <a:off x="508320" y="2822040"/>
              <a:ext cx="700200" cy="721440"/>
            </a:xfrm>
            <a:prstGeom prst="rect">
              <a:avLst/>
            </a:prstGeom>
            <a:solidFill>
              <a:schemeClr val="accent3"/>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grpSp>
      <p:sp>
        <p:nvSpPr>
          <p:cNvPr id="193" name="TextShape 13"/>
          <p:cNvSpPr txBox="1"/>
          <p:nvPr/>
        </p:nvSpPr>
        <p:spPr>
          <a:xfrm>
            <a:off x="423000" y="244800"/>
            <a:ext cx="10362960" cy="671400"/>
          </a:xfrm>
          <a:prstGeom prst="rect">
            <a:avLst/>
          </a:prstGeom>
          <a:noFill/>
          <a:ln>
            <a:noFill/>
          </a:ln>
        </p:spPr>
        <p:txBody>
          <a:bodyPr lIns="0" rIns="0" tIns="0" bIns="0" anchor="ctr">
            <a:normAutofit/>
          </a:bodyPr>
          <a:p>
            <a:pPr>
              <a:lnSpc>
                <a:spcPct val="90000"/>
              </a:lnSpc>
            </a:pPr>
            <a:r>
              <a:rPr b="1" lang="en-US" sz="3200" spc="-1" strike="noStrike">
                <a:solidFill>
                  <a:srgbClr val="eb311b"/>
                </a:solidFill>
                <a:latin typeface="Calibri"/>
                <a:ea typeface="Calibri"/>
              </a:rPr>
              <a:t>Contents</a:t>
            </a:r>
            <a:endParaRPr b="0" lang="en-US" sz="3200" spc="-1" strike="noStrike">
              <a:solidFill>
                <a:srgbClr val="404040"/>
              </a:solidFill>
              <a:latin typeface="Roboto Condensed"/>
            </a:endParaRPr>
          </a:p>
        </p:txBody>
      </p:sp>
      <p:sp>
        <p:nvSpPr>
          <p:cNvPr id="194" name="CustomShape 14"/>
          <p:cNvSpPr/>
          <p:nvPr/>
        </p:nvSpPr>
        <p:spPr>
          <a:xfrm>
            <a:off x="756000" y="1778760"/>
            <a:ext cx="205200" cy="517320"/>
          </a:xfrm>
          <a:prstGeom prst="rect">
            <a:avLst/>
          </a:prstGeom>
          <a:noFill/>
          <a:ln>
            <a:noFill/>
          </a:ln>
        </p:spPr>
        <p:style>
          <a:lnRef idx="0"/>
          <a:fillRef idx="0"/>
          <a:effectRef idx="0"/>
          <a:fontRef idx="minor"/>
        </p:style>
        <p:txBody>
          <a:bodyPr lIns="90000" rIns="90000" tIns="45000" bIns="45000" anchor="ctr">
            <a:spAutoFit/>
          </a:bodyPr>
          <a:p>
            <a:pPr algn="ctr">
              <a:lnSpc>
                <a:spcPct val="100000"/>
              </a:lnSpc>
            </a:pPr>
            <a:r>
              <a:rPr b="0" lang="en-GB" sz="2800" spc="-1" strike="noStrike">
                <a:solidFill>
                  <a:srgbClr val="ffffff"/>
                </a:solidFill>
                <a:latin typeface="Calibri"/>
              </a:rPr>
              <a:t>1</a:t>
            </a:r>
            <a:endParaRPr b="0" lang="en-GB" sz="2800" spc="-1" strike="noStrike">
              <a:latin typeface="Arial"/>
            </a:endParaRPr>
          </a:p>
        </p:txBody>
      </p:sp>
      <p:sp>
        <p:nvSpPr>
          <p:cNvPr id="195" name="CustomShape 15"/>
          <p:cNvSpPr/>
          <p:nvPr/>
        </p:nvSpPr>
        <p:spPr>
          <a:xfrm>
            <a:off x="756000" y="2923920"/>
            <a:ext cx="205200" cy="517320"/>
          </a:xfrm>
          <a:prstGeom prst="rect">
            <a:avLst/>
          </a:prstGeom>
          <a:noFill/>
          <a:ln>
            <a:noFill/>
          </a:ln>
        </p:spPr>
        <p:style>
          <a:lnRef idx="0"/>
          <a:fillRef idx="0"/>
          <a:effectRef idx="0"/>
          <a:fontRef idx="minor"/>
        </p:style>
        <p:txBody>
          <a:bodyPr lIns="90000" rIns="90000" tIns="45000" bIns="45000" anchor="ctr">
            <a:spAutoFit/>
          </a:bodyPr>
          <a:p>
            <a:pPr algn="ctr">
              <a:lnSpc>
                <a:spcPct val="100000"/>
              </a:lnSpc>
            </a:pPr>
            <a:r>
              <a:rPr b="0" lang="en-GB" sz="2800" spc="-1" strike="noStrike">
                <a:solidFill>
                  <a:srgbClr val="ffffff"/>
                </a:solidFill>
                <a:latin typeface="Calibri"/>
              </a:rPr>
              <a:t>2</a:t>
            </a:r>
            <a:endParaRPr b="0" lang="en-GB" sz="2800" spc="-1" strike="noStrike">
              <a:latin typeface="Arial"/>
            </a:endParaRPr>
          </a:p>
        </p:txBody>
      </p:sp>
      <p:sp>
        <p:nvSpPr>
          <p:cNvPr id="196" name="CustomShape 16"/>
          <p:cNvSpPr/>
          <p:nvPr/>
        </p:nvSpPr>
        <p:spPr>
          <a:xfrm>
            <a:off x="756000" y="4061520"/>
            <a:ext cx="205200" cy="517320"/>
          </a:xfrm>
          <a:prstGeom prst="rect">
            <a:avLst/>
          </a:prstGeom>
          <a:noFill/>
          <a:ln>
            <a:noFill/>
          </a:ln>
        </p:spPr>
        <p:style>
          <a:lnRef idx="0"/>
          <a:fillRef idx="0"/>
          <a:effectRef idx="0"/>
          <a:fontRef idx="minor"/>
        </p:style>
        <p:txBody>
          <a:bodyPr lIns="90000" rIns="90000" tIns="45000" bIns="45000" anchor="ctr">
            <a:spAutoFit/>
          </a:bodyPr>
          <a:p>
            <a:pPr algn="ctr">
              <a:lnSpc>
                <a:spcPct val="100000"/>
              </a:lnSpc>
            </a:pPr>
            <a:r>
              <a:rPr b="0" lang="en-GB" sz="2800" spc="-1" strike="noStrike">
                <a:solidFill>
                  <a:srgbClr val="ffffff"/>
                </a:solidFill>
                <a:latin typeface="Calibri"/>
              </a:rPr>
              <a:t>3</a:t>
            </a:r>
            <a:endParaRPr b="0" lang="en-GB" sz="2800" spc="-1" strike="noStrike">
              <a:latin typeface="Arial"/>
            </a:endParaRPr>
          </a:p>
        </p:txBody>
      </p:sp>
      <p:sp>
        <p:nvSpPr>
          <p:cNvPr id="197" name="CustomShape 17"/>
          <p:cNvSpPr/>
          <p:nvPr/>
        </p:nvSpPr>
        <p:spPr>
          <a:xfrm>
            <a:off x="756000" y="5199120"/>
            <a:ext cx="205200" cy="517320"/>
          </a:xfrm>
          <a:prstGeom prst="rect">
            <a:avLst/>
          </a:prstGeom>
          <a:noFill/>
          <a:ln>
            <a:noFill/>
          </a:ln>
        </p:spPr>
        <p:style>
          <a:lnRef idx="0"/>
          <a:fillRef idx="0"/>
          <a:effectRef idx="0"/>
          <a:fontRef idx="minor"/>
        </p:style>
        <p:txBody>
          <a:bodyPr lIns="90000" rIns="90000" tIns="45000" bIns="45000" anchor="ctr">
            <a:spAutoFit/>
          </a:bodyPr>
          <a:p>
            <a:pPr algn="ctr">
              <a:lnSpc>
                <a:spcPct val="100000"/>
              </a:lnSpc>
            </a:pPr>
            <a:r>
              <a:rPr b="0" lang="en-GB" sz="2800" spc="-1" strike="noStrike">
                <a:solidFill>
                  <a:srgbClr val="ffffff"/>
                </a:solidFill>
                <a:latin typeface="Calibri"/>
              </a:rPr>
              <a:t>4</a:t>
            </a:r>
            <a:endParaRPr b="0" lang="en-GB" sz="28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8" name="TextShape 1"/>
          <p:cNvSpPr txBox="1"/>
          <p:nvPr/>
        </p:nvSpPr>
        <p:spPr>
          <a:xfrm>
            <a:off x="423000" y="244800"/>
            <a:ext cx="10362960" cy="671400"/>
          </a:xfrm>
          <a:prstGeom prst="rect">
            <a:avLst/>
          </a:prstGeom>
          <a:noFill/>
          <a:ln>
            <a:noFill/>
          </a:ln>
        </p:spPr>
        <p:txBody>
          <a:bodyPr lIns="0" rIns="0" tIns="0" bIns="0" anchor="ctr">
            <a:normAutofit/>
          </a:bodyPr>
          <a:p>
            <a:pPr>
              <a:lnSpc>
                <a:spcPct val="90000"/>
              </a:lnSpc>
            </a:pPr>
            <a:r>
              <a:rPr b="1" lang="en-US" sz="3200" spc="-1" strike="noStrike">
                <a:solidFill>
                  <a:srgbClr val="eb311b"/>
                </a:solidFill>
                <a:latin typeface="Calibri"/>
                <a:ea typeface="Calibri"/>
              </a:rPr>
              <a:t>DIP accepts resulting in a full application (%)</a:t>
            </a:r>
            <a:endParaRPr b="0" lang="en-US" sz="3200" spc="-1" strike="noStrike">
              <a:solidFill>
                <a:srgbClr val="404040"/>
              </a:solidFill>
              <a:latin typeface="Roboto Condensed"/>
            </a:endParaRPr>
          </a:p>
        </p:txBody>
      </p:sp>
      <p:sp>
        <p:nvSpPr>
          <p:cNvPr id="389" name="TextShape 2"/>
          <p:cNvSpPr txBox="1"/>
          <p:nvPr/>
        </p:nvSpPr>
        <p:spPr>
          <a:xfrm>
            <a:off x="410040" y="829800"/>
            <a:ext cx="10362960" cy="218160"/>
          </a:xfrm>
          <a:prstGeom prst="rect">
            <a:avLst/>
          </a:prstGeom>
          <a:noFill/>
          <a:ln>
            <a:noFill/>
          </a:ln>
        </p:spPr>
        <p:txBody>
          <a:bodyPr lIns="0" rIns="0" tIns="0" bIns="0">
            <a:noAutofit/>
          </a:bodyPr>
          <a:p>
            <a:pPr>
              <a:lnSpc>
                <a:spcPct val="90000"/>
              </a:lnSpc>
              <a:spcBef>
                <a:spcPts val="1001"/>
              </a:spcBef>
            </a:pPr>
            <a:r>
              <a:rPr b="0" lang="en-US" sz="1700" spc="-1" strike="noStrike">
                <a:solidFill>
                  <a:srgbClr val="ffffff"/>
                </a:solidFill>
                <a:latin typeface="Calibri"/>
                <a:ea typeface="Calibri"/>
              </a:rPr>
              <a:t>The average proportion of DIP accepts resulting in a full application edges back up this quarter reaching 82% </a:t>
            </a:r>
            <a:endParaRPr b="0" lang="en-US" sz="1700" spc="-1" strike="noStrike">
              <a:solidFill>
                <a:srgbClr val="404040"/>
              </a:solidFill>
              <a:latin typeface="Calibri"/>
            </a:endParaRPr>
          </a:p>
        </p:txBody>
      </p:sp>
      <p:sp>
        <p:nvSpPr>
          <p:cNvPr id="390" name="CustomShape 3"/>
          <p:cNvSpPr/>
          <p:nvPr/>
        </p:nvSpPr>
        <p:spPr>
          <a:xfrm>
            <a:off x="411120" y="6164280"/>
            <a:ext cx="5152680" cy="693360"/>
          </a:xfrm>
          <a:prstGeom prst="rect">
            <a:avLst/>
          </a:prstGeom>
          <a:noFill/>
          <a:ln>
            <a:noFill/>
          </a:ln>
        </p:spPr>
        <p:style>
          <a:lnRef idx="0"/>
          <a:fillRef idx="0"/>
          <a:effectRef idx="0"/>
          <a:fontRef idx="minor"/>
        </p:style>
        <p:txBody>
          <a:bodyPr lIns="68760" rIns="68760" tIns="34200" bIns="34200" anchor="ctr">
            <a:noAutofit/>
          </a:bodyPr>
          <a:p>
            <a:pPr>
              <a:lnSpc>
                <a:spcPct val="100000"/>
              </a:lnSpc>
            </a:pPr>
            <a:r>
              <a:rPr b="0" lang="en-GB" sz="600" spc="-1" strike="noStrike">
                <a:solidFill>
                  <a:srgbClr val="4a5b73"/>
                </a:solidFill>
                <a:latin typeface="Segoe UI"/>
                <a:ea typeface="Segoe UI"/>
              </a:rPr>
              <a:t>QH3. In the last 3 months, what proportion of these DIP accepts have led to a full mortgage application?</a:t>
            </a:r>
            <a:endParaRPr b="0" lang="en-GB" sz="600" spc="-1" strike="noStrike">
              <a:latin typeface="Arial"/>
            </a:endParaRPr>
          </a:p>
          <a:p>
            <a:pPr>
              <a:lnSpc>
                <a:spcPct val="100000"/>
              </a:lnSpc>
            </a:pPr>
            <a:r>
              <a:rPr b="0" lang="en-GB" sz="600" spc="-1" strike="noStrike">
                <a:solidFill>
                  <a:srgbClr val="4a5b73"/>
                </a:solidFill>
                <a:latin typeface="Segoe UI"/>
                <a:ea typeface="Segoe UI"/>
              </a:rPr>
              <a:t>Base: All Q4 respondents (300)</a:t>
            </a:r>
            <a:endParaRPr b="0" lang="en-GB" sz="600" spc="-1" strike="noStrike">
              <a:latin typeface="Arial"/>
            </a:endParaRPr>
          </a:p>
        </p:txBody>
      </p:sp>
      <p:graphicFrame>
        <p:nvGraphicFramePr>
          <p:cNvPr id="391" name="Chart 46"/>
          <p:cNvGraphicFramePr/>
          <p:nvPr/>
        </p:nvGraphicFramePr>
        <p:xfrm>
          <a:off x="411120" y="1943280"/>
          <a:ext cx="10866240" cy="4220640"/>
        </p:xfrm>
        <a:graphic>
          <a:graphicData uri="http://schemas.openxmlformats.org/drawingml/2006/chart">
            <c:chart xmlns:c="http://schemas.openxmlformats.org/drawingml/2006/chart" xmlns:r="http://schemas.openxmlformats.org/officeDocument/2006/relationships" r:id="rId1"/>
          </a:graphicData>
        </a:graphic>
      </p:graphicFrame>
      <p:sp>
        <p:nvSpPr>
          <p:cNvPr id="392" name="Line 4"/>
          <p:cNvSpPr/>
          <p:nvPr/>
        </p:nvSpPr>
        <p:spPr>
          <a:xfrm>
            <a:off x="2108160" y="1563480"/>
            <a:ext cx="0" cy="4600440"/>
          </a:xfrm>
          <a:prstGeom prst="line">
            <a:avLst/>
          </a:prstGeom>
          <a:ln w="19080">
            <a:solidFill>
              <a:schemeClr val="tx1">
                <a:lumMod val="40000"/>
                <a:lumOff val="60000"/>
              </a:schemeClr>
            </a:solidFill>
            <a:prstDash val="dash"/>
            <a:round/>
          </a:ln>
        </p:spPr>
        <p:style>
          <a:lnRef idx="1">
            <a:schemeClr val="accent1"/>
          </a:lnRef>
          <a:fillRef idx="0">
            <a:schemeClr val="accent1"/>
          </a:fillRef>
          <a:effectRef idx="0">
            <a:schemeClr val="accent1"/>
          </a:effectRef>
          <a:fontRef idx="minor"/>
        </p:style>
      </p:sp>
      <p:sp>
        <p:nvSpPr>
          <p:cNvPr id="393" name="Line 5"/>
          <p:cNvSpPr/>
          <p:nvPr/>
        </p:nvSpPr>
        <p:spPr>
          <a:xfrm>
            <a:off x="3602880" y="1563480"/>
            <a:ext cx="0" cy="4600440"/>
          </a:xfrm>
          <a:prstGeom prst="line">
            <a:avLst/>
          </a:prstGeom>
          <a:ln w="19080">
            <a:solidFill>
              <a:schemeClr val="tx1">
                <a:lumMod val="40000"/>
                <a:lumOff val="60000"/>
              </a:schemeClr>
            </a:solidFill>
            <a:prstDash val="dash"/>
            <a:round/>
          </a:ln>
        </p:spPr>
        <p:style>
          <a:lnRef idx="1">
            <a:schemeClr val="accent1"/>
          </a:lnRef>
          <a:fillRef idx="0">
            <a:schemeClr val="accent1"/>
          </a:fillRef>
          <a:effectRef idx="0">
            <a:schemeClr val="accent1"/>
          </a:effectRef>
          <a:fontRef idx="minor"/>
        </p:style>
      </p:sp>
      <p:sp>
        <p:nvSpPr>
          <p:cNvPr id="394" name="Line 6"/>
          <p:cNvSpPr/>
          <p:nvPr/>
        </p:nvSpPr>
        <p:spPr>
          <a:xfrm>
            <a:off x="6592320" y="1563480"/>
            <a:ext cx="0" cy="4600440"/>
          </a:xfrm>
          <a:prstGeom prst="line">
            <a:avLst/>
          </a:prstGeom>
          <a:ln w="19080">
            <a:solidFill>
              <a:schemeClr val="tx1">
                <a:lumMod val="40000"/>
                <a:lumOff val="60000"/>
              </a:schemeClr>
            </a:solidFill>
            <a:prstDash val="dash"/>
            <a:round/>
          </a:ln>
        </p:spPr>
        <p:style>
          <a:lnRef idx="1">
            <a:schemeClr val="accent1"/>
          </a:lnRef>
          <a:fillRef idx="0">
            <a:schemeClr val="accent1"/>
          </a:fillRef>
          <a:effectRef idx="0">
            <a:schemeClr val="accent1"/>
          </a:effectRef>
          <a:fontRef idx="minor"/>
        </p:style>
      </p:sp>
      <p:sp>
        <p:nvSpPr>
          <p:cNvPr id="395" name="Line 7"/>
          <p:cNvSpPr/>
          <p:nvPr/>
        </p:nvSpPr>
        <p:spPr>
          <a:xfrm>
            <a:off x="8087040" y="1563480"/>
            <a:ext cx="0" cy="4600440"/>
          </a:xfrm>
          <a:prstGeom prst="line">
            <a:avLst/>
          </a:prstGeom>
          <a:ln w="19080">
            <a:solidFill>
              <a:schemeClr val="tx1">
                <a:lumMod val="40000"/>
                <a:lumOff val="60000"/>
              </a:schemeClr>
            </a:solidFill>
            <a:prstDash val="dash"/>
            <a:round/>
          </a:ln>
        </p:spPr>
        <p:style>
          <a:lnRef idx="1">
            <a:schemeClr val="accent1"/>
          </a:lnRef>
          <a:fillRef idx="0">
            <a:schemeClr val="accent1"/>
          </a:fillRef>
          <a:effectRef idx="0">
            <a:schemeClr val="accent1"/>
          </a:effectRef>
          <a:fontRef idx="minor"/>
        </p:style>
      </p:sp>
      <p:sp>
        <p:nvSpPr>
          <p:cNvPr id="396" name="Line 8"/>
          <p:cNvSpPr/>
          <p:nvPr/>
        </p:nvSpPr>
        <p:spPr>
          <a:xfrm>
            <a:off x="9581760" y="1563480"/>
            <a:ext cx="0" cy="4600440"/>
          </a:xfrm>
          <a:prstGeom prst="line">
            <a:avLst/>
          </a:prstGeom>
          <a:ln w="19080">
            <a:solidFill>
              <a:schemeClr val="tx1">
                <a:lumMod val="40000"/>
                <a:lumOff val="60000"/>
              </a:schemeClr>
            </a:solidFill>
            <a:prstDash val="dash"/>
            <a:round/>
          </a:ln>
        </p:spPr>
        <p:style>
          <a:lnRef idx="1">
            <a:schemeClr val="accent1"/>
          </a:lnRef>
          <a:fillRef idx="0">
            <a:schemeClr val="accent1"/>
          </a:fillRef>
          <a:effectRef idx="0">
            <a:schemeClr val="accent1"/>
          </a:effectRef>
          <a:fontRef idx="minor"/>
        </p:style>
      </p:sp>
      <p:sp>
        <p:nvSpPr>
          <p:cNvPr id="397" name="CustomShape 9"/>
          <p:cNvSpPr/>
          <p:nvPr/>
        </p:nvSpPr>
        <p:spPr>
          <a:xfrm>
            <a:off x="697320" y="1563840"/>
            <a:ext cx="1331640" cy="396360"/>
          </a:xfrm>
          <a:prstGeom prst="rect">
            <a:avLst/>
          </a:prstGeom>
          <a:solidFill>
            <a:schemeClr val="bg1"/>
          </a:solidFill>
          <a:ln w="19080">
            <a:solidFill>
              <a:schemeClr val="tx1">
                <a:lumMod val="40000"/>
                <a:lumOff val="60000"/>
              </a:schemeClr>
            </a:solidFill>
            <a:round/>
          </a:ln>
        </p:spPr>
        <p:style>
          <a:lnRef idx="0"/>
          <a:fillRef idx="0"/>
          <a:effectRef idx="0"/>
          <a:fontRef idx="minor"/>
        </p:style>
        <p:txBody>
          <a:bodyPr lIns="36000" rIns="36000" tIns="45000" bIns="45000" anchor="ctr">
            <a:noAutofit/>
          </a:bodyPr>
          <a:p>
            <a:pPr algn="ctr">
              <a:lnSpc>
                <a:spcPct val="100000"/>
              </a:lnSpc>
            </a:pPr>
            <a:r>
              <a:rPr b="1" lang="en-GB" sz="1400" spc="-1" strike="noStrike">
                <a:solidFill>
                  <a:srgbClr val="ffffff"/>
                </a:solidFill>
                <a:latin typeface="Calibri"/>
                <a:ea typeface="ＭＳ Ｐゴシック"/>
              </a:rPr>
              <a:t>Q2 2017: 81</a:t>
            </a:r>
            <a:endParaRPr b="0" lang="en-GB" sz="1400" spc="-1" strike="noStrike">
              <a:latin typeface="Arial"/>
            </a:endParaRPr>
          </a:p>
        </p:txBody>
      </p:sp>
      <p:sp>
        <p:nvSpPr>
          <p:cNvPr id="398" name="CustomShape 10"/>
          <p:cNvSpPr/>
          <p:nvPr/>
        </p:nvSpPr>
        <p:spPr>
          <a:xfrm>
            <a:off x="2191680" y="1563840"/>
            <a:ext cx="1331640" cy="396360"/>
          </a:xfrm>
          <a:prstGeom prst="rect">
            <a:avLst/>
          </a:prstGeom>
          <a:solidFill>
            <a:schemeClr val="bg1"/>
          </a:solidFill>
          <a:ln w="19080">
            <a:solidFill>
              <a:schemeClr val="tx1">
                <a:lumMod val="40000"/>
                <a:lumOff val="60000"/>
              </a:schemeClr>
            </a:solidFill>
            <a:round/>
          </a:ln>
        </p:spPr>
        <p:style>
          <a:lnRef idx="0"/>
          <a:fillRef idx="0"/>
          <a:effectRef idx="0"/>
          <a:fontRef idx="minor"/>
        </p:style>
        <p:txBody>
          <a:bodyPr lIns="36000" rIns="36000" tIns="45000" bIns="45000" anchor="ctr">
            <a:noAutofit/>
          </a:bodyPr>
          <a:p>
            <a:pPr algn="ctr">
              <a:lnSpc>
                <a:spcPct val="100000"/>
              </a:lnSpc>
            </a:pPr>
            <a:r>
              <a:rPr b="1" lang="en-GB" sz="1400" spc="-1" strike="noStrike">
                <a:solidFill>
                  <a:srgbClr val="ffffff"/>
                </a:solidFill>
                <a:latin typeface="Calibri"/>
                <a:ea typeface="ＭＳ Ｐゴシック"/>
              </a:rPr>
              <a:t>Q3 2017: 81</a:t>
            </a:r>
            <a:endParaRPr b="0" lang="en-GB" sz="1400" spc="-1" strike="noStrike">
              <a:latin typeface="Arial"/>
            </a:endParaRPr>
          </a:p>
        </p:txBody>
      </p:sp>
      <p:sp>
        <p:nvSpPr>
          <p:cNvPr id="399" name="CustomShape 11"/>
          <p:cNvSpPr/>
          <p:nvPr/>
        </p:nvSpPr>
        <p:spPr>
          <a:xfrm>
            <a:off x="3686400" y="1563840"/>
            <a:ext cx="1331640" cy="396360"/>
          </a:xfrm>
          <a:prstGeom prst="rect">
            <a:avLst/>
          </a:prstGeom>
          <a:solidFill>
            <a:schemeClr val="bg1"/>
          </a:solidFill>
          <a:ln w="19080">
            <a:solidFill>
              <a:schemeClr val="tx1">
                <a:lumMod val="40000"/>
                <a:lumOff val="60000"/>
              </a:schemeClr>
            </a:solidFill>
            <a:round/>
          </a:ln>
        </p:spPr>
        <p:style>
          <a:lnRef idx="0"/>
          <a:fillRef idx="0"/>
          <a:effectRef idx="0"/>
          <a:fontRef idx="minor"/>
        </p:style>
        <p:txBody>
          <a:bodyPr lIns="36000" rIns="36000" tIns="45000" bIns="45000" anchor="ctr">
            <a:noAutofit/>
          </a:bodyPr>
          <a:p>
            <a:pPr algn="ctr">
              <a:lnSpc>
                <a:spcPct val="100000"/>
              </a:lnSpc>
            </a:pPr>
            <a:r>
              <a:rPr b="1" lang="en-GB" sz="1400" spc="-1" strike="noStrike">
                <a:solidFill>
                  <a:srgbClr val="ffffff"/>
                </a:solidFill>
                <a:latin typeface="Calibri"/>
                <a:ea typeface="ＭＳ Ｐゴシック"/>
              </a:rPr>
              <a:t>Q4 2017: 80</a:t>
            </a:r>
            <a:endParaRPr b="0" lang="en-GB" sz="1400" spc="-1" strike="noStrike">
              <a:latin typeface="Arial"/>
            </a:endParaRPr>
          </a:p>
        </p:txBody>
      </p:sp>
      <p:sp>
        <p:nvSpPr>
          <p:cNvPr id="400" name="CustomShape 12"/>
          <p:cNvSpPr/>
          <p:nvPr/>
        </p:nvSpPr>
        <p:spPr>
          <a:xfrm>
            <a:off x="5181120" y="1563840"/>
            <a:ext cx="1331640" cy="396360"/>
          </a:xfrm>
          <a:prstGeom prst="rect">
            <a:avLst/>
          </a:prstGeom>
          <a:solidFill>
            <a:schemeClr val="bg1"/>
          </a:solidFill>
          <a:ln w="19080">
            <a:solidFill>
              <a:schemeClr val="tx1">
                <a:lumMod val="40000"/>
                <a:lumOff val="60000"/>
              </a:schemeClr>
            </a:solidFill>
            <a:round/>
          </a:ln>
        </p:spPr>
        <p:style>
          <a:lnRef idx="0"/>
          <a:fillRef idx="0"/>
          <a:effectRef idx="0"/>
          <a:fontRef idx="minor"/>
        </p:style>
        <p:txBody>
          <a:bodyPr lIns="36000" rIns="36000" tIns="45000" bIns="45000" anchor="ctr">
            <a:noAutofit/>
          </a:bodyPr>
          <a:p>
            <a:pPr algn="ctr">
              <a:lnSpc>
                <a:spcPct val="100000"/>
              </a:lnSpc>
            </a:pPr>
            <a:r>
              <a:rPr b="1" lang="en-GB" sz="1400" spc="-1" strike="noStrike">
                <a:solidFill>
                  <a:srgbClr val="ffffff"/>
                </a:solidFill>
                <a:latin typeface="Calibri"/>
                <a:ea typeface="ＭＳ Ｐゴシック"/>
              </a:rPr>
              <a:t>Q1 2018: 76</a:t>
            </a:r>
            <a:endParaRPr b="0" lang="en-GB" sz="1400" spc="-1" strike="noStrike">
              <a:latin typeface="Arial"/>
            </a:endParaRPr>
          </a:p>
        </p:txBody>
      </p:sp>
      <p:sp>
        <p:nvSpPr>
          <p:cNvPr id="401" name="CustomShape 13"/>
          <p:cNvSpPr/>
          <p:nvPr/>
        </p:nvSpPr>
        <p:spPr>
          <a:xfrm>
            <a:off x="6675840" y="1563840"/>
            <a:ext cx="1331640" cy="396360"/>
          </a:xfrm>
          <a:prstGeom prst="rect">
            <a:avLst/>
          </a:prstGeom>
          <a:solidFill>
            <a:schemeClr val="bg1"/>
          </a:solidFill>
          <a:ln w="19080">
            <a:solidFill>
              <a:schemeClr val="tx1">
                <a:lumMod val="40000"/>
                <a:lumOff val="60000"/>
              </a:schemeClr>
            </a:solidFill>
            <a:round/>
          </a:ln>
        </p:spPr>
        <p:style>
          <a:lnRef idx="0"/>
          <a:fillRef idx="0"/>
          <a:effectRef idx="0"/>
          <a:fontRef idx="minor"/>
        </p:style>
        <p:txBody>
          <a:bodyPr lIns="36000" rIns="36000" tIns="45000" bIns="45000" anchor="ctr">
            <a:noAutofit/>
          </a:bodyPr>
          <a:p>
            <a:pPr algn="ctr">
              <a:lnSpc>
                <a:spcPct val="100000"/>
              </a:lnSpc>
            </a:pPr>
            <a:r>
              <a:rPr b="1" lang="en-GB" sz="1400" spc="-1" strike="noStrike">
                <a:solidFill>
                  <a:srgbClr val="ffffff"/>
                </a:solidFill>
                <a:latin typeface="Calibri"/>
                <a:ea typeface="ＭＳ Ｐゴシック"/>
              </a:rPr>
              <a:t>Q2 2018: 84</a:t>
            </a:r>
            <a:endParaRPr b="0" lang="en-GB" sz="1400" spc="-1" strike="noStrike">
              <a:latin typeface="Arial"/>
            </a:endParaRPr>
          </a:p>
        </p:txBody>
      </p:sp>
      <p:sp>
        <p:nvSpPr>
          <p:cNvPr id="402" name="CustomShape 14"/>
          <p:cNvSpPr/>
          <p:nvPr/>
        </p:nvSpPr>
        <p:spPr>
          <a:xfrm>
            <a:off x="8170200" y="1563840"/>
            <a:ext cx="1331640" cy="396360"/>
          </a:xfrm>
          <a:prstGeom prst="rect">
            <a:avLst/>
          </a:prstGeom>
          <a:solidFill>
            <a:schemeClr val="bg1"/>
          </a:solidFill>
          <a:ln w="19080">
            <a:solidFill>
              <a:schemeClr val="tx1">
                <a:lumMod val="40000"/>
                <a:lumOff val="60000"/>
              </a:schemeClr>
            </a:solidFill>
            <a:round/>
          </a:ln>
        </p:spPr>
        <p:style>
          <a:lnRef idx="0"/>
          <a:fillRef idx="0"/>
          <a:effectRef idx="0"/>
          <a:fontRef idx="minor"/>
        </p:style>
        <p:txBody>
          <a:bodyPr lIns="36000" rIns="36000" tIns="45000" bIns="45000" anchor="ctr">
            <a:noAutofit/>
          </a:bodyPr>
          <a:p>
            <a:pPr algn="ctr">
              <a:lnSpc>
                <a:spcPct val="100000"/>
              </a:lnSpc>
            </a:pPr>
            <a:r>
              <a:rPr b="1" lang="en-GB" sz="1400" spc="-1" strike="noStrike">
                <a:solidFill>
                  <a:srgbClr val="ffffff"/>
                </a:solidFill>
                <a:latin typeface="Calibri"/>
                <a:ea typeface="ＭＳ Ｐゴシック"/>
              </a:rPr>
              <a:t>Q3 2018: 80</a:t>
            </a:r>
            <a:endParaRPr b="0" lang="en-GB" sz="1400" spc="-1" strike="noStrike">
              <a:latin typeface="Arial"/>
            </a:endParaRPr>
          </a:p>
        </p:txBody>
      </p:sp>
      <p:sp>
        <p:nvSpPr>
          <p:cNvPr id="403" name="Line 15"/>
          <p:cNvSpPr/>
          <p:nvPr/>
        </p:nvSpPr>
        <p:spPr>
          <a:xfrm>
            <a:off x="5097600" y="1563480"/>
            <a:ext cx="0" cy="4600440"/>
          </a:xfrm>
          <a:prstGeom prst="line">
            <a:avLst/>
          </a:prstGeom>
          <a:ln w="19080">
            <a:solidFill>
              <a:schemeClr val="tx1">
                <a:lumMod val="40000"/>
                <a:lumOff val="60000"/>
              </a:schemeClr>
            </a:solidFill>
            <a:prstDash val="dash"/>
            <a:round/>
          </a:ln>
        </p:spPr>
        <p:style>
          <a:lnRef idx="1">
            <a:schemeClr val="accent1"/>
          </a:lnRef>
          <a:fillRef idx="0">
            <a:schemeClr val="accent1"/>
          </a:fillRef>
          <a:effectRef idx="0">
            <a:schemeClr val="accent1"/>
          </a:effectRef>
          <a:fontRef idx="minor"/>
        </p:style>
      </p:sp>
      <p:sp>
        <p:nvSpPr>
          <p:cNvPr id="404" name="CustomShape 16"/>
          <p:cNvSpPr/>
          <p:nvPr/>
        </p:nvSpPr>
        <p:spPr>
          <a:xfrm>
            <a:off x="9664920" y="1563840"/>
            <a:ext cx="1331640" cy="396360"/>
          </a:xfrm>
          <a:prstGeom prst="rect">
            <a:avLst/>
          </a:prstGeom>
          <a:solidFill>
            <a:schemeClr val="bg1"/>
          </a:solidFill>
          <a:ln w="19080">
            <a:solidFill>
              <a:schemeClr val="accent3"/>
            </a:solidFill>
            <a:round/>
          </a:ln>
        </p:spPr>
        <p:style>
          <a:lnRef idx="0"/>
          <a:fillRef idx="0"/>
          <a:effectRef idx="0"/>
          <a:fontRef idx="minor"/>
        </p:style>
        <p:txBody>
          <a:bodyPr lIns="36000" rIns="36000" tIns="45000" bIns="45000" anchor="ctr">
            <a:noAutofit/>
          </a:bodyPr>
          <a:p>
            <a:pPr algn="ctr">
              <a:lnSpc>
                <a:spcPct val="100000"/>
              </a:lnSpc>
            </a:pPr>
            <a:r>
              <a:rPr b="1" lang="en-GB" sz="1400" spc="-1" strike="noStrike">
                <a:solidFill>
                  <a:srgbClr val="842c91"/>
                </a:solidFill>
                <a:latin typeface="Calibri"/>
                <a:ea typeface="ＭＳ Ｐゴシック"/>
              </a:rPr>
              <a:t>Q4 2018: 82</a:t>
            </a:r>
            <a:endParaRPr b="0" lang="en-GB" sz="1400" spc="-1" strike="noStrike">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5" name="TextShape 1"/>
          <p:cNvSpPr txBox="1"/>
          <p:nvPr/>
        </p:nvSpPr>
        <p:spPr>
          <a:xfrm>
            <a:off x="423000" y="244800"/>
            <a:ext cx="10362960" cy="671400"/>
          </a:xfrm>
          <a:prstGeom prst="rect">
            <a:avLst/>
          </a:prstGeom>
          <a:noFill/>
          <a:ln>
            <a:noFill/>
          </a:ln>
        </p:spPr>
        <p:txBody>
          <a:bodyPr lIns="0" rIns="0" tIns="0" bIns="0" anchor="ctr">
            <a:normAutofit/>
          </a:bodyPr>
          <a:p>
            <a:pPr>
              <a:lnSpc>
                <a:spcPct val="90000"/>
              </a:lnSpc>
            </a:pPr>
            <a:r>
              <a:rPr b="1" lang="en-US" sz="3200" spc="-1" strike="noStrike">
                <a:solidFill>
                  <a:srgbClr val="eb311b"/>
                </a:solidFill>
                <a:latin typeface="Calibri"/>
                <a:ea typeface="Calibri"/>
              </a:rPr>
              <a:t>DIP accepts resulting in a full application (%) – By business</a:t>
            </a:r>
            <a:endParaRPr b="0" lang="en-US" sz="3200" spc="-1" strike="noStrike">
              <a:solidFill>
                <a:srgbClr val="404040"/>
              </a:solidFill>
              <a:latin typeface="Roboto Condensed"/>
            </a:endParaRPr>
          </a:p>
        </p:txBody>
      </p:sp>
      <p:sp>
        <p:nvSpPr>
          <p:cNvPr id="406" name="TextShape 2"/>
          <p:cNvSpPr txBox="1"/>
          <p:nvPr/>
        </p:nvSpPr>
        <p:spPr>
          <a:xfrm>
            <a:off x="410040" y="829800"/>
            <a:ext cx="10362960" cy="218160"/>
          </a:xfrm>
          <a:prstGeom prst="rect">
            <a:avLst/>
          </a:prstGeom>
          <a:noFill/>
          <a:ln>
            <a:noFill/>
          </a:ln>
        </p:spPr>
        <p:txBody>
          <a:bodyPr lIns="0" rIns="0" tIns="0" bIns="0">
            <a:noAutofit/>
          </a:bodyPr>
          <a:p>
            <a:pPr>
              <a:lnSpc>
                <a:spcPct val="90000"/>
              </a:lnSpc>
              <a:spcBef>
                <a:spcPts val="1001"/>
              </a:spcBef>
            </a:pPr>
            <a:r>
              <a:rPr b="0" lang="en-US" sz="1700" spc="-1" strike="noStrike">
                <a:solidFill>
                  <a:srgbClr val="ffffff"/>
                </a:solidFill>
                <a:latin typeface="Calibri"/>
                <a:ea typeface="Calibri"/>
              </a:rPr>
              <a:t>Conversion from DIP accept to full application is slightly higher among those dealing with mover and remortgage cases, and slightly lower among those dealing with first time buyer cases</a:t>
            </a:r>
            <a:endParaRPr b="0" lang="en-US" sz="1700" spc="-1" strike="noStrike">
              <a:solidFill>
                <a:srgbClr val="404040"/>
              </a:solidFill>
              <a:latin typeface="Calibri"/>
            </a:endParaRPr>
          </a:p>
        </p:txBody>
      </p:sp>
      <p:sp>
        <p:nvSpPr>
          <p:cNvPr id="407" name="CustomShape 3"/>
          <p:cNvSpPr/>
          <p:nvPr/>
        </p:nvSpPr>
        <p:spPr>
          <a:xfrm>
            <a:off x="411120" y="6164280"/>
            <a:ext cx="5152680" cy="693360"/>
          </a:xfrm>
          <a:prstGeom prst="rect">
            <a:avLst/>
          </a:prstGeom>
          <a:noFill/>
          <a:ln>
            <a:noFill/>
          </a:ln>
        </p:spPr>
        <p:style>
          <a:lnRef idx="0"/>
          <a:fillRef idx="0"/>
          <a:effectRef idx="0"/>
          <a:fontRef idx="minor"/>
        </p:style>
        <p:txBody>
          <a:bodyPr lIns="68760" rIns="68760" tIns="34200" bIns="34200" anchor="ctr">
            <a:noAutofit/>
          </a:bodyPr>
          <a:p>
            <a:pPr>
              <a:lnSpc>
                <a:spcPct val="100000"/>
              </a:lnSpc>
            </a:pPr>
            <a:r>
              <a:rPr b="0" lang="en-GB" sz="600" spc="-1" strike="noStrike">
                <a:solidFill>
                  <a:srgbClr val="4a5b73"/>
                </a:solidFill>
                <a:latin typeface="Segoe UI"/>
                <a:ea typeface="Segoe UI"/>
              </a:rPr>
              <a:t>QH3. In the last 3 months, what proportion of these DIP accepts have led to a full mortgage application?</a:t>
            </a:r>
            <a:endParaRPr b="0" lang="en-GB" sz="600" spc="-1" strike="noStrike">
              <a:latin typeface="Arial"/>
            </a:endParaRPr>
          </a:p>
          <a:p>
            <a:pPr>
              <a:lnSpc>
                <a:spcPct val="100000"/>
              </a:lnSpc>
            </a:pPr>
            <a:r>
              <a:rPr b="0" lang="en-GB" sz="600" spc="-1" strike="noStrike">
                <a:solidFill>
                  <a:srgbClr val="4a5b73"/>
                </a:solidFill>
                <a:latin typeface="Segoe UI"/>
                <a:ea typeface="Segoe UI"/>
              </a:rPr>
              <a:t>Base: All Q4 respondents (300)</a:t>
            </a:r>
            <a:endParaRPr b="0" lang="en-GB" sz="600" spc="-1" strike="noStrike">
              <a:latin typeface="Arial"/>
            </a:endParaRPr>
          </a:p>
        </p:txBody>
      </p:sp>
      <p:graphicFrame>
        <p:nvGraphicFramePr>
          <p:cNvPr id="408" name="Chart 16"/>
          <p:cNvGraphicFramePr/>
          <p:nvPr/>
        </p:nvGraphicFramePr>
        <p:xfrm>
          <a:off x="396720" y="1981080"/>
          <a:ext cx="8775360" cy="4182840"/>
        </p:xfrm>
        <a:graphic>
          <a:graphicData uri="http://schemas.openxmlformats.org/drawingml/2006/chart">
            <c:chart xmlns:c="http://schemas.openxmlformats.org/drawingml/2006/chart" xmlns:r="http://schemas.openxmlformats.org/officeDocument/2006/relationships" r:id="rId1"/>
          </a:graphicData>
        </a:graphic>
      </p:graphicFrame>
      <p:sp>
        <p:nvSpPr>
          <p:cNvPr id="409" name="CustomShape 4"/>
          <p:cNvSpPr/>
          <p:nvPr/>
        </p:nvSpPr>
        <p:spPr>
          <a:xfrm>
            <a:off x="5587560" y="6234120"/>
            <a:ext cx="3069000" cy="54720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i="1" lang="en-GB" sz="1000" spc="-1" strike="noStrike">
                <a:solidFill>
                  <a:srgbClr val="7f7f7f"/>
                </a:solidFill>
                <a:latin typeface="Calibri"/>
                <a:ea typeface="ＭＳ Ｐゴシック"/>
              </a:rPr>
              <a:t>* At least 4 out of every 10 residential mortgages placed</a:t>
            </a:r>
            <a:endParaRPr b="0" lang="en-GB" sz="1000" spc="-1" strike="noStrike">
              <a:latin typeface="Arial"/>
            </a:endParaRPr>
          </a:p>
          <a:p>
            <a:pPr>
              <a:lnSpc>
                <a:spcPct val="100000"/>
              </a:lnSpc>
            </a:pPr>
            <a:r>
              <a:rPr b="0" i="1" lang="en-GB" sz="1000" spc="-1" strike="noStrike">
                <a:solidFill>
                  <a:srgbClr val="7f7f7f"/>
                </a:solidFill>
                <a:latin typeface="Calibri"/>
                <a:ea typeface="ＭＳ Ｐゴシック"/>
              </a:rPr>
              <a:t>** At least 2 out of 10 mortgaged placed</a:t>
            </a:r>
            <a:endParaRPr b="0" lang="en-GB" sz="1000" spc="-1" strike="noStrike">
              <a:latin typeface="Arial"/>
            </a:endParaRPr>
          </a:p>
          <a:p>
            <a:pPr>
              <a:lnSpc>
                <a:spcPct val="100000"/>
              </a:lnSpc>
            </a:pPr>
            <a:r>
              <a:rPr b="0" i="1" lang="en-GB" sz="1000" spc="-1" strike="noStrike">
                <a:solidFill>
                  <a:srgbClr val="7f7f7f"/>
                </a:solidFill>
                <a:latin typeface="Calibri"/>
                <a:ea typeface="ＭＳ Ｐゴシック"/>
              </a:rPr>
              <a:t>*** Any mortgages placed</a:t>
            </a:r>
            <a:endParaRPr b="0" lang="en-GB" sz="1000" spc="-1" strike="noStrike">
              <a:latin typeface="Arial"/>
            </a:endParaRPr>
          </a:p>
        </p:txBody>
      </p:sp>
      <p:graphicFrame>
        <p:nvGraphicFramePr>
          <p:cNvPr id="410" name="Table 5"/>
          <p:cNvGraphicFramePr/>
          <p:nvPr/>
        </p:nvGraphicFramePr>
        <p:xfrm>
          <a:off x="9286920" y="1776960"/>
          <a:ext cx="1180800" cy="4247640"/>
        </p:xfrm>
        <a:graphic>
          <a:graphicData uri="http://schemas.openxmlformats.org/drawingml/2006/table">
            <a:tbl>
              <a:tblPr/>
              <a:tblGrid>
                <a:gridCol w="1180800"/>
              </a:tblGrid>
              <a:tr h="339840">
                <a:tc>
                  <a:txBody>
                    <a:bodyPr lIns="45720" rIns="45720" anchor="ctr">
                      <a:noAutofit/>
                    </a:bodyPr>
                    <a:p>
                      <a:pPr algn="ctr">
                        <a:lnSpc>
                          <a:spcPct val="100000"/>
                        </a:lnSpc>
                      </a:pPr>
                      <a:r>
                        <a:rPr b="1" lang="en-GB" sz="1600" spc="-1" strike="noStrike">
                          <a:solidFill>
                            <a:srgbClr val="ffffff"/>
                          </a:solidFill>
                          <a:latin typeface="Calibri"/>
                          <a:ea typeface="ＭＳ Ｐゴシック"/>
                        </a:rPr>
                        <a:t>Q3 2018</a:t>
                      </a:r>
                      <a:endParaRPr b="0" lang="en-GB" sz="1600" spc="-1" strike="noStrike">
                        <a:latin typeface="Arial"/>
                      </a:endParaRPr>
                    </a:p>
                  </a:txBody>
                  <a:tcPr marL="45720" marR="45720">
                    <a:lnL w="12240">
                      <a:noFill/>
                    </a:lnL>
                    <a:lnR w="12240">
                      <a:noFill/>
                    </a:lnR>
                    <a:lnT w="12240">
                      <a:noFill/>
                    </a:lnT>
                    <a:lnB w="12240">
                      <a:noFill/>
                    </a:lnB>
                    <a:noFill/>
                  </a:tcPr>
                </a:tc>
              </a:tr>
              <a:tr h="254880">
                <a:tc>
                  <a:txBody>
                    <a:bodyPr lIns="9360" rIns="9360" tIns="9360" bIns="0" anchor="ctr">
                      <a:noAutofit/>
                    </a:bodyPr>
                    <a:p>
                      <a:pPr algn="ctr">
                        <a:lnSpc>
                          <a:spcPct val="100000"/>
                        </a:lnSpc>
                      </a:pPr>
                      <a:r>
                        <a:rPr b="0" lang="en-GB" sz="1200" spc="-1" strike="noStrike">
                          <a:solidFill>
                            <a:srgbClr val="ffffff"/>
                          </a:solidFill>
                          <a:latin typeface="Calibri"/>
                          <a:ea typeface="ＭＳ Ｐゴシック"/>
                        </a:rPr>
                        <a:t>80 (+2)</a:t>
                      </a:r>
                      <a:endParaRPr b="0" lang="en-GB" sz="1200" spc="-1" strike="noStrike">
                        <a:latin typeface="Arial"/>
                      </a:endParaRPr>
                    </a:p>
                  </a:txBody>
                  <a:tcPr marL="9360" marR="9360">
                    <a:lnL w="12240">
                      <a:noFill/>
                    </a:lnL>
                    <a:lnR w="12240">
                      <a:noFill/>
                    </a:lnR>
                    <a:lnT w="12240">
                      <a:noFill/>
                    </a:lnT>
                    <a:lnB w="12240">
                      <a:noFill/>
                    </a:lnB>
                    <a:noFill/>
                  </a:tcPr>
                </a:tc>
              </a:tr>
              <a:tr h="284040">
                <a:tc>
                  <a:tcPr marL="9360" marR="9360">
                    <a:lnL w="12240">
                      <a:noFill/>
                    </a:lnL>
                    <a:lnR w="12240">
                      <a:noFill/>
                    </a:lnR>
                    <a:lnT w="12240">
                      <a:noFill/>
                    </a:lnT>
                    <a:lnB w="12240">
                      <a:noFill/>
                    </a:lnB>
                    <a:noFill/>
                  </a:tcPr>
                </a:tc>
              </a:tr>
              <a:tr h="254880">
                <a:tc>
                  <a:txBody>
                    <a:bodyPr lIns="9360" rIns="9360" tIns="9360" bIns="0" anchor="ctr">
                      <a:noAutofit/>
                    </a:bodyPr>
                    <a:p>
                      <a:pPr algn="ctr">
                        <a:lnSpc>
                          <a:spcPct val="100000"/>
                        </a:lnSpc>
                      </a:pPr>
                      <a:r>
                        <a:rPr b="0" lang="en-GB" sz="1200" spc="-1" strike="noStrike">
                          <a:solidFill>
                            <a:srgbClr val="ffffff"/>
                          </a:solidFill>
                          <a:latin typeface="Calibri"/>
                          <a:ea typeface="ＭＳ Ｐゴシック"/>
                        </a:rPr>
                        <a:t>81 (+2)</a:t>
                      </a:r>
                      <a:endParaRPr b="0" lang="en-GB" sz="1200" spc="-1" strike="noStrike">
                        <a:latin typeface="Arial"/>
                      </a:endParaRPr>
                    </a:p>
                  </a:txBody>
                  <a:tcPr marL="9360" marR="9360">
                    <a:lnL w="12240">
                      <a:noFill/>
                    </a:lnL>
                    <a:lnR w="12240">
                      <a:noFill/>
                    </a:lnR>
                    <a:lnT w="12240">
                      <a:noFill/>
                    </a:lnT>
                    <a:lnB w="12240">
                      <a:noFill/>
                    </a:lnB>
                    <a:noFill/>
                  </a:tcPr>
                </a:tc>
              </a:tr>
              <a:tr h="254880">
                <a:tc>
                  <a:txBody>
                    <a:bodyPr lIns="9360" rIns="9360" tIns="9360" bIns="0" anchor="ctr">
                      <a:noAutofit/>
                    </a:bodyPr>
                    <a:p>
                      <a:pPr algn="ctr">
                        <a:lnSpc>
                          <a:spcPct val="100000"/>
                        </a:lnSpc>
                      </a:pPr>
                      <a:r>
                        <a:rPr b="0" lang="en-GB" sz="1200" spc="-1" strike="noStrike">
                          <a:solidFill>
                            <a:srgbClr val="ffffff"/>
                          </a:solidFill>
                          <a:latin typeface="Calibri"/>
                          <a:ea typeface="ＭＳ Ｐゴシック"/>
                        </a:rPr>
                        <a:t>79 (+3)</a:t>
                      </a:r>
                      <a:endParaRPr b="0" lang="en-GB" sz="1200" spc="-1" strike="noStrike">
                        <a:latin typeface="Arial"/>
                      </a:endParaRPr>
                    </a:p>
                  </a:txBody>
                  <a:tcPr marL="9360" marR="9360">
                    <a:lnL w="12240">
                      <a:noFill/>
                    </a:lnL>
                    <a:lnR w="12240">
                      <a:noFill/>
                    </a:lnR>
                    <a:lnT w="12240">
                      <a:noFill/>
                    </a:lnT>
                    <a:lnB w="12240">
                      <a:noFill/>
                    </a:lnB>
                    <a:noFill/>
                  </a:tcPr>
                </a:tc>
              </a:tr>
              <a:tr h="284040">
                <a:tc>
                  <a:tcPr marL="9360" marR="9360">
                    <a:lnL w="12240">
                      <a:noFill/>
                    </a:lnL>
                    <a:lnR w="12240">
                      <a:noFill/>
                    </a:lnR>
                    <a:lnT w="12240">
                      <a:noFill/>
                    </a:lnT>
                    <a:lnB w="12240">
                      <a:noFill/>
                    </a:lnB>
                    <a:noFill/>
                  </a:tcPr>
                </a:tc>
              </a:tr>
              <a:tr h="254880">
                <a:tc>
                  <a:txBody>
                    <a:bodyPr lIns="9360" rIns="9360" tIns="9360" bIns="0" anchor="ctr">
                      <a:noAutofit/>
                    </a:bodyPr>
                    <a:p>
                      <a:pPr algn="ctr">
                        <a:lnSpc>
                          <a:spcPct val="100000"/>
                        </a:lnSpc>
                      </a:pPr>
                      <a:r>
                        <a:rPr b="0" lang="en-GB" sz="1200" spc="-1" strike="noStrike">
                          <a:solidFill>
                            <a:srgbClr val="ffffff"/>
                          </a:solidFill>
                          <a:latin typeface="Calibri"/>
                          <a:ea typeface="ＭＳ Ｐゴシック"/>
                        </a:rPr>
                        <a:t>n/a</a:t>
                      </a:r>
                      <a:endParaRPr b="0" lang="en-GB" sz="1200" spc="-1" strike="noStrike">
                        <a:latin typeface="Arial"/>
                      </a:endParaRPr>
                    </a:p>
                  </a:txBody>
                  <a:tcPr marL="9360" marR="9360">
                    <a:lnL w="12240">
                      <a:noFill/>
                    </a:lnL>
                    <a:lnR w="12240">
                      <a:noFill/>
                    </a:lnR>
                    <a:lnT w="12240">
                      <a:noFill/>
                    </a:lnT>
                    <a:lnB w="12240">
                      <a:noFill/>
                    </a:lnB>
                    <a:noFill/>
                  </a:tcPr>
                </a:tc>
              </a:tr>
              <a:tr h="254880">
                <a:tc>
                  <a:txBody>
                    <a:bodyPr lIns="9360" rIns="9360" tIns="9360" bIns="0" anchor="ctr">
                      <a:noAutofit/>
                    </a:bodyPr>
                    <a:p>
                      <a:pPr algn="ctr">
                        <a:lnSpc>
                          <a:spcPct val="100000"/>
                        </a:lnSpc>
                      </a:pPr>
                      <a:r>
                        <a:rPr b="0" lang="en-GB" sz="1200" spc="-1" strike="noStrike">
                          <a:solidFill>
                            <a:srgbClr val="ffffff"/>
                          </a:solidFill>
                          <a:latin typeface="Calibri"/>
                          <a:ea typeface="ＭＳ Ｐゴシック"/>
                        </a:rPr>
                        <a:t>n/a</a:t>
                      </a:r>
                      <a:endParaRPr b="0" lang="en-GB" sz="1200" spc="-1" strike="noStrike">
                        <a:latin typeface="Arial"/>
                      </a:endParaRPr>
                    </a:p>
                  </a:txBody>
                  <a:tcPr marL="9360" marR="9360">
                    <a:lnL w="12240">
                      <a:noFill/>
                    </a:lnL>
                    <a:lnR w="12240">
                      <a:noFill/>
                    </a:lnR>
                    <a:lnT w="12240">
                      <a:noFill/>
                    </a:lnT>
                    <a:lnB w="12240">
                      <a:noFill/>
                    </a:lnB>
                    <a:noFill/>
                  </a:tcPr>
                </a:tc>
              </a:tr>
              <a:tr h="254880">
                <a:tc>
                  <a:txBody>
                    <a:bodyPr lIns="9360" rIns="9360" tIns="9360" bIns="0" anchor="ctr">
                      <a:noAutofit/>
                    </a:bodyPr>
                    <a:p>
                      <a:pPr algn="ctr">
                        <a:lnSpc>
                          <a:spcPct val="100000"/>
                        </a:lnSpc>
                      </a:pPr>
                      <a:r>
                        <a:rPr b="0" lang="en-GB" sz="1200" spc="-1" strike="noStrike">
                          <a:solidFill>
                            <a:srgbClr val="ffffff"/>
                          </a:solidFill>
                          <a:latin typeface="Calibri"/>
                          <a:ea typeface="ＭＳ Ｐゴシック"/>
                        </a:rPr>
                        <a:t>n/a</a:t>
                      </a:r>
                      <a:endParaRPr b="0" lang="en-GB" sz="1200" spc="-1" strike="noStrike">
                        <a:latin typeface="Arial"/>
                      </a:endParaRPr>
                    </a:p>
                  </a:txBody>
                  <a:tcPr marL="9360" marR="9360">
                    <a:lnL w="12240">
                      <a:noFill/>
                    </a:lnL>
                    <a:lnR w="12240">
                      <a:noFill/>
                    </a:lnR>
                    <a:lnT w="12240">
                      <a:noFill/>
                    </a:lnT>
                    <a:lnB w="12240">
                      <a:noFill/>
                    </a:lnB>
                    <a:noFill/>
                  </a:tcPr>
                </a:tc>
              </a:tr>
              <a:tr h="254880">
                <a:tc>
                  <a:txBody>
                    <a:bodyPr lIns="9360" rIns="9360" tIns="9360" bIns="0" anchor="ctr">
                      <a:noAutofit/>
                    </a:bodyPr>
                    <a:p>
                      <a:pPr algn="ctr">
                        <a:lnSpc>
                          <a:spcPct val="100000"/>
                        </a:lnSpc>
                      </a:pPr>
                      <a:r>
                        <a:rPr b="0" lang="en-GB" sz="1200" spc="-1" strike="noStrike">
                          <a:solidFill>
                            <a:srgbClr val="ffffff"/>
                          </a:solidFill>
                          <a:latin typeface="Calibri"/>
                          <a:ea typeface="ＭＳ Ｐゴシック"/>
                        </a:rPr>
                        <a:t>n/a</a:t>
                      </a:r>
                      <a:endParaRPr b="0" lang="en-GB" sz="1200" spc="-1" strike="noStrike">
                        <a:latin typeface="Arial"/>
                      </a:endParaRPr>
                    </a:p>
                  </a:txBody>
                  <a:tcPr marL="9360" marR="9360">
                    <a:lnL w="12240">
                      <a:noFill/>
                    </a:lnL>
                    <a:lnR w="12240">
                      <a:noFill/>
                    </a:lnR>
                    <a:lnT w="12240">
                      <a:noFill/>
                    </a:lnT>
                    <a:lnB w="12240">
                      <a:noFill/>
                    </a:lnB>
                    <a:noFill/>
                  </a:tcPr>
                </a:tc>
              </a:tr>
              <a:tr h="284040">
                <a:tc>
                  <a:tcPr marL="9360" marR="9360">
                    <a:lnL w="12240">
                      <a:noFill/>
                    </a:lnL>
                    <a:lnR w="12240">
                      <a:noFill/>
                    </a:lnR>
                    <a:lnT w="12240">
                      <a:noFill/>
                    </a:lnT>
                    <a:lnB w="12240">
                      <a:noFill/>
                    </a:lnB>
                    <a:noFill/>
                  </a:tcPr>
                </a:tc>
              </a:tr>
              <a:tr h="254880">
                <a:tc>
                  <a:txBody>
                    <a:bodyPr lIns="9360" rIns="9360" tIns="9360" bIns="0" anchor="ctr">
                      <a:noAutofit/>
                    </a:bodyPr>
                    <a:p>
                      <a:pPr algn="ctr">
                        <a:lnSpc>
                          <a:spcPct val="100000"/>
                        </a:lnSpc>
                      </a:pPr>
                      <a:r>
                        <a:rPr b="0" lang="en-GB" sz="1200" spc="-1" strike="noStrike">
                          <a:solidFill>
                            <a:srgbClr val="ffffff"/>
                          </a:solidFill>
                          <a:latin typeface="Calibri"/>
                          <a:ea typeface="ＭＳ Ｐゴシック"/>
                        </a:rPr>
                        <a:t>73 (+6)</a:t>
                      </a:r>
                      <a:endParaRPr b="0" lang="en-GB" sz="1200" spc="-1" strike="noStrike">
                        <a:latin typeface="Arial"/>
                      </a:endParaRPr>
                    </a:p>
                  </a:txBody>
                  <a:tcPr marL="9360" marR="9360">
                    <a:lnL w="12240">
                      <a:noFill/>
                    </a:lnL>
                    <a:lnR w="12240">
                      <a:noFill/>
                    </a:lnR>
                    <a:lnT w="12240">
                      <a:noFill/>
                    </a:lnT>
                    <a:lnB w="12240">
                      <a:noFill/>
                    </a:lnB>
                    <a:noFill/>
                  </a:tcPr>
                </a:tc>
              </a:tr>
              <a:tr h="254880">
                <a:tc>
                  <a:txBody>
                    <a:bodyPr lIns="9360" rIns="9360" tIns="9360" bIns="0" anchor="ctr">
                      <a:noAutofit/>
                    </a:bodyPr>
                    <a:p>
                      <a:pPr algn="ctr">
                        <a:lnSpc>
                          <a:spcPct val="100000"/>
                        </a:lnSpc>
                      </a:pPr>
                      <a:r>
                        <a:rPr b="0" lang="en-GB" sz="1200" spc="-1" strike="noStrike">
                          <a:solidFill>
                            <a:srgbClr val="ffffff"/>
                          </a:solidFill>
                          <a:latin typeface="Calibri"/>
                          <a:ea typeface="ＭＳ Ｐゴシック"/>
                        </a:rPr>
                        <a:t>81 (+2)</a:t>
                      </a:r>
                      <a:endParaRPr b="0" lang="en-GB" sz="1200" spc="-1" strike="noStrike">
                        <a:latin typeface="Arial"/>
                      </a:endParaRPr>
                    </a:p>
                  </a:txBody>
                  <a:tcPr marL="9360" marR="9360">
                    <a:lnL w="12240">
                      <a:noFill/>
                    </a:lnL>
                    <a:lnR w="12240">
                      <a:noFill/>
                    </a:lnR>
                    <a:lnT w="12240">
                      <a:noFill/>
                    </a:lnT>
                    <a:lnB w="12240">
                      <a:noFill/>
                    </a:lnB>
                    <a:noFill/>
                  </a:tcPr>
                </a:tc>
              </a:tr>
              <a:tr h="254880">
                <a:tc>
                  <a:txBody>
                    <a:bodyPr lIns="9360" rIns="9360" tIns="9360" bIns="0" anchor="ctr">
                      <a:noAutofit/>
                    </a:bodyPr>
                    <a:p>
                      <a:pPr algn="ctr">
                        <a:lnSpc>
                          <a:spcPct val="100000"/>
                        </a:lnSpc>
                      </a:pPr>
                      <a:r>
                        <a:rPr b="0" lang="en-GB" sz="1200" spc="-1" strike="noStrike">
                          <a:solidFill>
                            <a:srgbClr val="ffffff"/>
                          </a:solidFill>
                          <a:latin typeface="Calibri"/>
                          <a:ea typeface="ＭＳ Ｐゴシック"/>
                        </a:rPr>
                        <a:t>85 (-1)</a:t>
                      </a:r>
                      <a:endParaRPr b="0" lang="en-GB" sz="1200" spc="-1" strike="noStrike">
                        <a:latin typeface="Arial"/>
                      </a:endParaRPr>
                    </a:p>
                  </a:txBody>
                  <a:tcPr marL="9360" marR="9360">
                    <a:lnL w="12240">
                      <a:noFill/>
                    </a:lnL>
                    <a:lnR w="12240">
                      <a:noFill/>
                    </a:lnR>
                    <a:lnT w="12240">
                      <a:noFill/>
                    </a:lnT>
                    <a:lnB w="12240">
                      <a:noFill/>
                    </a:lnB>
                    <a:noFill/>
                  </a:tcPr>
                </a:tc>
              </a:tr>
              <a:tr h="254880">
                <a:tc>
                  <a:txBody>
                    <a:bodyPr lIns="9360" rIns="9360" tIns="9360" bIns="0" anchor="ctr">
                      <a:noAutofit/>
                    </a:bodyPr>
                    <a:p>
                      <a:pPr algn="ctr">
                        <a:lnSpc>
                          <a:spcPct val="100000"/>
                        </a:lnSpc>
                      </a:pPr>
                      <a:r>
                        <a:rPr b="0" lang="en-GB" sz="1200" spc="-1" strike="noStrike">
                          <a:solidFill>
                            <a:srgbClr val="ffffff"/>
                          </a:solidFill>
                          <a:latin typeface="Calibri"/>
                          <a:ea typeface="ＭＳ Ｐゴシック"/>
                        </a:rPr>
                        <a:t>82 (-1)</a:t>
                      </a:r>
                      <a:endParaRPr b="0" lang="en-GB" sz="1200" spc="-1" strike="noStrike">
                        <a:latin typeface="Arial"/>
                      </a:endParaRPr>
                    </a:p>
                  </a:txBody>
                  <a:tcPr marL="9360" marR="9360">
                    <a:lnL w="12240">
                      <a:noFill/>
                    </a:lnL>
                    <a:lnR w="12240">
                      <a:noFill/>
                    </a:lnR>
                    <a:lnT w="12240">
                      <a:noFill/>
                    </a:lnT>
                    <a:lnB w="12240">
                      <a:noFill/>
                    </a:lnB>
                    <a:noFill/>
                  </a:tcPr>
                </a:tc>
              </a:tr>
              <a:tr h="252000">
                <a:tc>
                  <a:txBody>
                    <a:bodyPr lIns="9360" rIns="9360" tIns="9360" bIns="0" anchor="ctr">
                      <a:noAutofit/>
                    </a:bodyPr>
                    <a:p>
                      <a:pPr algn="ctr">
                        <a:lnSpc>
                          <a:spcPct val="100000"/>
                        </a:lnSpc>
                      </a:pPr>
                      <a:r>
                        <a:rPr b="0" lang="en-GB" sz="1200" spc="-1" strike="noStrike">
                          <a:solidFill>
                            <a:srgbClr val="ffffff"/>
                          </a:solidFill>
                          <a:latin typeface="Calibri"/>
                          <a:ea typeface="ＭＳ Ｐゴシック"/>
                        </a:rPr>
                        <a:t>79 (+2)</a:t>
                      </a:r>
                      <a:endParaRPr b="0" lang="en-GB" sz="1200" spc="-1" strike="noStrike">
                        <a:latin typeface="Arial"/>
                      </a:endParaRPr>
                    </a:p>
                  </a:txBody>
                  <a:tcPr marL="9360" marR="9360">
                    <a:lnL w="12240">
                      <a:noFill/>
                    </a:lnL>
                    <a:lnR w="12240">
                      <a:noFill/>
                    </a:lnR>
                    <a:lnT w="12240">
                      <a:noFill/>
                    </a:lnT>
                    <a:lnB w="12240">
                      <a:noFill/>
                    </a:lnB>
                    <a:noFill/>
                  </a:tcPr>
                </a:tc>
              </a:tr>
            </a:tbl>
          </a:graphicData>
        </a:graphic>
      </p:graphicFrame>
      <p:sp>
        <p:nvSpPr>
          <p:cNvPr id="411" name="Line 6"/>
          <p:cNvSpPr/>
          <p:nvPr/>
        </p:nvSpPr>
        <p:spPr>
          <a:xfrm flipH="1">
            <a:off x="411120" y="2511360"/>
            <a:ext cx="10866240" cy="0"/>
          </a:xfrm>
          <a:prstGeom prst="line">
            <a:avLst/>
          </a:prstGeom>
          <a:ln w="19080">
            <a:solidFill>
              <a:schemeClr val="tx1">
                <a:lumMod val="40000"/>
                <a:lumOff val="60000"/>
              </a:schemeClr>
            </a:solidFill>
            <a:prstDash val="dash"/>
            <a:round/>
          </a:ln>
        </p:spPr>
        <p:style>
          <a:lnRef idx="1">
            <a:schemeClr val="accent1"/>
          </a:lnRef>
          <a:fillRef idx="0">
            <a:schemeClr val="accent1"/>
          </a:fillRef>
          <a:effectRef idx="0">
            <a:schemeClr val="accent1"/>
          </a:effectRef>
          <a:fontRef idx="minor"/>
        </p:style>
      </p:sp>
      <p:sp>
        <p:nvSpPr>
          <p:cNvPr id="412" name="Line 7"/>
          <p:cNvSpPr/>
          <p:nvPr/>
        </p:nvSpPr>
        <p:spPr>
          <a:xfrm flipH="1">
            <a:off x="396720" y="3292200"/>
            <a:ext cx="10866240" cy="0"/>
          </a:xfrm>
          <a:prstGeom prst="line">
            <a:avLst/>
          </a:prstGeom>
          <a:ln w="19080">
            <a:solidFill>
              <a:schemeClr val="tx1">
                <a:lumMod val="40000"/>
                <a:lumOff val="60000"/>
              </a:schemeClr>
            </a:solidFill>
            <a:prstDash val="dash"/>
            <a:round/>
          </a:ln>
        </p:spPr>
        <p:style>
          <a:lnRef idx="1">
            <a:schemeClr val="accent1"/>
          </a:lnRef>
          <a:fillRef idx="0">
            <a:schemeClr val="accent1"/>
          </a:fillRef>
          <a:effectRef idx="0">
            <a:schemeClr val="accent1"/>
          </a:effectRef>
          <a:fontRef idx="minor"/>
        </p:style>
      </p:sp>
      <p:sp>
        <p:nvSpPr>
          <p:cNvPr id="413" name="Line 8"/>
          <p:cNvSpPr/>
          <p:nvPr/>
        </p:nvSpPr>
        <p:spPr>
          <a:xfrm flipH="1">
            <a:off x="396720" y="4606920"/>
            <a:ext cx="10866240" cy="0"/>
          </a:xfrm>
          <a:prstGeom prst="line">
            <a:avLst/>
          </a:prstGeom>
          <a:ln w="19080">
            <a:solidFill>
              <a:schemeClr val="tx1">
                <a:lumMod val="40000"/>
                <a:lumOff val="60000"/>
              </a:schemeClr>
            </a:solidFill>
            <a:prstDash val="dash"/>
            <a:round/>
          </a:ln>
        </p:spPr>
        <p:style>
          <a:lnRef idx="1">
            <a:schemeClr val="accent1"/>
          </a:lnRef>
          <a:fillRef idx="0">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4" name="TextShape 1"/>
          <p:cNvSpPr txBox="1"/>
          <p:nvPr/>
        </p:nvSpPr>
        <p:spPr>
          <a:xfrm>
            <a:off x="423000" y="244800"/>
            <a:ext cx="10362960" cy="671400"/>
          </a:xfrm>
          <a:prstGeom prst="rect">
            <a:avLst/>
          </a:prstGeom>
          <a:noFill/>
          <a:ln>
            <a:noFill/>
          </a:ln>
        </p:spPr>
        <p:txBody>
          <a:bodyPr lIns="0" rIns="0" tIns="0" bIns="0" anchor="ctr">
            <a:normAutofit/>
          </a:bodyPr>
          <a:p>
            <a:pPr>
              <a:lnSpc>
                <a:spcPct val="90000"/>
              </a:lnSpc>
            </a:pPr>
            <a:r>
              <a:rPr b="1" lang="en-US" sz="3200" spc="-1" strike="noStrike">
                <a:solidFill>
                  <a:srgbClr val="eb311b"/>
                </a:solidFill>
                <a:latin typeface="Calibri"/>
                <a:ea typeface="Calibri"/>
              </a:rPr>
              <a:t>Full applications resulting in an offer (%)</a:t>
            </a:r>
            <a:endParaRPr b="0" lang="en-US" sz="3200" spc="-1" strike="noStrike">
              <a:solidFill>
                <a:srgbClr val="404040"/>
              </a:solidFill>
              <a:latin typeface="Roboto Condensed"/>
            </a:endParaRPr>
          </a:p>
        </p:txBody>
      </p:sp>
      <p:sp>
        <p:nvSpPr>
          <p:cNvPr id="415" name="TextShape 2"/>
          <p:cNvSpPr txBox="1"/>
          <p:nvPr/>
        </p:nvSpPr>
        <p:spPr>
          <a:xfrm>
            <a:off x="410040" y="829800"/>
            <a:ext cx="10362960" cy="218160"/>
          </a:xfrm>
          <a:prstGeom prst="rect">
            <a:avLst/>
          </a:prstGeom>
          <a:noFill/>
          <a:ln>
            <a:noFill/>
          </a:ln>
        </p:spPr>
        <p:txBody>
          <a:bodyPr lIns="0" rIns="0" tIns="0" bIns="0">
            <a:noAutofit/>
          </a:bodyPr>
          <a:p>
            <a:pPr>
              <a:lnSpc>
                <a:spcPct val="90000"/>
              </a:lnSpc>
              <a:spcBef>
                <a:spcPts val="1001"/>
              </a:spcBef>
            </a:pPr>
            <a:r>
              <a:rPr b="0" lang="en-US" sz="1700" spc="-1" strike="noStrike">
                <a:solidFill>
                  <a:srgbClr val="ffffff"/>
                </a:solidFill>
                <a:latin typeface="Calibri"/>
                <a:ea typeface="Calibri"/>
              </a:rPr>
              <a:t>The proportion of full applications resulting in an offer remains strong and stable over time</a:t>
            </a:r>
            <a:endParaRPr b="0" lang="en-US" sz="1700" spc="-1" strike="noStrike">
              <a:solidFill>
                <a:srgbClr val="404040"/>
              </a:solidFill>
              <a:latin typeface="Calibri"/>
            </a:endParaRPr>
          </a:p>
        </p:txBody>
      </p:sp>
      <p:sp>
        <p:nvSpPr>
          <p:cNvPr id="416" name="CustomShape 3"/>
          <p:cNvSpPr/>
          <p:nvPr/>
        </p:nvSpPr>
        <p:spPr>
          <a:xfrm>
            <a:off x="411120" y="6164280"/>
            <a:ext cx="5152680" cy="693360"/>
          </a:xfrm>
          <a:prstGeom prst="rect">
            <a:avLst/>
          </a:prstGeom>
          <a:noFill/>
          <a:ln>
            <a:noFill/>
          </a:ln>
        </p:spPr>
        <p:style>
          <a:lnRef idx="0"/>
          <a:fillRef idx="0"/>
          <a:effectRef idx="0"/>
          <a:fontRef idx="minor"/>
        </p:style>
        <p:txBody>
          <a:bodyPr lIns="68760" rIns="68760" tIns="34200" bIns="34200" anchor="ctr">
            <a:noAutofit/>
          </a:bodyPr>
          <a:p>
            <a:pPr>
              <a:lnSpc>
                <a:spcPct val="100000"/>
              </a:lnSpc>
            </a:pPr>
            <a:r>
              <a:rPr b="0" lang="en-GB" sz="600" spc="-1" strike="noStrike">
                <a:solidFill>
                  <a:srgbClr val="4a5b73"/>
                </a:solidFill>
                <a:latin typeface="Segoe UI"/>
                <a:ea typeface="Segoe UI"/>
              </a:rPr>
              <a:t>QH4. In the last 3 months, what proportion of your full applications have led to an offer?</a:t>
            </a:r>
            <a:endParaRPr b="0" lang="en-GB" sz="600" spc="-1" strike="noStrike">
              <a:latin typeface="Arial"/>
            </a:endParaRPr>
          </a:p>
          <a:p>
            <a:pPr>
              <a:lnSpc>
                <a:spcPct val="100000"/>
              </a:lnSpc>
            </a:pPr>
            <a:r>
              <a:rPr b="0" lang="en-GB" sz="600" spc="-1" strike="noStrike">
                <a:solidFill>
                  <a:srgbClr val="4a5b73"/>
                </a:solidFill>
                <a:latin typeface="Segoe UI"/>
                <a:ea typeface="Segoe UI"/>
              </a:rPr>
              <a:t>Base: All Q4 respondents (300)</a:t>
            </a:r>
            <a:endParaRPr b="0" lang="en-GB" sz="600" spc="-1" strike="noStrike">
              <a:latin typeface="Arial"/>
            </a:endParaRPr>
          </a:p>
        </p:txBody>
      </p:sp>
      <p:graphicFrame>
        <p:nvGraphicFramePr>
          <p:cNvPr id="417" name="Chart 46"/>
          <p:cNvGraphicFramePr/>
          <p:nvPr/>
        </p:nvGraphicFramePr>
        <p:xfrm>
          <a:off x="411120" y="1943280"/>
          <a:ext cx="10866240" cy="4220640"/>
        </p:xfrm>
        <a:graphic>
          <a:graphicData uri="http://schemas.openxmlformats.org/drawingml/2006/chart">
            <c:chart xmlns:c="http://schemas.openxmlformats.org/drawingml/2006/chart" xmlns:r="http://schemas.openxmlformats.org/officeDocument/2006/relationships" r:id="rId1"/>
          </a:graphicData>
        </a:graphic>
      </p:graphicFrame>
      <p:sp>
        <p:nvSpPr>
          <p:cNvPr id="418" name="Line 4"/>
          <p:cNvSpPr/>
          <p:nvPr/>
        </p:nvSpPr>
        <p:spPr>
          <a:xfrm>
            <a:off x="2108160" y="1563480"/>
            <a:ext cx="0" cy="4600440"/>
          </a:xfrm>
          <a:prstGeom prst="line">
            <a:avLst/>
          </a:prstGeom>
          <a:ln w="19080">
            <a:solidFill>
              <a:schemeClr val="tx1">
                <a:lumMod val="40000"/>
                <a:lumOff val="60000"/>
              </a:schemeClr>
            </a:solidFill>
            <a:prstDash val="dash"/>
            <a:round/>
          </a:ln>
        </p:spPr>
        <p:style>
          <a:lnRef idx="1">
            <a:schemeClr val="accent1"/>
          </a:lnRef>
          <a:fillRef idx="0">
            <a:schemeClr val="accent1"/>
          </a:fillRef>
          <a:effectRef idx="0">
            <a:schemeClr val="accent1"/>
          </a:effectRef>
          <a:fontRef idx="minor"/>
        </p:style>
      </p:sp>
      <p:sp>
        <p:nvSpPr>
          <p:cNvPr id="419" name="Line 5"/>
          <p:cNvSpPr/>
          <p:nvPr/>
        </p:nvSpPr>
        <p:spPr>
          <a:xfrm>
            <a:off x="3602880" y="1563480"/>
            <a:ext cx="0" cy="4600440"/>
          </a:xfrm>
          <a:prstGeom prst="line">
            <a:avLst/>
          </a:prstGeom>
          <a:ln w="19080">
            <a:solidFill>
              <a:schemeClr val="tx1">
                <a:lumMod val="40000"/>
                <a:lumOff val="60000"/>
              </a:schemeClr>
            </a:solidFill>
            <a:prstDash val="dash"/>
            <a:round/>
          </a:ln>
        </p:spPr>
        <p:style>
          <a:lnRef idx="1">
            <a:schemeClr val="accent1"/>
          </a:lnRef>
          <a:fillRef idx="0">
            <a:schemeClr val="accent1"/>
          </a:fillRef>
          <a:effectRef idx="0">
            <a:schemeClr val="accent1"/>
          </a:effectRef>
          <a:fontRef idx="minor"/>
        </p:style>
      </p:sp>
      <p:sp>
        <p:nvSpPr>
          <p:cNvPr id="420" name="Line 6"/>
          <p:cNvSpPr/>
          <p:nvPr/>
        </p:nvSpPr>
        <p:spPr>
          <a:xfrm>
            <a:off x="6592320" y="1563480"/>
            <a:ext cx="0" cy="4600440"/>
          </a:xfrm>
          <a:prstGeom prst="line">
            <a:avLst/>
          </a:prstGeom>
          <a:ln w="19080">
            <a:solidFill>
              <a:schemeClr val="tx1">
                <a:lumMod val="40000"/>
                <a:lumOff val="60000"/>
              </a:schemeClr>
            </a:solidFill>
            <a:prstDash val="dash"/>
            <a:round/>
          </a:ln>
        </p:spPr>
        <p:style>
          <a:lnRef idx="1">
            <a:schemeClr val="accent1"/>
          </a:lnRef>
          <a:fillRef idx="0">
            <a:schemeClr val="accent1"/>
          </a:fillRef>
          <a:effectRef idx="0">
            <a:schemeClr val="accent1"/>
          </a:effectRef>
          <a:fontRef idx="minor"/>
        </p:style>
      </p:sp>
      <p:sp>
        <p:nvSpPr>
          <p:cNvPr id="421" name="Line 7"/>
          <p:cNvSpPr/>
          <p:nvPr/>
        </p:nvSpPr>
        <p:spPr>
          <a:xfrm>
            <a:off x="8087040" y="1563480"/>
            <a:ext cx="0" cy="4600440"/>
          </a:xfrm>
          <a:prstGeom prst="line">
            <a:avLst/>
          </a:prstGeom>
          <a:ln w="19080">
            <a:solidFill>
              <a:schemeClr val="tx1">
                <a:lumMod val="40000"/>
                <a:lumOff val="60000"/>
              </a:schemeClr>
            </a:solidFill>
            <a:prstDash val="dash"/>
            <a:round/>
          </a:ln>
        </p:spPr>
        <p:style>
          <a:lnRef idx="1">
            <a:schemeClr val="accent1"/>
          </a:lnRef>
          <a:fillRef idx="0">
            <a:schemeClr val="accent1"/>
          </a:fillRef>
          <a:effectRef idx="0">
            <a:schemeClr val="accent1"/>
          </a:effectRef>
          <a:fontRef idx="minor"/>
        </p:style>
      </p:sp>
      <p:sp>
        <p:nvSpPr>
          <p:cNvPr id="422" name="Line 8"/>
          <p:cNvSpPr/>
          <p:nvPr/>
        </p:nvSpPr>
        <p:spPr>
          <a:xfrm>
            <a:off x="9581760" y="1563480"/>
            <a:ext cx="0" cy="4600440"/>
          </a:xfrm>
          <a:prstGeom prst="line">
            <a:avLst/>
          </a:prstGeom>
          <a:ln w="19080">
            <a:solidFill>
              <a:schemeClr val="tx1">
                <a:lumMod val="40000"/>
                <a:lumOff val="60000"/>
              </a:schemeClr>
            </a:solidFill>
            <a:prstDash val="dash"/>
            <a:round/>
          </a:ln>
        </p:spPr>
        <p:style>
          <a:lnRef idx="1">
            <a:schemeClr val="accent1"/>
          </a:lnRef>
          <a:fillRef idx="0">
            <a:schemeClr val="accent1"/>
          </a:fillRef>
          <a:effectRef idx="0">
            <a:schemeClr val="accent1"/>
          </a:effectRef>
          <a:fontRef idx="minor"/>
        </p:style>
      </p:sp>
      <p:sp>
        <p:nvSpPr>
          <p:cNvPr id="423" name="CustomShape 9"/>
          <p:cNvSpPr/>
          <p:nvPr/>
        </p:nvSpPr>
        <p:spPr>
          <a:xfrm>
            <a:off x="697320" y="1563840"/>
            <a:ext cx="1331640" cy="396360"/>
          </a:xfrm>
          <a:prstGeom prst="rect">
            <a:avLst/>
          </a:prstGeom>
          <a:solidFill>
            <a:schemeClr val="bg1"/>
          </a:solidFill>
          <a:ln w="19080">
            <a:solidFill>
              <a:schemeClr val="tx1">
                <a:lumMod val="40000"/>
                <a:lumOff val="60000"/>
              </a:schemeClr>
            </a:solidFill>
            <a:round/>
          </a:ln>
        </p:spPr>
        <p:style>
          <a:lnRef idx="0"/>
          <a:fillRef idx="0"/>
          <a:effectRef idx="0"/>
          <a:fontRef idx="minor"/>
        </p:style>
        <p:txBody>
          <a:bodyPr lIns="36000" rIns="36000" tIns="45000" bIns="45000" anchor="ctr">
            <a:noAutofit/>
          </a:bodyPr>
          <a:p>
            <a:pPr algn="ctr">
              <a:lnSpc>
                <a:spcPct val="100000"/>
              </a:lnSpc>
            </a:pPr>
            <a:r>
              <a:rPr b="1" lang="en-GB" sz="1400" spc="-1" strike="noStrike">
                <a:solidFill>
                  <a:srgbClr val="ffffff"/>
                </a:solidFill>
                <a:latin typeface="Calibri"/>
                <a:ea typeface="ＭＳ Ｐゴシック"/>
              </a:rPr>
              <a:t>Q2 2017: 88</a:t>
            </a:r>
            <a:endParaRPr b="0" lang="en-GB" sz="1400" spc="-1" strike="noStrike">
              <a:latin typeface="Arial"/>
            </a:endParaRPr>
          </a:p>
        </p:txBody>
      </p:sp>
      <p:sp>
        <p:nvSpPr>
          <p:cNvPr id="424" name="CustomShape 10"/>
          <p:cNvSpPr/>
          <p:nvPr/>
        </p:nvSpPr>
        <p:spPr>
          <a:xfrm>
            <a:off x="2191680" y="1563840"/>
            <a:ext cx="1331640" cy="396360"/>
          </a:xfrm>
          <a:prstGeom prst="rect">
            <a:avLst/>
          </a:prstGeom>
          <a:solidFill>
            <a:schemeClr val="bg1"/>
          </a:solidFill>
          <a:ln w="19080">
            <a:solidFill>
              <a:schemeClr val="tx1">
                <a:lumMod val="40000"/>
                <a:lumOff val="60000"/>
              </a:schemeClr>
            </a:solidFill>
            <a:round/>
          </a:ln>
        </p:spPr>
        <p:style>
          <a:lnRef idx="0"/>
          <a:fillRef idx="0"/>
          <a:effectRef idx="0"/>
          <a:fontRef idx="minor"/>
        </p:style>
        <p:txBody>
          <a:bodyPr lIns="36000" rIns="36000" tIns="45000" bIns="45000" anchor="ctr">
            <a:noAutofit/>
          </a:bodyPr>
          <a:p>
            <a:pPr algn="ctr">
              <a:lnSpc>
                <a:spcPct val="100000"/>
              </a:lnSpc>
            </a:pPr>
            <a:r>
              <a:rPr b="1" lang="en-GB" sz="1400" spc="-1" strike="noStrike">
                <a:solidFill>
                  <a:srgbClr val="ffffff"/>
                </a:solidFill>
                <a:latin typeface="Calibri"/>
                <a:ea typeface="ＭＳ Ｐゴシック"/>
              </a:rPr>
              <a:t>Q3 2017: 88</a:t>
            </a:r>
            <a:endParaRPr b="0" lang="en-GB" sz="1400" spc="-1" strike="noStrike">
              <a:latin typeface="Arial"/>
            </a:endParaRPr>
          </a:p>
        </p:txBody>
      </p:sp>
      <p:sp>
        <p:nvSpPr>
          <p:cNvPr id="425" name="CustomShape 11"/>
          <p:cNvSpPr/>
          <p:nvPr/>
        </p:nvSpPr>
        <p:spPr>
          <a:xfrm>
            <a:off x="3686400" y="1563840"/>
            <a:ext cx="1331640" cy="396360"/>
          </a:xfrm>
          <a:prstGeom prst="rect">
            <a:avLst/>
          </a:prstGeom>
          <a:solidFill>
            <a:schemeClr val="bg1"/>
          </a:solidFill>
          <a:ln w="19080">
            <a:solidFill>
              <a:schemeClr val="tx1">
                <a:lumMod val="40000"/>
                <a:lumOff val="60000"/>
              </a:schemeClr>
            </a:solidFill>
            <a:round/>
          </a:ln>
        </p:spPr>
        <p:style>
          <a:lnRef idx="0"/>
          <a:fillRef idx="0"/>
          <a:effectRef idx="0"/>
          <a:fontRef idx="minor"/>
        </p:style>
        <p:txBody>
          <a:bodyPr lIns="36000" rIns="36000" tIns="45000" bIns="45000" anchor="ctr">
            <a:noAutofit/>
          </a:bodyPr>
          <a:p>
            <a:pPr algn="ctr">
              <a:lnSpc>
                <a:spcPct val="100000"/>
              </a:lnSpc>
            </a:pPr>
            <a:r>
              <a:rPr b="1" lang="en-GB" sz="1400" spc="-1" strike="noStrike">
                <a:solidFill>
                  <a:srgbClr val="ffffff"/>
                </a:solidFill>
                <a:latin typeface="Calibri"/>
                <a:ea typeface="ＭＳ Ｐゴシック"/>
              </a:rPr>
              <a:t>Q4 2017: 88</a:t>
            </a:r>
            <a:endParaRPr b="0" lang="en-GB" sz="1400" spc="-1" strike="noStrike">
              <a:latin typeface="Arial"/>
            </a:endParaRPr>
          </a:p>
        </p:txBody>
      </p:sp>
      <p:sp>
        <p:nvSpPr>
          <p:cNvPr id="426" name="CustomShape 12"/>
          <p:cNvSpPr/>
          <p:nvPr/>
        </p:nvSpPr>
        <p:spPr>
          <a:xfrm>
            <a:off x="5181120" y="1563840"/>
            <a:ext cx="1331640" cy="396360"/>
          </a:xfrm>
          <a:prstGeom prst="rect">
            <a:avLst/>
          </a:prstGeom>
          <a:solidFill>
            <a:schemeClr val="bg1"/>
          </a:solidFill>
          <a:ln w="19080">
            <a:solidFill>
              <a:schemeClr val="tx1">
                <a:lumMod val="40000"/>
                <a:lumOff val="60000"/>
              </a:schemeClr>
            </a:solidFill>
            <a:round/>
          </a:ln>
        </p:spPr>
        <p:style>
          <a:lnRef idx="0"/>
          <a:fillRef idx="0"/>
          <a:effectRef idx="0"/>
          <a:fontRef idx="minor"/>
        </p:style>
        <p:txBody>
          <a:bodyPr lIns="36000" rIns="36000" tIns="45000" bIns="45000" anchor="ctr">
            <a:noAutofit/>
          </a:bodyPr>
          <a:p>
            <a:pPr algn="ctr">
              <a:lnSpc>
                <a:spcPct val="100000"/>
              </a:lnSpc>
            </a:pPr>
            <a:r>
              <a:rPr b="1" lang="en-GB" sz="1400" spc="-1" strike="noStrike">
                <a:solidFill>
                  <a:srgbClr val="ffffff"/>
                </a:solidFill>
                <a:latin typeface="Calibri"/>
                <a:ea typeface="ＭＳ Ｐゴシック"/>
              </a:rPr>
              <a:t>Q1 2018: 88</a:t>
            </a:r>
            <a:endParaRPr b="0" lang="en-GB" sz="1400" spc="-1" strike="noStrike">
              <a:latin typeface="Arial"/>
            </a:endParaRPr>
          </a:p>
        </p:txBody>
      </p:sp>
      <p:sp>
        <p:nvSpPr>
          <p:cNvPr id="427" name="CustomShape 13"/>
          <p:cNvSpPr/>
          <p:nvPr/>
        </p:nvSpPr>
        <p:spPr>
          <a:xfrm>
            <a:off x="6675840" y="1563840"/>
            <a:ext cx="1331640" cy="396360"/>
          </a:xfrm>
          <a:prstGeom prst="rect">
            <a:avLst/>
          </a:prstGeom>
          <a:solidFill>
            <a:schemeClr val="bg1"/>
          </a:solidFill>
          <a:ln w="19080">
            <a:solidFill>
              <a:schemeClr val="tx1">
                <a:lumMod val="40000"/>
                <a:lumOff val="60000"/>
              </a:schemeClr>
            </a:solidFill>
            <a:round/>
          </a:ln>
        </p:spPr>
        <p:style>
          <a:lnRef idx="0"/>
          <a:fillRef idx="0"/>
          <a:effectRef idx="0"/>
          <a:fontRef idx="minor"/>
        </p:style>
        <p:txBody>
          <a:bodyPr lIns="36000" rIns="36000" tIns="45000" bIns="45000" anchor="ctr">
            <a:noAutofit/>
          </a:bodyPr>
          <a:p>
            <a:pPr algn="ctr">
              <a:lnSpc>
                <a:spcPct val="100000"/>
              </a:lnSpc>
            </a:pPr>
            <a:r>
              <a:rPr b="1" lang="en-GB" sz="1400" spc="-1" strike="noStrike">
                <a:solidFill>
                  <a:srgbClr val="ffffff"/>
                </a:solidFill>
                <a:latin typeface="Calibri"/>
                <a:ea typeface="ＭＳ Ｐゴシック"/>
              </a:rPr>
              <a:t>Q2 2018: 88</a:t>
            </a:r>
            <a:endParaRPr b="0" lang="en-GB" sz="1400" spc="-1" strike="noStrike">
              <a:latin typeface="Arial"/>
            </a:endParaRPr>
          </a:p>
        </p:txBody>
      </p:sp>
      <p:sp>
        <p:nvSpPr>
          <p:cNvPr id="428" name="CustomShape 14"/>
          <p:cNvSpPr/>
          <p:nvPr/>
        </p:nvSpPr>
        <p:spPr>
          <a:xfrm>
            <a:off x="8170200" y="1563840"/>
            <a:ext cx="1331640" cy="396360"/>
          </a:xfrm>
          <a:prstGeom prst="rect">
            <a:avLst/>
          </a:prstGeom>
          <a:solidFill>
            <a:schemeClr val="bg1"/>
          </a:solidFill>
          <a:ln w="19080">
            <a:solidFill>
              <a:schemeClr val="tx1">
                <a:lumMod val="40000"/>
                <a:lumOff val="60000"/>
              </a:schemeClr>
            </a:solidFill>
            <a:round/>
          </a:ln>
        </p:spPr>
        <p:style>
          <a:lnRef idx="0"/>
          <a:fillRef idx="0"/>
          <a:effectRef idx="0"/>
          <a:fontRef idx="minor"/>
        </p:style>
        <p:txBody>
          <a:bodyPr lIns="36000" rIns="36000" tIns="45000" bIns="45000" anchor="ctr">
            <a:noAutofit/>
          </a:bodyPr>
          <a:p>
            <a:pPr algn="ctr">
              <a:lnSpc>
                <a:spcPct val="100000"/>
              </a:lnSpc>
            </a:pPr>
            <a:r>
              <a:rPr b="1" lang="en-GB" sz="1400" spc="-1" strike="noStrike">
                <a:solidFill>
                  <a:srgbClr val="ffffff"/>
                </a:solidFill>
                <a:latin typeface="Calibri"/>
                <a:ea typeface="ＭＳ Ｐゴシック"/>
              </a:rPr>
              <a:t>Q3 2018: 88</a:t>
            </a:r>
            <a:endParaRPr b="0" lang="en-GB" sz="1400" spc="-1" strike="noStrike">
              <a:latin typeface="Arial"/>
            </a:endParaRPr>
          </a:p>
        </p:txBody>
      </p:sp>
      <p:sp>
        <p:nvSpPr>
          <p:cNvPr id="429" name="Line 15"/>
          <p:cNvSpPr/>
          <p:nvPr/>
        </p:nvSpPr>
        <p:spPr>
          <a:xfrm>
            <a:off x="5097600" y="1563480"/>
            <a:ext cx="0" cy="4600440"/>
          </a:xfrm>
          <a:prstGeom prst="line">
            <a:avLst/>
          </a:prstGeom>
          <a:ln w="19080">
            <a:solidFill>
              <a:schemeClr val="tx1">
                <a:lumMod val="40000"/>
                <a:lumOff val="60000"/>
              </a:schemeClr>
            </a:solidFill>
            <a:prstDash val="dash"/>
            <a:round/>
          </a:ln>
        </p:spPr>
        <p:style>
          <a:lnRef idx="1">
            <a:schemeClr val="accent1"/>
          </a:lnRef>
          <a:fillRef idx="0">
            <a:schemeClr val="accent1"/>
          </a:fillRef>
          <a:effectRef idx="0">
            <a:schemeClr val="accent1"/>
          </a:effectRef>
          <a:fontRef idx="minor"/>
        </p:style>
      </p:sp>
      <p:sp>
        <p:nvSpPr>
          <p:cNvPr id="430" name="CustomShape 16"/>
          <p:cNvSpPr/>
          <p:nvPr/>
        </p:nvSpPr>
        <p:spPr>
          <a:xfrm>
            <a:off x="9664920" y="1563840"/>
            <a:ext cx="1331640" cy="396360"/>
          </a:xfrm>
          <a:prstGeom prst="rect">
            <a:avLst/>
          </a:prstGeom>
          <a:solidFill>
            <a:schemeClr val="bg1"/>
          </a:solidFill>
          <a:ln w="19080">
            <a:solidFill>
              <a:schemeClr val="accent3"/>
            </a:solidFill>
            <a:round/>
          </a:ln>
        </p:spPr>
        <p:style>
          <a:lnRef idx="0"/>
          <a:fillRef idx="0"/>
          <a:effectRef idx="0"/>
          <a:fontRef idx="minor"/>
        </p:style>
        <p:txBody>
          <a:bodyPr lIns="36000" rIns="36000" tIns="45000" bIns="45000" anchor="ctr">
            <a:noAutofit/>
          </a:bodyPr>
          <a:p>
            <a:pPr algn="ctr">
              <a:lnSpc>
                <a:spcPct val="100000"/>
              </a:lnSpc>
            </a:pPr>
            <a:r>
              <a:rPr b="1" lang="en-GB" sz="1400" spc="-1" strike="noStrike">
                <a:solidFill>
                  <a:srgbClr val="842c91"/>
                </a:solidFill>
                <a:latin typeface="Calibri"/>
                <a:ea typeface="ＭＳ Ｐゴシック"/>
              </a:rPr>
              <a:t>Q4 2018: 89</a:t>
            </a:r>
            <a:endParaRPr b="0" lang="en-GB" sz="1400" spc="-1" strike="noStrike">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1" name="TextShape 1"/>
          <p:cNvSpPr txBox="1"/>
          <p:nvPr/>
        </p:nvSpPr>
        <p:spPr>
          <a:xfrm>
            <a:off x="423000" y="244800"/>
            <a:ext cx="10362960" cy="671400"/>
          </a:xfrm>
          <a:prstGeom prst="rect">
            <a:avLst/>
          </a:prstGeom>
          <a:noFill/>
          <a:ln>
            <a:noFill/>
          </a:ln>
        </p:spPr>
        <p:txBody>
          <a:bodyPr lIns="0" rIns="0" tIns="0" bIns="0" anchor="ctr">
            <a:normAutofit/>
          </a:bodyPr>
          <a:p>
            <a:pPr>
              <a:lnSpc>
                <a:spcPct val="90000"/>
              </a:lnSpc>
            </a:pPr>
            <a:r>
              <a:rPr b="1" lang="en-US" sz="3200" spc="-1" strike="noStrike">
                <a:solidFill>
                  <a:srgbClr val="eb311b"/>
                </a:solidFill>
                <a:latin typeface="Calibri"/>
                <a:ea typeface="Calibri"/>
              </a:rPr>
              <a:t>Full applications resulting in an offer (%) – By business</a:t>
            </a:r>
            <a:endParaRPr b="0" lang="en-US" sz="3200" spc="-1" strike="noStrike">
              <a:solidFill>
                <a:srgbClr val="404040"/>
              </a:solidFill>
              <a:latin typeface="Roboto Condensed"/>
            </a:endParaRPr>
          </a:p>
        </p:txBody>
      </p:sp>
      <p:sp>
        <p:nvSpPr>
          <p:cNvPr id="432" name="TextShape 2"/>
          <p:cNvSpPr txBox="1"/>
          <p:nvPr/>
        </p:nvSpPr>
        <p:spPr>
          <a:xfrm>
            <a:off x="410040" y="829800"/>
            <a:ext cx="10362960" cy="218160"/>
          </a:xfrm>
          <a:prstGeom prst="rect">
            <a:avLst/>
          </a:prstGeom>
          <a:noFill/>
          <a:ln>
            <a:noFill/>
          </a:ln>
        </p:spPr>
        <p:txBody>
          <a:bodyPr lIns="0" rIns="0" tIns="0" bIns="0">
            <a:noAutofit/>
          </a:bodyPr>
          <a:p>
            <a:pPr>
              <a:lnSpc>
                <a:spcPct val="90000"/>
              </a:lnSpc>
              <a:spcBef>
                <a:spcPts val="1001"/>
              </a:spcBef>
            </a:pPr>
            <a:r>
              <a:rPr b="0" lang="en-US" sz="1700" spc="-1" strike="noStrike">
                <a:solidFill>
                  <a:srgbClr val="ffffff"/>
                </a:solidFill>
                <a:latin typeface="Calibri"/>
                <a:ea typeface="Calibri"/>
              </a:rPr>
              <a:t>Conversion from full application to offer shows little variance by firm size and type of mortgages dealt with</a:t>
            </a:r>
            <a:endParaRPr b="0" lang="en-US" sz="1700" spc="-1" strike="noStrike">
              <a:solidFill>
                <a:srgbClr val="404040"/>
              </a:solidFill>
              <a:latin typeface="Calibri"/>
            </a:endParaRPr>
          </a:p>
        </p:txBody>
      </p:sp>
      <p:sp>
        <p:nvSpPr>
          <p:cNvPr id="433" name="CustomShape 3"/>
          <p:cNvSpPr/>
          <p:nvPr/>
        </p:nvSpPr>
        <p:spPr>
          <a:xfrm>
            <a:off x="411120" y="6164280"/>
            <a:ext cx="5152680" cy="693360"/>
          </a:xfrm>
          <a:prstGeom prst="rect">
            <a:avLst/>
          </a:prstGeom>
          <a:noFill/>
          <a:ln>
            <a:noFill/>
          </a:ln>
        </p:spPr>
        <p:style>
          <a:lnRef idx="0"/>
          <a:fillRef idx="0"/>
          <a:effectRef idx="0"/>
          <a:fontRef idx="minor"/>
        </p:style>
        <p:txBody>
          <a:bodyPr lIns="68760" rIns="68760" tIns="34200" bIns="34200" anchor="ctr">
            <a:noAutofit/>
          </a:bodyPr>
          <a:p>
            <a:pPr>
              <a:lnSpc>
                <a:spcPct val="100000"/>
              </a:lnSpc>
            </a:pPr>
            <a:r>
              <a:rPr b="0" lang="en-GB" sz="600" spc="-1" strike="noStrike">
                <a:solidFill>
                  <a:srgbClr val="4a5b73"/>
                </a:solidFill>
                <a:latin typeface="Segoe UI"/>
                <a:ea typeface="Segoe UI"/>
              </a:rPr>
              <a:t>QH4. In the last 3 months, what proportion of your full applications have led to an offer?</a:t>
            </a:r>
            <a:endParaRPr b="0" lang="en-GB" sz="600" spc="-1" strike="noStrike">
              <a:latin typeface="Arial"/>
            </a:endParaRPr>
          </a:p>
          <a:p>
            <a:pPr>
              <a:lnSpc>
                <a:spcPct val="100000"/>
              </a:lnSpc>
            </a:pPr>
            <a:r>
              <a:rPr b="0" lang="en-GB" sz="600" spc="-1" strike="noStrike">
                <a:solidFill>
                  <a:srgbClr val="4a5b73"/>
                </a:solidFill>
                <a:latin typeface="Segoe UI"/>
                <a:ea typeface="Segoe UI"/>
              </a:rPr>
              <a:t>Base: All Q4 respondents (300)</a:t>
            </a:r>
            <a:endParaRPr b="0" lang="en-GB" sz="600" spc="-1" strike="noStrike">
              <a:latin typeface="Arial"/>
            </a:endParaRPr>
          </a:p>
        </p:txBody>
      </p:sp>
      <p:graphicFrame>
        <p:nvGraphicFramePr>
          <p:cNvPr id="434" name="Chart 16"/>
          <p:cNvGraphicFramePr/>
          <p:nvPr/>
        </p:nvGraphicFramePr>
        <p:xfrm>
          <a:off x="396720" y="1981080"/>
          <a:ext cx="8775360" cy="4182840"/>
        </p:xfrm>
        <a:graphic>
          <a:graphicData uri="http://schemas.openxmlformats.org/drawingml/2006/chart">
            <c:chart xmlns:c="http://schemas.openxmlformats.org/drawingml/2006/chart" xmlns:r="http://schemas.openxmlformats.org/officeDocument/2006/relationships" r:id="rId1"/>
          </a:graphicData>
        </a:graphic>
      </p:graphicFrame>
      <p:sp>
        <p:nvSpPr>
          <p:cNvPr id="435" name="CustomShape 4"/>
          <p:cNvSpPr/>
          <p:nvPr/>
        </p:nvSpPr>
        <p:spPr>
          <a:xfrm>
            <a:off x="5587560" y="6234120"/>
            <a:ext cx="3069000" cy="54720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i="1" lang="en-GB" sz="1000" spc="-1" strike="noStrike">
                <a:solidFill>
                  <a:srgbClr val="7f7f7f"/>
                </a:solidFill>
                <a:latin typeface="Calibri"/>
                <a:ea typeface="ＭＳ Ｐゴシック"/>
              </a:rPr>
              <a:t>* At least 4 out of every 10 residential mortgages placed</a:t>
            </a:r>
            <a:endParaRPr b="0" lang="en-GB" sz="1000" spc="-1" strike="noStrike">
              <a:latin typeface="Arial"/>
            </a:endParaRPr>
          </a:p>
          <a:p>
            <a:pPr>
              <a:lnSpc>
                <a:spcPct val="100000"/>
              </a:lnSpc>
            </a:pPr>
            <a:r>
              <a:rPr b="0" i="1" lang="en-GB" sz="1000" spc="-1" strike="noStrike">
                <a:solidFill>
                  <a:srgbClr val="7f7f7f"/>
                </a:solidFill>
                <a:latin typeface="Calibri"/>
                <a:ea typeface="ＭＳ Ｐゴシック"/>
              </a:rPr>
              <a:t>** At least 2 out of 10 mortgaged placed</a:t>
            </a:r>
            <a:endParaRPr b="0" lang="en-GB" sz="1000" spc="-1" strike="noStrike">
              <a:latin typeface="Arial"/>
            </a:endParaRPr>
          </a:p>
          <a:p>
            <a:pPr>
              <a:lnSpc>
                <a:spcPct val="100000"/>
              </a:lnSpc>
            </a:pPr>
            <a:r>
              <a:rPr b="0" i="1" lang="en-GB" sz="1000" spc="-1" strike="noStrike">
                <a:solidFill>
                  <a:srgbClr val="7f7f7f"/>
                </a:solidFill>
                <a:latin typeface="Calibri"/>
                <a:ea typeface="ＭＳ Ｐゴシック"/>
              </a:rPr>
              <a:t>*** Any mortgages placed</a:t>
            </a:r>
            <a:endParaRPr b="0" lang="en-GB" sz="1000" spc="-1" strike="noStrike">
              <a:latin typeface="Arial"/>
            </a:endParaRPr>
          </a:p>
        </p:txBody>
      </p:sp>
      <p:graphicFrame>
        <p:nvGraphicFramePr>
          <p:cNvPr id="436" name="Table 5"/>
          <p:cNvGraphicFramePr/>
          <p:nvPr/>
        </p:nvGraphicFramePr>
        <p:xfrm>
          <a:off x="9286920" y="1776960"/>
          <a:ext cx="1180800" cy="4247640"/>
        </p:xfrm>
        <a:graphic>
          <a:graphicData uri="http://schemas.openxmlformats.org/drawingml/2006/table">
            <a:tbl>
              <a:tblPr/>
              <a:tblGrid>
                <a:gridCol w="1180800"/>
              </a:tblGrid>
              <a:tr h="339840">
                <a:tc>
                  <a:txBody>
                    <a:bodyPr lIns="45720" rIns="45720" anchor="ctr">
                      <a:noAutofit/>
                    </a:bodyPr>
                    <a:p>
                      <a:pPr algn="ctr">
                        <a:lnSpc>
                          <a:spcPct val="100000"/>
                        </a:lnSpc>
                      </a:pPr>
                      <a:r>
                        <a:rPr b="1" lang="en-GB" sz="1600" spc="-1" strike="noStrike">
                          <a:solidFill>
                            <a:srgbClr val="7f7f7f"/>
                          </a:solidFill>
                          <a:latin typeface="Calibri"/>
                          <a:ea typeface="ＭＳ Ｐゴシック"/>
                        </a:rPr>
                        <a:t>Q3 2018</a:t>
                      </a:r>
                      <a:endParaRPr b="0" lang="en-GB" sz="1600" spc="-1" strike="noStrike">
                        <a:latin typeface="Arial"/>
                      </a:endParaRPr>
                    </a:p>
                  </a:txBody>
                  <a:tcPr marL="45720" marR="45720">
                    <a:lnL w="12240">
                      <a:noFill/>
                    </a:lnL>
                    <a:lnR w="12240">
                      <a:noFill/>
                    </a:lnR>
                    <a:lnT w="12240">
                      <a:noFill/>
                    </a:lnT>
                    <a:lnB w="12240">
                      <a:noFill/>
                    </a:lnB>
                    <a:noFill/>
                  </a:tcPr>
                </a:tc>
              </a:tr>
              <a:tr h="254880">
                <a:tc>
                  <a:txBody>
                    <a:bodyPr lIns="9360" rIns="9360" tIns="9360" bIns="0" anchor="ctr">
                      <a:noAutofit/>
                    </a:bodyPr>
                    <a:p>
                      <a:pPr algn="ctr">
                        <a:lnSpc>
                          <a:spcPct val="100000"/>
                        </a:lnSpc>
                      </a:pPr>
                      <a:r>
                        <a:rPr b="0" lang="en-GB" sz="1200" spc="-1" strike="noStrike">
                          <a:solidFill>
                            <a:srgbClr val="7f7f7f"/>
                          </a:solidFill>
                          <a:latin typeface="Calibri"/>
                          <a:ea typeface="ＭＳ Ｐゴシック"/>
                        </a:rPr>
                        <a:t>88 (+1)</a:t>
                      </a:r>
                      <a:endParaRPr b="0" lang="en-GB" sz="1200" spc="-1" strike="noStrike">
                        <a:latin typeface="Arial"/>
                      </a:endParaRPr>
                    </a:p>
                  </a:txBody>
                  <a:tcPr marL="9360" marR="9360">
                    <a:lnL w="12240">
                      <a:noFill/>
                    </a:lnL>
                    <a:lnR w="12240">
                      <a:noFill/>
                    </a:lnR>
                    <a:lnT w="12240">
                      <a:noFill/>
                    </a:lnT>
                    <a:lnB w="12240">
                      <a:noFill/>
                    </a:lnB>
                    <a:noFill/>
                  </a:tcPr>
                </a:tc>
              </a:tr>
              <a:tr h="284040">
                <a:tc>
                  <a:tcPr marL="9360" marR="9360">
                    <a:lnL w="12240">
                      <a:noFill/>
                    </a:lnL>
                    <a:lnR w="12240">
                      <a:noFill/>
                    </a:lnR>
                    <a:lnT w="12240">
                      <a:noFill/>
                    </a:lnT>
                    <a:lnB w="12240">
                      <a:noFill/>
                    </a:lnB>
                    <a:noFill/>
                  </a:tcPr>
                </a:tc>
              </a:tr>
              <a:tr h="254880">
                <a:tc>
                  <a:txBody>
                    <a:bodyPr lIns="9360" rIns="9360" tIns="9360" bIns="0" anchor="ctr">
                      <a:noAutofit/>
                    </a:bodyPr>
                    <a:p>
                      <a:pPr algn="ctr">
                        <a:lnSpc>
                          <a:spcPct val="100000"/>
                        </a:lnSpc>
                      </a:pPr>
                      <a:r>
                        <a:rPr b="0" lang="en-GB" sz="1200" spc="-1" strike="noStrike">
                          <a:solidFill>
                            <a:srgbClr val="7f7f7f"/>
                          </a:solidFill>
                          <a:latin typeface="Calibri"/>
                          <a:ea typeface="ＭＳ Ｐゴシック"/>
                        </a:rPr>
                        <a:t>87 (+1)</a:t>
                      </a:r>
                      <a:endParaRPr b="0" lang="en-GB" sz="1200" spc="-1" strike="noStrike">
                        <a:latin typeface="Arial"/>
                      </a:endParaRPr>
                    </a:p>
                  </a:txBody>
                  <a:tcPr marL="9360" marR="9360">
                    <a:lnL w="12240">
                      <a:noFill/>
                    </a:lnL>
                    <a:lnR w="12240">
                      <a:noFill/>
                    </a:lnR>
                    <a:lnT w="12240">
                      <a:noFill/>
                    </a:lnT>
                    <a:lnB w="12240">
                      <a:noFill/>
                    </a:lnB>
                    <a:noFill/>
                  </a:tcPr>
                </a:tc>
              </a:tr>
              <a:tr h="254880">
                <a:tc>
                  <a:txBody>
                    <a:bodyPr lIns="9360" rIns="9360" tIns="9360" bIns="0" anchor="ctr">
                      <a:noAutofit/>
                    </a:bodyPr>
                    <a:p>
                      <a:pPr algn="ctr">
                        <a:lnSpc>
                          <a:spcPct val="100000"/>
                        </a:lnSpc>
                      </a:pPr>
                      <a:r>
                        <a:rPr b="0" lang="en-GB" sz="1200" spc="-1" strike="noStrike">
                          <a:solidFill>
                            <a:srgbClr val="7f7f7f"/>
                          </a:solidFill>
                          <a:latin typeface="Calibri"/>
                          <a:ea typeface="ＭＳ Ｐゴシック"/>
                        </a:rPr>
                        <a:t>89 (=)</a:t>
                      </a:r>
                      <a:endParaRPr b="0" lang="en-GB" sz="1200" spc="-1" strike="noStrike">
                        <a:latin typeface="Arial"/>
                      </a:endParaRPr>
                    </a:p>
                  </a:txBody>
                  <a:tcPr marL="9360" marR="9360">
                    <a:lnL w="12240">
                      <a:noFill/>
                    </a:lnL>
                    <a:lnR w="12240">
                      <a:noFill/>
                    </a:lnR>
                    <a:lnT w="12240">
                      <a:noFill/>
                    </a:lnT>
                    <a:lnB w="12240">
                      <a:noFill/>
                    </a:lnB>
                    <a:noFill/>
                  </a:tcPr>
                </a:tc>
              </a:tr>
              <a:tr h="284040">
                <a:tc>
                  <a:tcPr marL="9360" marR="9360">
                    <a:lnL w="12240">
                      <a:noFill/>
                    </a:lnL>
                    <a:lnR w="12240">
                      <a:noFill/>
                    </a:lnR>
                    <a:lnT w="12240">
                      <a:noFill/>
                    </a:lnT>
                    <a:lnB w="12240">
                      <a:noFill/>
                    </a:lnB>
                    <a:noFill/>
                  </a:tcPr>
                </a:tc>
              </a:tr>
              <a:tr h="254880">
                <a:tc>
                  <a:txBody>
                    <a:bodyPr lIns="9360" rIns="9360" tIns="9360" bIns="0" anchor="ctr">
                      <a:noAutofit/>
                    </a:bodyPr>
                    <a:p>
                      <a:pPr algn="ctr">
                        <a:lnSpc>
                          <a:spcPct val="100000"/>
                        </a:lnSpc>
                      </a:pPr>
                      <a:r>
                        <a:rPr b="0" lang="en-GB" sz="1200" spc="-1" strike="noStrike">
                          <a:solidFill>
                            <a:srgbClr val="7f7f7f"/>
                          </a:solidFill>
                          <a:latin typeface="Calibri"/>
                          <a:ea typeface="ＭＳ Ｐゴシック"/>
                        </a:rPr>
                        <a:t>n/a</a:t>
                      </a:r>
                      <a:endParaRPr b="0" lang="en-GB" sz="1200" spc="-1" strike="noStrike">
                        <a:latin typeface="Arial"/>
                      </a:endParaRPr>
                    </a:p>
                  </a:txBody>
                  <a:tcPr marL="9360" marR="9360">
                    <a:lnL w="12240">
                      <a:noFill/>
                    </a:lnL>
                    <a:lnR w="12240">
                      <a:noFill/>
                    </a:lnR>
                    <a:lnT w="12240">
                      <a:noFill/>
                    </a:lnT>
                    <a:lnB w="12240">
                      <a:noFill/>
                    </a:lnB>
                    <a:noFill/>
                  </a:tcPr>
                </a:tc>
              </a:tr>
              <a:tr h="254880">
                <a:tc>
                  <a:txBody>
                    <a:bodyPr lIns="9360" rIns="9360" tIns="9360" bIns="0" anchor="ctr">
                      <a:noAutofit/>
                    </a:bodyPr>
                    <a:p>
                      <a:pPr algn="ctr">
                        <a:lnSpc>
                          <a:spcPct val="100000"/>
                        </a:lnSpc>
                      </a:pPr>
                      <a:r>
                        <a:rPr b="0" lang="en-GB" sz="1200" spc="-1" strike="noStrike">
                          <a:solidFill>
                            <a:srgbClr val="7f7f7f"/>
                          </a:solidFill>
                          <a:latin typeface="Calibri"/>
                          <a:ea typeface="ＭＳ Ｐゴシック"/>
                        </a:rPr>
                        <a:t>n/a</a:t>
                      </a:r>
                      <a:endParaRPr b="0" lang="en-GB" sz="1200" spc="-1" strike="noStrike">
                        <a:latin typeface="Arial"/>
                      </a:endParaRPr>
                    </a:p>
                  </a:txBody>
                  <a:tcPr marL="9360" marR="9360">
                    <a:lnL w="12240">
                      <a:noFill/>
                    </a:lnL>
                    <a:lnR w="12240">
                      <a:noFill/>
                    </a:lnR>
                    <a:lnT w="12240">
                      <a:noFill/>
                    </a:lnT>
                    <a:lnB w="12240">
                      <a:noFill/>
                    </a:lnB>
                    <a:noFill/>
                  </a:tcPr>
                </a:tc>
              </a:tr>
              <a:tr h="254880">
                <a:tc>
                  <a:txBody>
                    <a:bodyPr lIns="9360" rIns="9360" tIns="9360" bIns="0" anchor="ctr">
                      <a:noAutofit/>
                    </a:bodyPr>
                    <a:p>
                      <a:pPr algn="ctr">
                        <a:lnSpc>
                          <a:spcPct val="100000"/>
                        </a:lnSpc>
                      </a:pPr>
                      <a:r>
                        <a:rPr b="0" lang="en-GB" sz="1200" spc="-1" strike="noStrike">
                          <a:solidFill>
                            <a:srgbClr val="7f7f7f"/>
                          </a:solidFill>
                          <a:latin typeface="Calibri"/>
                          <a:ea typeface="ＭＳ Ｐゴシック"/>
                        </a:rPr>
                        <a:t>n/a</a:t>
                      </a:r>
                      <a:endParaRPr b="0" lang="en-GB" sz="1200" spc="-1" strike="noStrike">
                        <a:latin typeface="Arial"/>
                      </a:endParaRPr>
                    </a:p>
                  </a:txBody>
                  <a:tcPr marL="9360" marR="9360">
                    <a:lnL w="12240">
                      <a:noFill/>
                    </a:lnL>
                    <a:lnR w="12240">
                      <a:noFill/>
                    </a:lnR>
                    <a:lnT w="12240">
                      <a:noFill/>
                    </a:lnT>
                    <a:lnB w="12240">
                      <a:noFill/>
                    </a:lnB>
                    <a:noFill/>
                  </a:tcPr>
                </a:tc>
              </a:tr>
              <a:tr h="254880">
                <a:tc>
                  <a:txBody>
                    <a:bodyPr lIns="9360" rIns="9360" tIns="9360" bIns="0" anchor="ctr">
                      <a:noAutofit/>
                    </a:bodyPr>
                    <a:p>
                      <a:pPr algn="ctr">
                        <a:lnSpc>
                          <a:spcPct val="100000"/>
                        </a:lnSpc>
                      </a:pPr>
                      <a:r>
                        <a:rPr b="0" lang="en-GB" sz="1200" spc="-1" strike="noStrike">
                          <a:solidFill>
                            <a:srgbClr val="7f7f7f"/>
                          </a:solidFill>
                          <a:latin typeface="Calibri"/>
                          <a:ea typeface="ＭＳ Ｐゴシック"/>
                        </a:rPr>
                        <a:t>n/a</a:t>
                      </a:r>
                      <a:endParaRPr b="0" lang="en-GB" sz="1200" spc="-1" strike="noStrike">
                        <a:latin typeface="Arial"/>
                      </a:endParaRPr>
                    </a:p>
                  </a:txBody>
                  <a:tcPr marL="9360" marR="9360">
                    <a:lnL w="12240">
                      <a:noFill/>
                    </a:lnL>
                    <a:lnR w="12240">
                      <a:noFill/>
                    </a:lnR>
                    <a:lnT w="12240">
                      <a:noFill/>
                    </a:lnT>
                    <a:lnB w="12240">
                      <a:noFill/>
                    </a:lnB>
                    <a:noFill/>
                  </a:tcPr>
                </a:tc>
              </a:tr>
              <a:tr h="284040">
                <a:tc>
                  <a:tcPr marL="9360" marR="9360">
                    <a:lnL w="12240">
                      <a:noFill/>
                    </a:lnL>
                    <a:lnR w="12240">
                      <a:noFill/>
                    </a:lnR>
                    <a:lnT w="12240">
                      <a:noFill/>
                    </a:lnT>
                    <a:lnB w="12240">
                      <a:noFill/>
                    </a:lnB>
                    <a:noFill/>
                  </a:tcPr>
                </a:tc>
              </a:tr>
              <a:tr h="254880">
                <a:tc>
                  <a:txBody>
                    <a:bodyPr lIns="9360" rIns="9360" tIns="9360" bIns="0" anchor="ctr">
                      <a:noAutofit/>
                    </a:bodyPr>
                    <a:p>
                      <a:pPr algn="ctr">
                        <a:lnSpc>
                          <a:spcPct val="100000"/>
                        </a:lnSpc>
                      </a:pPr>
                      <a:r>
                        <a:rPr b="0" lang="en-GB" sz="1200" spc="-1" strike="noStrike">
                          <a:solidFill>
                            <a:srgbClr val="7f7f7f"/>
                          </a:solidFill>
                          <a:latin typeface="Calibri"/>
                          <a:ea typeface="ＭＳ Ｐゴシック"/>
                        </a:rPr>
                        <a:t>86 (+3)</a:t>
                      </a:r>
                      <a:endParaRPr b="0" lang="en-GB" sz="1200" spc="-1" strike="noStrike">
                        <a:latin typeface="Arial"/>
                      </a:endParaRPr>
                    </a:p>
                  </a:txBody>
                  <a:tcPr marL="9360" marR="9360">
                    <a:lnL w="12240">
                      <a:noFill/>
                    </a:lnL>
                    <a:lnR w="12240">
                      <a:noFill/>
                    </a:lnR>
                    <a:lnT w="12240">
                      <a:noFill/>
                    </a:lnT>
                    <a:lnB w="12240">
                      <a:noFill/>
                    </a:lnB>
                    <a:noFill/>
                  </a:tcPr>
                </a:tc>
              </a:tr>
              <a:tr h="254880">
                <a:tc>
                  <a:txBody>
                    <a:bodyPr lIns="9360" rIns="9360" tIns="9360" bIns="0" anchor="ctr">
                      <a:noAutofit/>
                    </a:bodyPr>
                    <a:p>
                      <a:pPr algn="ctr">
                        <a:lnSpc>
                          <a:spcPct val="100000"/>
                        </a:lnSpc>
                      </a:pPr>
                      <a:r>
                        <a:rPr b="0" lang="en-GB" sz="1200" spc="-1" strike="noStrike">
                          <a:solidFill>
                            <a:srgbClr val="7f7f7f"/>
                          </a:solidFill>
                          <a:latin typeface="Calibri"/>
                          <a:ea typeface="ＭＳ Ｐゴシック"/>
                        </a:rPr>
                        <a:t>89 (-2)</a:t>
                      </a:r>
                      <a:endParaRPr b="0" lang="en-GB" sz="1200" spc="-1" strike="noStrike">
                        <a:latin typeface="Arial"/>
                      </a:endParaRPr>
                    </a:p>
                  </a:txBody>
                  <a:tcPr marL="9360" marR="9360">
                    <a:lnL w="12240">
                      <a:noFill/>
                    </a:lnL>
                    <a:lnR w="12240">
                      <a:noFill/>
                    </a:lnR>
                    <a:lnT w="12240">
                      <a:noFill/>
                    </a:lnT>
                    <a:lnB w="12240">
                      <a:noFill/>
                    </a:lnB>
                    <a:noFill/>
                  </a:tcPr>
                </a:tc>
              </a:tr>
              <a:tr h="254880">
                <a:tc>
                  <a:txBody>
                    <a:bodyPr lIns="9360" rIns="9360" tIns="9360" bIns="0" anchor="ctr">
                      <a:noAutofit/>
                    </a:bodyPr>
                    <a:p>
                      <a:pPr algn="ctr">
                        <a:lnSpc>
                          <a:spcPct val="100000"/>
                        </a:lnSpc>
                      </a:pPr>
                      <a:r>
                        <a:rPr b="0" lang="en-GB" sz="1200" spc="-1" strike="noStrike">
                          <a:solidFill>
                            <a:srgbClr val="7f7f7f"/>
                          </a:solidFill>
                          <a:latin typeface="Calibri"/>
                          <a:ea typeface="ＭＳ Ｐゴシック"/>
                        </a:rPr>
                        <a:t>89 (=)</a:t>
                      </a:r>
                      <a:endParaRPr b="0" lang="en-GB" sz="1200" spc="-1" strike="noStrike">
                        <a:latin typeface="Arial"/>
                      </a:endParaRPr>
                    </a:p>
                  </a:txBody>
                  <a:tcPr marL="9360" marR="9360">
                    <a:lnL w="12240">
                      <a:noFill/>
                    </a:lnL>
                    <a:lnR w="12240">
                      <a:noFill/>
                    </a:lnR>
                    <a:lnT w="12240">
                      <a:noFill/>
                    </a:lnT>
                    <a:lnB w="12240">
                      <a:noFill/>
                    </a:lnB>
                    <a:noFill/>
                  </a:tcPr>
                </a:tc>
              </a:tr>
              <a:tr h="254880">
                <a:tc>
                  <a:txBody>
                    <a:bodyPr lIns="9360" rIns="9360" tIns="9360" bIns="0" anchor="ctr">
                      <a:noAutofit/>
                    </a:bodyPr>
                    <a:p>
                      <a:pPr algn="ctr">
                        <a:lnSpc>
                          <a:spcPct val="100000"/>
                        </a:lnSpc>
                      </a:pPr>
                      <a:r>
                        <a:rPr b="0" lang="en-GB" sz="1200" spc="-1" strike="noStrike">
                          <a:solidFill>
                            <a:srgbClr val="7f7f7f"/>
                          </a:solidFill>
                          <a:latin typeface="Calibri"/>
                          <a:ea typeface="ＭＳ Ｐゴシック"/>
                        </a:rPr>
                        <a:t>88 (-1)</a:t>
                      </a:r>
                      <a:endParaRPr b="0" lang="en-GB" sz="1200" spc="-1" strike="noStrike">
                        <a:latin typeface="Arial"/>
                      </a:endParaRPr>
                    </a:p>
                  </a:txBody>
                  <a:tcPr marL="9360" marR="9360">
                    <a:lnL w="12240">
                      <a:noFill/>
                    </a:lnL>
                    <a:lnR w="12240">
                      <a:noFill/>
                    </a:lnR>
                    <a:lnT w="12240">
                      <a:noFill/>
                    </a:lnT>
                    <a:lnB w="12240">
                      <a:noFill/>
                    </a:lnB>
                    <a:noFill/>
                  </a:tcPr>
                </a:tc>
              </a:tr>
              <a:tr h="252000">
                <a:tc>
                  <a:txBody>
                    <a:bodyPr lIns="9360" rIns="9360" tIns="9360" bIns="0" anchor="ctr">
                      <a:noAutofit/>
                    </a:bodyPr>
                    <a:p>
                      <a:pPr algn="ctr">
                        <a:lnSpc>
                          <a:spcPct val="100000"/>
                        </a:lnSpc>
                      </a:pPr>
                      <a:r>
                        <a:rPr b="0" lang="en-GB" sz="1200" spc="-1" strike="noStrike">
                          <a:solidFill>
                            <a:srgbClr val="7f7f7f"/>
                          </a:solidFill>
                          <a:latin typeface="Calibri"/>
                          <a:ea typeface="ＭＳ Ｐゴシック"/>
                        </a:rPr>
                        <a:t>88 (=)</a:t>
                      </a:r>
                      <a:endParaRPr b="0" lang="en-GB" sz="1200" spc="-1" strike="noStrike">
                        <a:latin typeface="Arial"/>
                      </a:endParaRPr>
                    </a:p>
                  </a:txBody>
                  <a:tcPr marL="9360" marR="9360">
                    <a:lnL w="12240">
                      <a:noFill/>
                    </a:lnL>
                    <a:lnR w="12240">
                      <a:noFill/>
                    </a:lnR>
                    <a:lnT w="12240">
                      <a:noFill/>
                    </a:lnT>
                    <a:lnB w="12240">
                      <a:noFill/>
                    </a:lnB>
                    <a:noFill/>
                  </a:tcPr>
                </a:tc>
              </a:tr>
            </a:tbl>
          </a:graphicData>
        </a:graphic>
      </p:graphicFrame>
      <p:sp>
        <p:nvSpPr>
          <p:cNvPr id="437" name="Line 6"/>
          <p:cNvSpPr/>
          <p:nvPr/>
        </p:nvSpPr>
        <p:spPr>
          <a:xfrm flipH="1">
            <a:off x="411120" y="2511360"/>
            <a:ext cx="10866240" cy="0"/>
          </a:xfrm>
          <a:prstGeom prst="line">
            <a:avLst/>
          </a:prstGeom>
          <a:ln w="19080">
            <a:solidFill>
              <a:schemeClr val="tx1">
                <a:lumMod val="40000"/>
                <a:lumOff val="60000"/>
              </a:schemeClr>
            </a:solidFill>
            <a:prstDash val="dash"/>
            <a:round/>
          </a:ln>
        </p:spPr>
        <p:style>
          <a:lnRef idx="1">
            <a:schemeClr val="accent1"/>
          </a:lnRef>
          <a:fillRef idx="0">
            <a:schemeClr val="accent1"/>
          </a:fillRef>
          <a:effectRef idx="0">
            <a:schemeClr val="accent1"/>
          </a:effectRef>
          <a:fontRef idx="minor"/>
        </p:style>
      </p:sp>
      <p:sp>
        <p:nvSpPr>
          <p:cNvPr id="438" name="Line 7"/>
          <p:cNvSpPr/>
          <p:nvPr/>
        </p:nvSpPr>
        <p:spPr>
          <a:xfrm flipH="1">
            <a:off x="396720" y="3292200"/>
            <a:ext cx="10866240" cy="0"/>
          </a:xfrm>
          <a:prstGeom prst="line">
            <a:avLst/>
          </a:prstGeom>
          <a:ln w="19080">
            <a:solidFill>
              <a:schemeClr val="tx1">
                <a:lumMod val="40000"/>
                <a:lumOff val="60000"/>
              </a:schemeClr>
            </a:solidFill>
            <a:prstDash val="dash"/>
            <a:round/>
          </a:ln>
        </p:spPr>
        <p:style>
          <a:lnRef idx="1">
            <a:schemeClr val="accent1"/>
          </a:lnRef>
          <a:fillRef idx="0">
            <a:schemeClr val="accent1"/>
          </a:fillRef>
          <a:effectRef idx="0">
            <a:schemeClr val="accent1"/>
          </a:effectRef>
          <a:fontRef idx="minor"/>
        </p:style>
      </p:sp>
      <p:sp>
        <p:nvSpPr>
          <p:cNvPr id="439" name="Line 8"/>
          <p:cNvSpPr/>
          <p:nvPr/>
        </p:nvSpPr>
        <p:spPr>
          <a:xfrm flipH="1">
            <a:off x="396720" y="4606920"/>
            <a:ext cx="10866240" cy="0"/>
          </a:xfrm>
          <a:prstGeom prst="line">
            <a:avLst/>
          </a:prstGeom>
          <a:ln w="19080">
            <a:solidFill>
              <a:schemeClr val="tx1">
                <a:lumMod val="40000"/>
                <a:lumOff val="60000"/>
              </a:schemeClr>
            </a:solidFill>
            <a:prstDash val="dash"/>
            <a:round/>
          </a:ln>
        </p:spPr>
        <p:style>
          <a:lnRef idx="1">
            <a:schemeClr val="accent1"/>
          </a:lnRef>
          <a:fillRef idx="0">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0" name="TextShape 1"/>
          <p:cNvSpPr txBox="1"/>
          <p:nvPr/>
        </p:nvSpPr>
        <p:spPr>
          <a:xfrm>
            <a:off x="423000" y="244800"/>
            <a:ext cx="10362960" cy="671400"/>
          </a:xfrm>
          <a:prstGeom prst="rect">
            <a:avLst/>
          </a:prstGeom>
          <a:noFill/>
          <a:ln>
            <a:noFill/>
          </a:ln>
        </p:spPr>
        <p:txBody>
          <a:bodyPr lIns="0" rIns="0" tIns="0" bIns="0" anchor="ctr">
            <a:normAutofit/>
          </a:bodyPr>
          <a:p>
            <a:pPr>
              <a:lnSpc>
                <a:spcPct val="90000"/>
              </a:lnSpc>
            </a:pPr>
            <a:r>
              <a:rPr b="1" lang="en-US" sz="3200" spc="-1" strike="noStrike">
                <a:solidFill>
                  <a:srgbClr val="eb311b"/>
                </a:solidFill>
                <a:latin typeface="Calibri"/>
                <a:ea typeface="Calibri"/>
              </a:rPr>
              <a:t>Offers resulting in a completion (%)</a:t>
            </a:r>
            <a:endParaRPr b="0" lang="en-US" sz="3200" spc="-1" strike="noStrike">
              <a:solidFill>
                <a:srgbClr val="404040"/>
              </a:solidFill>
              <a:latin typeface="Roboto Condensed"/>
            </a:endParaRPr>
          </a:p>
        </p:txBody>
      </p:sp>
      <p:sp>
        <p:nvSpPr>
          <p:cNvPr id="441" name="TextShape 2"/>
          <p:cNvSpPr txBox="1"/>
          <p:nvPr/>
        </p:nvSpPr>
        <p:spPr>
          <a:xfrm>
            <a:off x="410040" y="829800"/>
            <a:ext cx="10362960" cy="218160"/>
          </a:xfrm>
          <a:prstGeom prst="rect">
            <a:avLst/>
          </a:prstGeom>
          <a:noFill/>
          <a:ln>
            <a:noFill/>
          </a:ln>
        </p:spPr>
        <p:txBody>
          <a:bodyPr lIns="0" rIns="0" tIns="0" bIns="0">
            <a:noAutofit/>
          </a:bodyPr>
          <a:p>
            <a:pPr>
              <a:lnSpc>
                <a:spcPct val="90000"/>
              </a:lnSpc>
              <a:spcBef>
                <a:spcPts val="1001"/>
              </a:spcBef>
            </a:pPr>
            <a:r>
              <a:rPr b="0" lang="en-US" sz="1700" spc="-1" strike="noStrike">
                <a:solidFill>
                  <a:srgbClr val="ffffff"/>
                </a:solidFill>
                <a:latin typeface="Calibri"/>
                <a:ea typeface="Calibri"/>
              </a:rPr>
              <a:t>The proportion of offers resulting in a completion increased this quarter, reaching the highest level to date </a:t>
            </a:r>
            <a:endParaRPr b="0" lang="en-US" sz="1700" spc="-1" strike="noStrike">
              <a:solidFill>
                <a:srgbClr val="404040"/>
              </a:solidFill>
              <a:latin typeface="Calibri"/>
            </a:endParaRPr>
          </a:p>
        </p:txBody>
      </p:sp>
      <p:sp>
        <p:nvSpPr>
          <p:cNvPr id="442" name="CustomShape 3"/>
          <p:cNvSpPr/>
          <p:nvPr/>
        </p:nvSpPr>
        <p:spPr>
          <a:xfrm>
            <a:off x="411120" y="6164280"/>
            <a:ext cx="5152680" cy="693360"/>
          </a:xfrm>
          <a:prstGeom prst="rect">
            <a:avLst/>
          </a:prstGeom>
          <a:noFill/>
          <a:ln>
            <a:noFill/>
          </a:ln>
        </p:spPr>
        <p:style>
          <a:lnRef idx="0"/>
          <a:fillRef idx="0"/>
          <a:effectRef idx="0"/>
          <a:fontRef idx="minor"/>
        </p:style>
        <p:txBody>
          <a:bodyPr lIns="68760" rIns="68760" tIns="34200" bIns="34200" anchor="ctr">
            <a:noAutofit/>
          </a:bodyPr>
          <a:p>
            <a:pPr>
              <a:lnSpc>
                <a:spcPct val="100000"/>
              </a:lnSpc>
            </a:pPr>
            <a:r>
              <a:rPr b="0" lang="en-GB" sz="600" spc="-1" strike="noStrike">
                <a:solidFill>
                  <a:srgbClr val="4a5b73"/>
                </a:solidFill>
                <a:latin typeface="Segoe UI"/>
                <a:ea typeface="Segoe UI"/>
              </a:rPr>
              <a:t>QH5. And in the last 3 months, what proportion of your client’s mortgage offers have led to a completion?</a:t>
            </a:r>
            <a:endParaRPr b="0" lang="en-GB" sz="600" spc="-1" strike="noStrike">
              <a:latin typeface="Arial"/>
            </a:endParaRPr>
          </a:p>
          <a:p>
            <a:pPr>
              <a:lnSpc>
                <a:spcPct val="100000"/>
              </a:lnSpc>
            </a:pPr>
            <a:r>
              <a:rPr b="0" lang="en-GB" sz="600" spc="-1" strike="noStrike">
                <a:solidFill>
                  <a:srgbClr val="4a5b73"/>
                </a:solidFill>
                <a:latin typeface="Segoe UI"/>
                <a:ea typeface="Segoe UI"/>
              </a:rPr>
              <a:t>Base: All Q4 respondents (300)</a:t>
            </a:r>
            <a:endParaRPr b="0" lang="en-GB" sz="600" spc="-1" strike="noStrike">
              <a:latin typeface="Arial"/>
            </a:endParaRPr>
          </a:p>
        </p:txBody>
      </p:sp>
      <p:graphicFrame>
        <p:nvGraphicFramePr>
          <p:cNvPr id="443" name="Chart 46"/>
          <p:cNvGraphicFramePr/>
          <p:nvPr/>
        </p:nvGraphicFramePr>
        <p:xfrm>
          <a:off x="411120" y="1943280"/>
          <a:ext cx="10866240" cy="4220640"/>
        </p:xfrm>
        <a:graphic>
          <a:graphicData uri="http://schemas.openxmlformats.org/drawingml/2006/chart">
            <c:chart xmlns:c="http://schemas.openxmlformats.org/drawingml/2006/chart" xmlns:r="http://schemas.openxmlformats.org/officeDocument/2006/relationships" r:id="rId1"/>
          </a:graphicData>
        </a:graphic>
      </p:graphicFrame>
      <p:sp>
        <p:nvSpPr>
          <p:cNvPr id="444" name="Line 4"/>
          <p:cNvSpPr/>
          <p:nvPr/>
        </p:nvSpPr>
        <p:spPr>
          <a:xfrm>
            <a:off x="2108160" y="1563480"/>
            <a:ext cx="0" cy="4600440"/>
          </a:xfrm>
          <a:prstGeom prst="line">
            <a:avLst/>
          </a:prstGeom>
          <a:ln w="19080">
            <a:solidFill>
              <a:schemeClr val="tx1">
                <a:lumMod val="40000"/>
                <a:lumOff val="60000"/>
              </a:schemeClr>
            </a:solidFill>
            <a:prstDash val="dash"/>
            <a:round/>
          </a:ln>
        </p:spPr>
        <p:style>
          <a:lnRef idx="1">
            <a:schemeClr val="accent1"/>
          </a:lnRef>
          <a:fillRef idx="0">
            <a:schemeClr val="accent1"/>
          </a:fillRef>
          <a:effectRef idx="0">
            <a:schemeClr val="accent1"/>
          </a:effectRef>
          <a:fontRef idx="minor"/>
        </p:style>
      </p:sp>
      <p:sp>
        <p:nvSpPr>
          <p:cNvPr id="445" name="Line 5"/>
          <p:cNvSpPr/>
          <p:nvPr/>
        </p:nvSpPr>
        <p:spPr>
          <a:xfrm>
            <a:off x="3602880" y="1563480"/>
            <a:ext cx="0" cy="4600440"/>
          </a:xfrm>
          <a:prstGeom prst="line">
            <a:avLst/>
          </a:prstGeom>
          <a:ln w="19080">
            <a:solidFill>
              <a:schemeClr val="tx1">
                <a:lumMod val="40000"/>
                <a:lumOff val="60000"/>
              </a:schemeClr>
            </a:solidFill>
            <a:prstDash val="dash"/>
            <a:round/>
          </a:ln>
        </p:spPr>
        <p:style>
          <a:lnRef idx="1">
            <a:schemeClr val="accent1"/>
          </a:lnRef>
          <a:fillRef idx="0">
            <a:schemeClr val="accent1"/>
          </a:fillRef>
          <a:effectRef idx="0">
            <a:schemeClr val="accent1"/>
          </a:effectRef>
          <a:fontRef idx="minor"/>
        </p:style>
      </p:sp>
      <p:sp>
        <p:nvSpPr>
          <p:cNvPr id="446" name="Line 6"/>
          <p:cNvSpPr/>
          <p:nvPr/>
        </p:nvSpPr>
        <p:spPr>
          <a:xfrm>
            <a:off x="6592320" y="1563480"/>
            <a:ext cx="0" cy="4600440"/>
          </a:xfrm>
          <a:prstGeom prst="line">
            <a:avLst/>
          </a:prstGeom>
          <a:ln w="19080">
            <a:solidFill>
              <a:schemeClr val="tx1">
                <a:lumMod val="40000"/>
                <a:lumOff val="60000"/>
              </a:schemeClr>
            </a:solidFill>
            <a:prstDash val="dash"/>
            <a:round/>
          </a:ln>
        </p:spPr>
        <p:style>
          <a:lnRef idx="1">
            <a:schemeClr val="accent1"/>
          </a:lnRef>
          <a:fillRef idx="0">
            <a:schemeClr val="accent1"/>
          </a:fillRef>
          <a:effectRef idx="0">
            <a:schemeClr val="accent1"/>
          </a:effectRef>
          <a:fontRef idx="minor"/>
        </p:style>
      </p:sp>
      <p:sp>
        <p:nvSpPr>
          <p:cNvPr id="447" name="Line 7"/>
          <p:cNvSpPr/>
          <p:nvPr/>
        </p:nvSpPr>
        <p:spPr>
          <a:xfrm>
            <a:off x="8087040" y="1563480"/>
            <a:ext cx="0" cy="4600440"/>
          </a:xfrm>
          <a:prstGeom prst="line">
            <a:avLst/>
          </a:prstGeom>
          <a:ln w="19080">
            <a:solidFill>
              <a:schemeClr val="tx1">
                <a:lumMod val="40000"/>
                <a:lumOff val="60000"/>
              </a:schemeClr>
            </a:solidFill>
            <a:prstDash val="dash"/>
            <a:round/>
          </a:ln>
        </p:spPr>
        <p:style>
          <a:lnRef idx="1">
            <a:schemeClr val="accent1"/>
          </a:lnRef>
          <a:fillRef idx="0">
            <a:schemeClr val="accent1"/>
          </a:fillRef>
          <a:effectRef idx="0">
            <a:schemeClr val="accent1"/>
          </a:effectRef>
          <a:fontRef idx="minor"/>
        </p:style>
      </p:sp>
      <p:sp>
        <p:nvSpPr>
          <p:cNvPr id="448" name="Line 8"/>
          <p:cNvSpPr/>
          <p:nvPr/>
        </p:nvSpPr>
        <p:spPr>
          <a:xfrm>
            <a:off x="9581760" y="1563480"/>
            <a:ext cx="0" cy="4600440"/>
          </a:xfrm>
          <a:prstGeom prst="line">
            <a:avLst/>
          </a:prstGeom>
          <a:ln w="19080">
            <a:solidFill>
              <a:schemeClr val="tx1">
                <a:lumMod val="40000"/>
                <a:lumOff val="60000"/>
              </a:schemeClr>
            </a:solidFill>
            <a:prstDash val="dash"/>
            <a:round/>
          </a:ln>
        </p:spPr>
        <p:style>
          <a:lnRef idx="1">
            <a:schemeClr val="accent1"/>
          </a:lnRef>
          <a:fillRef idx="0">
            <a:schemeClr val="accent1"/>
          </a:fillRef>
          <a:effectRef idx="0">
            <a:schemeClr val="accent1"/>
          </a:effectRef>
          <a:fontRef idx="minor"/>
        </p:style>
      </p:sp>
      <p:sp>
        <p:nvSpPr>
          <p:cNvPr id="449" name="CustomShape 9"/>
          <p:cNvSpPr/>
          <p:nvPr/>
        </p:nvSpPr>
        <p:spPr>
          <a:xfrm>
            <a:off x="697320" y="1563840"/>
            <a:ext cx="1331640" cy="396360"/>
          </a:xfrm>
          <a:prstGeom prst="rect">
            <a:avLst/>
          </a:prstGeom>
          <a:solidFill>
            <a:schemeClr val="bg1"/>
          </a:solidFill>
          <a:ln w="19080">
            <a:solidFill>
              <a:schemeClr val="tx1">
                <a:lumMod val="40000"/>
                <a:lumOff val="60000"/>
              </a:schemeClr>
            </a:solidFill>
            <a:round/>
          </a:ln>
        </p:spPr>
        <p:style>
          <a:lnRef idx="0"/>
          <a:fillRef idx="0"/>
          <a:effectRef idx="0"/>
          <a:fontRef idx="minor"/>
        </p:style>
        <p:txBody>
          <a:bodyPr lIns="36000" rIns="36000" tIns="45000" bIns="45000" anchor="ctr">
            <a:noAutofit/>
          </a:bodyPr>
          <a:p>
            <a:pPr algn="ctr">
              <a:lnSpc>
                <a:spcPct val="100000"/>
              </a:lnSpc>
            </a:pPr>
            <a:r>
              <a:rPr b="1" lang="en-GB" sz="1400" spc="-1" strike="noStrike">
                <a:solidFill>
                  <a:srgbClr val="ffffff"/>
                </a:solidFill>
                <a:latin typeface="Calibri"/>
                <a:ea typeface="ＭＳ Ｐゴシック"/>
              </a:rPr>
              <a:t>Q2 2017: 81</a:t>
            </a:r>
            <a:endParaRPr b="0" lang="en-GB" sz="1400" spc="-1" strike="noStrike">
              <a:latin typeface="Arial"/>
            </a:endParaRPr>
          </a:p>
        </p:txBody>
      </p:sp>
      <p:sp>
        <p:nvSpPr>
          <p:cNvPr id="450" name="CustomShape 10"/>
          <p:cNvSpPr/>
          <p:nvPr/>
        </p:nvSpPr>
        <p:spPr>
          <a:xfrm>
            <a:off x="2191680" y="1563840"/>
            <a:ext cx="1331640" cy="396360"/>
          </a:xfrm>
          <a:prstGeom prst="rect">
            <a:avLst/>
          </a:prstGeom>
          <a:solidFill>
            <a:schemeClr val="bg1"/>
          </a:solidFill>
          <a:ln w="19080">
            <a:solidFill>
              <a:schemeClr val="tx1">
                <a:lumMod val="40000"/>
                <a:lumOff val="60000"/>
              </a:schemeClr>
            </a:solidFill>
            <a:round/>
          </a:ln>
        </p:spPr>
        <p:style>
          <a:lnRef idx="0"/>
          <a:fillRef idx="0"/>
          <a:effectRef idx="0"/>
          <a:fontRef idx="minor"/>
        </p:style>
        <p:txBody>
          <a:bodyPr lIns="36000" rIns="36000" tIns="45000" bIns="45000" anchor="ctr">
            <a:noAutofit/>
          </a:bodyPr>
          <a:p>
            <a:pPr algn="ctr">
              <a:lnSpc>
                <a:spcPct val="100000"/>
              </a:lnSpc>
            </a:pPr>
            <a:r>
              <a:rPr b="1" lang="en-GB" sz="1400" spc="-1" strike="noStrike">
                <a:solidFill>
                  <a:srgbClr val="ffffff"/>
                </a:solidFill>
                <a:latin typeface="Calibri"/>
                <a:ea typeface="ＭＳ Ｐゴシック"/>
              </a:rPr>
              <a:t>Q3 2017: 86</a:t>
            </a:r>
            <a:endParaRPr b="0" lang="en-GB" sz="1400" spc="-1" strike="noStrike">
              <a:latin typeface="Arial"/>
            </a:endParaRPr>
          </a:p>
        </p:txBody>
      </p:sp>
      <p:sp>
        <p:nvSpPr>
          <p:cNvPr id="451" name="CustomShape 11"/>
          <p:cNvSpPr/>
          <p:nvPr/>
        </p:nvSpPr>
        <p:spPr>
          <a:xfrm>
            <a:off x="3686400" y="1563840"/>
            <a:ext cx="1331640" cy="396360"/>
          </a:xfrm>
          <a:prstGeom prst="rect">
            <a:avLst/>
          </a:prstGeom>
          <a:solidFill>
            <a:schemeClr val="bg1"/>
          </a:solidFill>
          <a:ln w="19080">
            <a:solidFill>
              <a:schemeClr val="tx1">
                <a:lumMod val="40000"/>
                <a:lumOff val="60000"/>
              </a:schemeClr>
            </a:solidFill>
            <a:round/>
          </a:ln>
        </p:spPr>
        <p:style>
          <a:lnRef idx="0"/>
          <a:fillRef idx="0"/>
          <a:effectRef idx="0"/>
          <a:fontRef idx="minor"/>
        </p:style>
        <p:txBody>
          <a:bodyPr lIns="36000" rIns="36000" tIns="45000" bIns="45000" anchor="ctr">
            <a:noAutofit/>
          </a:bodyPr>
          <a:p>
            <a:pPr algn="ctr">
              <a:lnSpc>
                <a:spcPct val="100000"/>
              </a:lnSpc>
            </a:pPr>
            <a:r>
              <a:rPr b="1" lang="en-GB" sz="1400" spc="-1" strike="noStrike">
                <a:solidFill>
                  <a:srgbClr val="ffffff"/>
                </a:solidFill>
                <a:latin typeface="Calibri"/>
                <a:ea typeface="ＭＳ Ｐゴシック"/>
              </a:rPr>
              <a:t>Q4 2017: 86</a:t>
            </a:r>
            <a:endParaRPr b="0" lang="en-GB" sz="1400" spc="-1" strike="noStrike">
              <a:latin typeface="Arial"/>
            </a:endParaRPr>
          </a:p>
        </p:txBody>
      </p:sp>
      <p:sp>
        <p:nvSpPr>
          <p:cNvPr id="452" name="CustomShape 12"/>
          <p:cNvSpPr/>
          <p:nvPr/>
        </p:nvSpPr>
        <p:spPr>
          <a:xfrm>
            <a:off x="5181120" y="1563840"/>
            <a:ext cx="1331640" cy="396360"/>
          </a:xfrm>
          <a:prstGeom prst="rect">
            <a:avLst/>
          </a:prstGeom>
          <a:solidFill>
            <a:schemeClr val="bg1"/>
          </a:solidFill>
          <a:ln w="19080">
            <a:solidFill>
              <a:schemeClr val="tx1">
                <a:lumMod val="40000"/>
                <a:lumOff val="60000"/>
              </a:schemeClr>
            </a:solidFill>
            <a:round/>
          </a:ln>
        </p:spPr>
        <p:style>
          <a:lnRef idx="0"/>
          <a:fillRef idx="0"/>
          <a:effectRef idx="0"/>
          <a:fontRef idx="minor"/>
        </p:style>
        <p:txBody>
          <a:bodyPr lIns="36000" rIns="36000" tIns="45000" bIns="45000" anchor="ctr">
            <a:noAutofit/>
          </a:bodyPr>
          <a:p>
            <a:pPr algn="ctr">
              <a:lnSpc>
                <a:spcPct val="100000"/>
              </a:lnSpc>
            </a:pPr>
            <a:r>
              <a:rPr b="1" lang="en-GB" sz="1400" spc="-1" strike="noStrike">
                <a:solidFill>
                  <a:srgbClr val="ffffff"/>
                </a:solidFill>
                <a:latin typeface="Calibri"/>
                <a:ea typeface="ＭＳ Ｐゴシック"/>
              </a:rPr>
              <a:t>Q1 2018: 82</a:t>
            </a:r>
            <a:endParaRPr b="0" lang="en-GB" sz="1400" spc="-1" strike="noStrike">
              <a:latin typeface="Arial"/>
            </a:endParaRPr>
          </a:p>
        </p:txBody>
      </p:sp>
      <p:sp>
        <p:nvSpPr>
          <p:cNvPr id="453" name="CustomShape 13"/>
          <p:cNvSpPr/>
          <p:nvPr/>
        </p:nvSpPr>
        <p:spPr>
          <a:xfrm>
            <a:off x="6675840" y="1563840"/>
            <a:ext cx="1331640" cy="396360"/>
          </a:xfrm>
          <a:prstGeom prst="rect">
            <a:avLst/>
          </a:prstGeom>
          <a:solidFill>
            <a:schemeClr val="bg1"/>
          </a:solidFill>
          <a:ln w="19080">
            <a:solidFill>
              <a:schemeClr val="tx1">
                <a:lumMod val="40000"/>
                <a:lumOff val="60000"/>
              </a:schemeClr>
            </a:solidFill>
            <a:round/>
          </a:ln>
        </p:spPr>
        <p:style>
          <a:lnRef idx="0"/>
          <a:fillRef idx="0"/>
          <a:effectRef idx="0"/>
          <a:fontRef idx="minor"/>
        </p:style>
        <p:txBody>
          <a:bodyPr lIns="36000" rIns="36000" tIns="45000" bIns="45000" anchor="ctr">
            <a:noAutofit/>
          </a:bodyPr>
          <a:p>
            <a:pPr algn="ctr">
              <a:lnSpc>
                <a:spcPct val="100000"/>
              </a:lnSpc>
            </a:pPr>
            <a:r>
              <a:rPr b="1" lang="en-GB" sz="1400" spc="-1" strike="noStrike">
                <a:solidFill>
                  <a:srgbClr val="ffffff"/>
                </a:solidFill>
                <a:latin typeface="Calibri"/>
                <a:ea typeface="ＭＳ Ｐゴシック"/>
              </a:rPr>
              <a:t>Q2 2018: 85</a:t>
            </a:r>
            <a:endParaRPr b="0" lang="en-GB" sz="1400" spc="-1" strike="noStrike">
              <a:latin typeface="Arial"/>
            </a:endParaRPr>
          </a:p>
        </p:txBody>
      </p:sp>
      <p:sp>
        <p:nvSpPr>
          <p:cNvPr id="454" name="CustomShape 14"/>
          <p:cNvSpPr/>
          <p:nvPr/>
        </p:nvSpPr>
        <p:spPr>
          <a:xfrm>
            <a:off x="8170200" y="1563840"/>
            <a:ext cx="1331640" cy="396360"/>
          </a:xfrm>
          <a:prstGeom prst="rect">
            <a:avLst/>
          </a:prstGeom>
          <a:solidFill>
            <a:schemeClr val="bg1"/>
          </a:solidFill>
          <a:ln w="19080">
            <a:solidFill>
              <a:schemeClr val="tx1">
                <a:lumMod val="40000"/>
                <a:lumOff val="60000"/>
              </a:schemeClr>
            </a:solidFill>
            <a:round/>
          </a:ln>
        </p:spPr>
        <p:style>
          <a:lnRef idx="0"/>
          <a:fillRef idx="0"/>
          <a:effectRef idx="0"/>
          <a:fontRef idx="minor"/>
        </p:style>
        <p:txBody>
          <a:bodyPr lIns="36000" rIns="36000" tIns="45000" bIns="45000" anchor="ctr">
            <a:noAutofit/>
          </a:bodyPr>
          <a:p>
            <a:pPr algn="ctr">
              <a:lnSpc>
                <a:spcPct val="100000"/>
              </a:lnSpc>
            </a:pPr>
            <a:r>
              <a:rPr b="1" lang="en-GB" sz="1400" spc="-1" strike="noStrike">
                <a:solidFill>
                  <a:srgbClr val="ffffff"/>
                </a:solidFill>
                <a:latin typeface="Calibri"/>
                <a:ea typeface="ＭＳ Ｐゴシック"/>
              </a:rPr>
              <a:t>Q3 2018: 82</a:t>
            </a:r>
            <a:endParaRPr b="0" lang="en-GB" sz="1400" spc="-1" strike="noStrike">
              <a:latin typeface="Arial"/>
            </a:endParaRPr>
          </a:p>
        </p:txBody>
      </p:sp>
      <p:sp>
        <p:nvSpPr>
          <p:cNvPr id="455" name="Line 15"/>
          <p:cNvSpPr/>
          <p:nvPr/>
        </p:nvSpPr>
        <p:spPr>
          <a:xfrm>
            <a:off x="5097600" y="1563480"/>
            <a:ext cx="0" cy="4600440"/>
          </a:xfrm>
          <a:prstGeom prst="line">
            <a:avLst/>
          </a:prstGeom>
          <a:ln w="19080">
            <a:solidFill>
              <a:schemeClr val="tx1">
                <a:lumMod val="40000"/>
                <a:lumOff val="60000"/>
              </a:schemeClr>
            </a:solidFill>
            <a:prstDash val="dash"/>
            <a:round/>
          </a:ln>
        </p:spPr>
        <p:style>
          <a:lnRef idx="1">
            <a:schemeClr val="accent1"/>
          </a:lnRef>
          <a:fillRef idx="0">
            <a:schemeClr val="accent1"/>
          </a:fillRef>
          <a:effectRef idx="0">
            <a:schemeClr val="accent1"/>
          </a:effectRef>
          <a:fontRef idx="minor"/>
        </p:style>
      </p:sp>
      <p:sp>
        <p:nvSpPr>
          <p:cNvPr id="456" name="CustomShape 16"/>
          <p:cNvSpPr/>
          <p:nvPr/>
        </p:nvSpPr>
        <p:spPr>
          <a:xfrm>
            <a:off x="9664920" y="1563840"/>
            <a:ext cx="1331640" cy="396360"/>
          </a:xfrm>
          <a:prstGeom prst="rect">
            <a:avLst/>
          </a:prstGeom>
          <a:solidFill>
            <a:schemeClr val="bg1"/>
          </a:solidFill>
          <a:ln w="19080">
            <a:solidFill>
              <a:schemeClr val="accent3"/>
            </a:solidFill>
            <a:round/>
          </a:ln>
        </p:spPr>
        <p:style>
          <a:lnRef idx="0"/>
          <a:fillRef idx="0"/>
          <a:effectRef idx="0"/>
          <a:fontRef idx="minor"/>
        </p:style>
        <p:txBody>
          <a:bodyPr lIns="36000" rIns="36000" tIns="45000" bIns="45000" anchor="ctr">
            <a:noAutofit/>
          </a:bodyPr>
          <a:p>
            <a:pPr algn="ctr">
              <a:lnSpc>
                <a:spcPct val="100000"/>
              </a:lnSpc>
            </a:pPr>
            <a:r>
              <a:rPr b="1" lang="en-GB" sz="1400" spc="-1" strike="noStrike">
                <a:solidFill>
                  <a:srgbClr val="842c91"/>
                </a:solidFill>
                <a:latin typeface="Calibri"/>
                <a:ea typeface="ＭＳ Ｐゴシック"/>
              </a:rPr>
              <a:t>Q4 2018: 87</a:t>
            </a:r>
            <a:endParaRPr b="0" lang="en-GB" sz="1400" spc="-1" strike="noStrike">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7" name="TextShape 1"/>
          <p:cNvSpPr txBox="1"/>
          <p:nvPr/>
        </p:nvSpPr>
        <p:spPr>
          <a:xfrm>
            <a:off x="423000" y="244800"/>
            <a:ext cx="10362960" cy="671400"/>
          </a:xfrm>
          <a:prstGeom prst="rect">
            <a:avLst/>
          </a:prstGeom>
          <a:noFill/>
          <a:ln>
            <a:noFill/>
          </a:ln>
        </p:spPr>
        <p:txBody>
          <a:bodyPr lIns="0" rIns="0" tIns="0" bIns="0" anchor="ctr">
            <a:normAutofit/>
          </a:bodyPr>
          <a:p>
            <a:pPr>
              <a:lnSpc>
                <a:spcPct val="90000"/>
              </a:lnSpc>
            </a:pPr>
            <a:r>
              <a:rPr b="1" lang="en-US" sz="3200" spc="-1" strike="noStrike">
                <a:solidFill>
                  <a:srgbClr val="eb311b"/>
                </a:solidFill>
                <a:latin typeface="Calibri"/>
                <a:ea typeface="Calibri"/>
              </a:rPr>
              <a:t>Offers resulting in a completion (%) – By business</a:t>
            </a:r>
            <a:endParaRPr b="0" lang="en-US" sz="3200" spc="-1" strike="noStrike">
              <a:solidFill>
                <a:srgbClr val="404040"/>
              </a:solidFill>
              <a:latin typeface="Roboto Condensed"/>
            </a:endParaRPr>
          </a:p>
        </p:txBody>
      </p:sp>
      <p:sp>
        <p:nvSpPr>
          <p:cNvPr id="458" name="TextShape 2"/>
          <p:cNvSpPr txBox="1"/>
          <p:nvPr/>
        </p:nvSpPr>
        <p:spPr>
          <a:xfrm>
            <a:off x="410040" y="829800"/>
            <a:ext cx="10362960" cy="218160"/>
          </a:xfrm>
          <a:prstGeom prst="rect">
            <a:avLst/>
          </a:prstGeom>
          <a:noFill/>
          <a:ln>
            <a:noFill/>
          </a:ln>
        </p:spPr>
        <p:txBody>
          <a:bodyPr lIns="0" rIns="0" tIns="0" bIns="0">
            <a:noAutofit/>
          </a:bodyPr>
          <a:p>
            <a:pPr>
              <a:lnSpc>
                <a:spcPct val="90000"/>
              </a:lnSpc>
              <a:spcBef>
                <a:spcPts val="1001"/>
              </a:spcBef>
            </a:pPr>
            <a:r>
              <a:rPr b="0" lang="en-US" sz="1700" spc="-1" strike="noStrike">
                <a:solidFill>
                  <a:srgbClr val="ffffff"/>
                </a:solidFill>
                <a:latin typeface="Calibri"/>
                <a:ea typeface="Calibri"/>
              </a:rPr>
              <a:t>Intermediaries dealing with all types of mortgages have seen an increase in conversion from offer to completion, although this increase is more pronounced for those dealing with first time buyer cases</a:t>
            </a:r>
            <a:endParaRPr b="0" lang="en-US" sz="1700" spc="-1" strike="noStrike">
              <a:solidFill>
                <a:srgbClr val="404040"/>
              </a:solidFill>
              <a:latin typeface="Calibri"/>
            </a:endParaRPr>
          </a:p>
        </p:txBody>
      </p:sp>
      <p:sp>
        <p:nvSpPr>
          <p:cNvPr id="459" name="CustomShape 3"/>
          <p:cNvSpPr/>
          <p:nvPr/>
        </p:nvSpPr>
        <p:spPr>
          <a:xfrm>
            <a:off x="411120" y="6164280"/>
            <a:ext cx="5152680" cy="693360"/>
          </a:xfrm>
          <a:prstGeom prst="rect">
            <a:avLst/>
          </a:prstGeom>
          <a:noFill/>
          <a:ln>
            <a:noFill/>
          </a:ln>
        </p:spPr>
        <p:style>
          <a:lnRef idx="0"/>
          <a:fillRef idx="0"/>
          <a:effectRef idx="0"/>
          <a:fontRef idx="minor"/>
        </p:style>
        <p:txBody>
          <a:bodyPr lIns="68760" rIns="68760" tIns="34200" bIns="34200" anchor="ctr">
            <a:noAutofit/>
          </a:bodyPr>
          <a:p>
            <a:pPr>
              <a:lnSpc>
                <a:spcPct val="100000"/>
              </a:lnSpc>
            </a:pPr>
            <a:r>
              <a:rPr b="0" lang="en-GB" sz="600" spc="-1" strike="noStrike">
                <a:solidFill>
                  <a:srgbClr val="4a5b73"/>
                </a:solidFill>
                <a:latin typeface="Segoe UI"/>
                <a:ea typeface="Segoe UI"/>
              </a:rPr>
              <a:t>QH5. And in the last 3 months, what proportion of your client’s mortgage offers have led to a completion?</a:t>
            </a:r>
            <a:endParaRPr b="0" lang="en-GB" sz="600" spc="-1" strike="noStrike">
              <a:latin typeface="Arial"/>
            </a:endParaRPr>
          </a:p>
          <a:p>
            <a:pPr>
              <a:lnSpc>
                <a:spcPct val="100000"/>
              </a:lnSpc>
            </a:pPr>
            <a:r>
              <a:rPr b="0" lang="en-GB" sz="600" spc="-1" strike="noStrike">
                <a:solidFill>
                  <a:srgbClr val="4a5b73"/>
                </a:solidFill>
                <a:latin typeface="Segoe UI"/>
                <a:ea typeface="Segoe UI"/>
              </a:rPr>
              <a:t>Base: All Q4 respondents (300)</a:t>
            </a:r>
            <a:endParaRPr b="0" lang="en-GB" sz="600" spc="-1" strike="noStrike">
              <a:latin typeface="Arial"/>
            </a:endParaRPr>
          </a:p>
        </p:txBody>
      </p:sp>
      <p:graphicFrame>
        <p:nvGraphicFramePr>
          <p:cNvPr id="460" name="Chart 16"/>
          <p:cNvGraphicFramePr/>
          <p:nvPr/>
        </p:nvGraphicFramePr>
        <p:xfrm>
          <a:off x="396720" y="1981080"/>
          <a:ext cx="8775360" cy="4182840"/>
        </p:xfrm>
        <a:graphic>
          <a:graphicData uri="http://schemas.openxmlformats.org/drawingml/2006/chart">
            <c:chart xmlns:c="http://schemas.openxmlformats.org/drawingml/2006/chart" xmlns:r="http://schemas.openxmlformats.org/officeDocument/2006/relationships" r:id="rId1"/>
          </a:graphicData>
        </a:graphic>
      </p:graphicFrame>
      <p:sp>
        <p:nvSpPr>
          <p:cNvPr id="461" name="CustomShape 4"/>
          <p:cNvSpPr/>
          <p:nvPr/>
        </p:nvSpPr>
        <p:spPr>
          <a:xfrm>
            <a:off x="5587560" y="6234120"/>
            <a:ext cx="3069000" cy="54720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i="1" lang="en-GB" sz="1000" spc="-1" strike="noStrike">
                <a:solidFill>
                  <a:srgbClr val="7f7f7f"/>
                </a:solidFill>
                <a:latin typeface="Calibri"/>
                <a:ea typeface="ＭＳ Ｐゴシック"/>
              </a:rPr>
              <a:t>* At least 4 out of every 10 residential mortgages placed</a:t>
            </a:r>
            <a:endParaRPr b="0" lang="en-GB" sz="1000" spc="-1" strike="noStrike">
              <a:latin typeface="Arial"/>
            </a:endParaRPr>
          </a:p>
          <a:p>
            <a:pPr>
              <a:lnSpc>
                <a:spcPct val="100000"/>
              </a:lnSpc>
            </a:pPr>
            <a:r>
              <a:rPr b="0" i="1" lang="en-GB" sz="1000" spc="-1" strike="noStrike">
                <a:solidFill>
                  <a:srgbClr val="7f7f7f"/>
                </a:solidFill>
                <a:latin typeface="Calibri"/>
                <a:ea typeface="ＭＳ Ｐゴシック"/>
              </a:rPr>
              <a:t>** At least 2 out of 10 mortgaged placed</a:t>
            </a:r>
            <a:endParaRPr b="0" lang="en-GB" sz="1000" spc="-1" strike="noStrike">
              <a:latin typeface="Arial"/>
            </a:endParaRPr>
          </a:p>
          <a:p>
            <a:pPr>
              <a:lnSpc>
                <a:spcPct val="100000"/>
              </a:lnSpc>
            </a:pPr>
            <a:r>
              <a:rPr b="0" i="1" lang="en-GB" sz="1000" spc="-1" strike="noStrike">
                <a:solidFill>
                  <a:srgbClr val="7f7f7f"/>
                </a:solidFill>
                <a:latin typeface="Calibri"/>
                <a:ea typeface="ＭＳ Ｐゴシック"/>
              </a:rPr>
              <a:t>*** Any mortgages placed</a:t>
            </a:r>
            <a:endParaRPr b="0" lang="en-GB" sz="1000" spc="-1" strike="noStrike">
              <a:latin typeface="Arial"/>
            </a:endParaRPr>
          </a:p>
        </p:txBody>
      </p:sp>
      <p:graphicFrame>
        <p:nvGraphicFramePr>
          <p:cNvPr id="462" name="Table 5"/>
          <p:cNvGraphicFramePr/>
          <p:nvPr/>
        </p:nvGraphicFramePr>
        <p:xfrm>
          <a:off x="9286920" y="1776960"/>
          <a:ext cx="1180800" cy="4247640"/>
        </p:xfrm>
        <a:graphic>
          <a:graphicData uri="http://schemas.openxmlformats.org/drawingml/2006/table">
            <a:tbl>
              <a:tblPr/>
              <a:tblGrid>
                <a:gridCol w="1180800"/>
              </a:tblGrid>
              <a:tr h="339840">
                <a:tc>
                  <a:txBody>
                    <a:bodyPr lIns="45720" rIns="45720" anchor="ctr">
                      <a:noAutofit/>
                    </a:bodyPr>
                    <a:p>
                      <a:pPr algn="ctr">
                        <a:lnSpc>
                          <a:spcPct val="100000"/>
                        </a:lnSpc>
                      </a:pPr>
                      <a:r>
                        <a:rPr b="1" lang="en-GB" sz="1600" spc="-1" strike="noStrike">
                          <a:solidFill>
                            <a:srgbClr val="7f7f7f"/>
                          </a:solidFill>
                          <a:latin typeface="Calibri"/>
                          <a:ea typeface="ＭＳ Ｐゴシック"/>
                        </a:rPr>
                        <a:t>Q3 2018</a:t>
                      </a:r>
                      <a:endParaRPr b="0" lang="en-GB" sz="1600" spc="-1" strike="noStrike">
                        <a:latin typeface="Arial"/>
                      </a:endParaRPr>
                    </a:p>
                  </a:txBody>
                  <a:tcPr marL="45720" marR="45720">
                    <a:lnL w="12240">
                      <a:noFill/>
                    </a:lnL>
                    <a:lnR w="12240">
                      <a:noFill/>
                    </a:lnR>
                    <a:lnT w="12240">
                      <a:noFill/>
                    </a:lnT>
                    <a:lnB w="12240">
                      <a:noFill/>
                    </a:lnB>
                    <a:noFill/>
                  </a:tcPr>
                </a:tc>
              </a:tr>
              <a:tr h="254880">
                <a:tc>
                  <a:txBody>
                    <a:bodyPr lIns="9360" rIns="9360" tIns="9360" bIns="0" anchor="ctr">
                      <a:noAutofit/>
                    </a:bodyPr>
                    <a:p>
                      <a:pPr algn="ctr">
                        <a:lnSpc>
                          <a:spcPct val="100000"/>
                        </a:lnSpc>
                      </a:pPr>
                      <a:r>
                        <a:rPr b="0" lang="en-GB" sz="1200" spc="-1" strike="noStrike">
                          <a:solidFill>
                            <a:srgbClr val="7f7f7f"/>
                          </a:solidFill>
                          <a:latin typeface="Calibri"/>
                          <a:ea typeface="ＭＳ Ｐゴシック"/>
                        </a:rPr>
                        <a:t>82 (+5)</a:t>
                      </a:r>
                      <a:endParaRPr b="0" lang="en-GB" sz="1200" spc="-1" strike="noStrike">
                        <a:latin typeface="Arial"/>
                      </a:endParaRPr>
                    </a:p>
                  </a:txBody>
                  <a:tcPr marL="9360" marR="9360">
                    <a:lnL w="12240">
                      <a:noFill/>
                    </a:lnL>
                    <a:lnR w="12240">
                      <a:noFill/>
                    </a:lnR>
                    <a:lnT w="12240">
                      <a:noFill/>
                    </a:lnT>
                    <a:lnB w="12240">
                      <a:noFill/>
                    </a:lnB>
                    <a:noFill/>
                  </a:tcPr>
                </a:tc>
              </a:tr>
              <a:tr h="284040">
                <a:tc>
                  <a:tcPr marL="9360" marR="9360">
                    <a:lnL w="12240">
                      <a:noFill/>
                    </a:lnL>
                    <a:lnR w="12240">
                      <a:noFill/>
                    </a:lnR>
                    <a:lnT w="12240">
                      <a:noFill/>
                    </a:lnT>
                    <a:lnB w="12240">
                      <a:noFill/>
                    </a:lnB>
                    <a:noFill/>
                  </a:tcPr>
                </a:tc>
              </a:tr>
              <a:tr h="254880">
                <a:tc>
                  <a:txBody>
                    <a:bodyPr lIns="9360" rIns="9360" tIns="9360" bIns="0" anchor="ctr">
                      <a:noAutofit/>
                    </a:bodyPr>
                    <a:p>
                      <a:pPr algn="ctr">
                        <a:lnSpc>
                          <a:spcPct val="100000"/>
                        </a:lnSpc>
                      </a:pPr>
                      <a:r>
                        <a:rPr b="0" lang="en-GB" sz="1200" spc="-1" strike="noStrike">
                          <a:solidFill>
                            <a:srgbClr val="7f7f7f"/>
                          </a:solidFill>
                          <a:latin typeface="Calibri"/>
                          <a:ea typeface="ＭＳ Ｐゴシック"/>
                        </a:rPr>
                        <a:t>82 (+5)</a:t>
                      </a:r>
                      <a:endParaRPr b="0" lang="en-GB" sz="1200" spc="-1" strike="noStrike">
                        <a:latin typeface="Arial"/>
                      </a:endParaRPr>
                    </a:p>
                  </a:txBody>
                  <a:tcPr marL="9360" marR="9360">
                    <a:lnL w="12240">
                      <a:noFill/>
                    </a:lnL>
                    <a:lnR w="12240">
                      <a:noFill/>
                    </a:lnR>
                    <a:lnT w="12240">
                      <a:noFill/>
                    </a:lnT>
                    <a:lnB w="12240">
                      <a:noFill/>
                    </a:lnB>
                    <a:noFill/>
                  </a:tcPr>
                </a:tc>
              </a:tr>
              <a:tr h="254880">
                <a:tc>
                  <a:txBody>
                    <a:bodyPr lIns="9360" rIns="9360" tIns="9360" bIns="0" anchor="ctr">
                      <a:noAutofit/>
                    </a:bodyPr>
                    <a:p>
                      <a:pPr algn="ctr">
                        <a:lnSpc>
                          <a:spcPct val="100000"/>
                        </a:lnSpc>
                      </a:pPr>
                      <a:r>
                        <a:rPr b="0" lang="en-GB" sz="1200" spc="-1" strike="noStrike">
                          <a:solidFill>
                            <a:srgbClr val="7f7f7f"/>
                          </a:solidFill>
                          <a:latin typeface="Calibri"/>
                          <a:ea typeface="ＭＳ Ｐゴシック"/>
                        </a:rPr>
                        <a:t>82 (+4)</a:t>
                      </a:r>
                      <a:endParaRPr b="0" lang="en-GB" sz="1200" spc="-1" strike="noStrike">
                        <a:latin typeface="Arial"/>
                      </a:endParaRPr>
                    </a:p>
                  </a:txBody>
                  <a:tcPr marL="9360" marR="9360">
                    <a:lnL w="12240">
                      <a:noFill/>
                    </a:lnL>
                    <a:lnR w="12240">
                      <a:noFill/>
                    </a:lnR>
                    <a:lnT w="12240">
                      <a:noFill/>
                    </a:lnT>
                    <a:lnB w="12240">
                      <a:noFill/>
                    </a:lnB>
                    <a:noFill/>
                  </a:tcPr>
                </a:tc>
              </a:tr>
              <a:tr h="284040">
                <a:tc>
                  <a:tcPr marL="9360" marR="9360">
                    <a:lnL w="12240">
                      <a:noFill/>
                    </a:lnL>
                    <a:lnR w="12240">
                      <a:noFill/>
                    </a:lnR>
                    <a:lnT w="12240">
                      <a:noFill/>
                    </a:lnT>
                    <a:lnB w="12240">
                      <a:noFill/>
                    </a:lnB>
                    <a:noFill/>
                  </a:tcPr>
                </a:tc>
              </a:tr>
              <a:tr h="254880">
                <a:tc>
                  <a:txBody>
                    <a:bodyPr lIns="9360" rIns="9360" tIns="9360" bIns="0" anchor="ctr">
                      <a:noAutofit/>
                    </a:bodyPr>
                    <a:p>
                      <a:pPr algn="ctr">
                        <a:lnSpc>
                          <a:spcPct val="100000"/>
                        </a:lnSpc>
                      </a:pPr>
                      <a:r>
                        <a:rPr b="0" lang="en-GB" sz="1200" spc="-1" strike="noStrike">
                          <a:solidFill>
                            <a:srgbClr val="7f7f7f"/>
                          </a:solidFill>
                          <a:latin typeface="Calibri"/>
                          <a:ea typeface="ＭＳ Ｐゴシック"/>
                        </a:rPr>
                        <a:t>n/a</a:t>
                      </a:r>
                      <a:endParaRPr b="0" lang="en-GB" sz="1200" spc="-1" strike="noStrike">
                        <a:latin typeface="Arial"/>
                      </a:endParaRPr>
                    </a:p>
                  </a:txBody>
                  <a:tcPr marL="9360" marR="9360">
                    <a:lnL w="12240">
                      <a:noFill/>
                    </a:lnL>
                    <a:lnR w="12240">
                      <a:noFill/>
                    </a:lnR>
                    <a:lnT w="12240">
                      <a:noFill/>
                    </a:lnT>
                    <a:lnB w="12240">
                      <a:noFill/>
                    </a:lnB>
                    <a:noFill/>
                  </a:tcPr>
                </a:tc>
              </a:tr>
              <a:tr h="254880">
                <a:tc>
                  <a:txBody>
                    <a:bodyPr lIns="9360" rIns="9360" tIns="9360" bIns="0" anchor="ctr">
                      <a:noAutofit/>
                    </a:bodyPr>
                    <a:p>
                      <a:pPr algn="ctr">
                        <a:lnSpc>
                          <a:spcPct val="100000"/>
                        </a:lnSpc>
                      </a:pPr>
                      <a:r>
                        <a:rPr b="0" lang="en-GB" sz="1200" spc="-1" strike="noStrike">
                          <a:solidFill>
                            <a:srgbClr val="7f7f7f"/>
                          </a:solidFill>
                          <a:latin typeface="Calibri"/>
                          <a:ea typeface="ＭＳ Ｐゴシック"/>
                        </a:rPr>
                        <a:t>n/a</a:t>
                      </a:r>
                      <a:endParaRPr b="0" lang="en-GB" sz="1200" spc="-1" strike="noStrike">
                        <a:latin typeface="Arial"/>
                      </a:endParaRPr>
                    </a:p>
                  </a:txBody>
                  <a:tcPr marL="9360" marR="9360">
                    <a:lnL w="12240">
                      <a:noFill/>
                    </a:lnL>
                    <a:lnR w="12240">
                      <a:noFill/>
                    </a:lnR>
                    <a:lnT w="12240">
                      <a:noFill/>
                    </a:lnT>
                    <a:lnB w="12240">
                      <a:noFill/>
                    </a:lnB>
                    <a:noFill/>
                  </a:tcPr>
                </a:tc>
              </a:tr>
              <a:tr h="254880">
                <a:tc>
                  <a:txBody>
                    <a:bodyPr lIns="9360" rIns="9360" tIns="9360" bIns="0" anchor="ctr">
                      <a:noAutofit/>
                    </a:bodyPr>
                    <a:p>
                      <a:pPr algn="ctr">
                        <a:lnSpc>
                          <a:spcPct val="100000"/>
                        </a:lnSpc>
                      </a:pPr>
                      <a:r>
                        <a:rPr b="0" lang="en-GB" sz="1200" spc="-1" strike="noStrike">
                          <a:solidFill>
                            <a:srgbClr val="7f7f7f"/>
                          </a:solidFill>
                          <a:latin typeface="Calibri"/>
                          <a:ea typeface="ＭＳ Ｐゴシック"/>
                        </a:rPr>
                        <a:t>n/a</a:t>
                      </a:r>
                      <a:endParaRPr b="0" lang="en-GB" sz="1200" spc="-1" strike="noStrike">
                        <a:latin typeface="Arial"/>
                      </a:endParaRPr>
                    </a:p>
                  </a:txBody>
                  <a:tcPr marL="9360" marR="9360">
                    <a:lnL w="12240">
                      <a:noFill/>
                    </a:lnL>
                    <a:lnR w="12240">
                      <a:noFill/>
                    </a:lnR>
                    <a:lnT w="12240">
                      <a:noFill/>
                    </a:lnT>
                    <a:lnB w="12240">
                      <a:noFill/>
                    </a:lnB>
                    <a:noFill/>
                  </a:tcPr>
                </a:tc>
              </a:tr>
              <a:tr h="254880">
                <a:tc>
                  <a:txBody>
                    <a:bodyPr lIns="9360" rIns="9360" tIns="9360" bIns="0" anchor="ctr">
                      <a:noAutofit/>
                    </a:bodyPr>
                    <a:p>
                      <a:pPr algn="ctr">
                        <a:lnSpc>
                          <a:spcPct val="100000"/>
                        </a:lnSpc>
                      </a:pPr>
                      <a:r>
                        <a:rPr b="0" lang="en-GB" sz="1200" spc="-1" strike="noStrike">
                          <a:solidFill>
                            <a:srgbClr val="7f7f7f"/>
                          </a:solidFill>
                          <a:latin typeface="Calibri"/>
                          <a:ea typeface="ＭＳ Ｐゴシック"/>
                        </a:rPr>
                        <a:t>n/a</a:t>
                      </a:r>
                      <a:endParaRPr b="0" lang="en-GB" sz="1200" spc="-1" strike="noStrike">
                        <a:latin typeface="Arial"/>
                      </a:endParaRPr>
                    </a:p>
                  </a:txBody>
                  <a:tcPr marL="9360" marR="9360">
                    <a:lnL w="12240">
                      <a:noFill/>
                    </a:lnL>
                    <a:lnR w="12240">
                      <a:noFill/>
                    </a:lnR>
                    <a:lnT w="12240">
                      <a:noFill/>
                    </a:lnT>
                    <a:lnB w="12240">
                      <a:noFill/>
                    </a:lnB>
                    <a:noFill/>
                  </a:tcPr>
                </a:tc>
              </a:tr>
              <a:tr h="284040">
                <a:tc>
                  <a:tcPr marL="9360" marR="9360">
                    <a:lnL w="12240">
                      <a:noFill/>
                    </a:lnL>
                    <a:lnR w="12240">
                      <a:noFill/>
                    </a:lnR>
                    <a:lnT w="12240">
                      <a:noFill/>
                    </a:lnT>
                    <a:lnB w="12240">
                      <a:noFill/>
                    </a:lnB>
                    <a:noFill/>
                  </a:tcPr>
                </a:tc>
              </a:tr>
              <a:tr h="254880">
                <a:tc>
                  <a:txBody>
                    <a:bodyPr lIns="9360" rIns="9360" tIns="9360" bIns="0" anchor="ctr">
                      <a:noAutofit/>
                    </a:bodyPr>
                    <a:p>
                      <a:pPr algn="ctr">
                        <a:lnSpc>
                          <a:spcPct val="100000"/>
                        </a:lnSpc>
                      </a:pPr>
                      <a:r>
                        <a:rPr b="0" lang="en-GB" sz="1200" spc="-1" strike="noStrike">
                          <a:solidFill>
                            <a:srgbClr val="7f7f7f"/>
                          </a:solidFill>
                          <a:latin typeface="Calibri"/>
                          <a:ea typeface="ＭＳ Ｐゴシック"/>
                        </a:rPr>
                        <a:t>81 (+8)</a:t>
                      </a:r>
                      <a:endParaRPr b="0" lang="en-GB" sz="1200" spc="-1" strike="noStrike">
                        <a:latin typeface="Arial"/>
                      </a:endParaRPr>
                    </a:p>
                  </a:txBody>
                  <a:tcPr marL="9360" marR="9360">
                    <a:lnL w="12240">
                      <a:noFill/>
                    </a:lnL>
                    <a:lnR w="12240">
                      <a:noFill/>
                    </a:lnR>
                    <a:lnT w="12240">
                      <a:noFill/>
                    </a:lnT>
                    <a:lnB w="12240">
                      <a:noFill/>
                    </a:lnB>
                    <a:noFill/>
                  </a:tcPr>
                </a:tc>
              </a:tr>
              <a:tr h="254880">
                <a:tc>
                  <a:txBody>
                    <a:bodyPr lIns="9360" rIns="9360" tIns="9360" bIns="0" anchor="ctr">
                      <a:noAutofit/>
                    </a:bodyPr>
                    <a:p>
                      <a:pPr algn="ctr">
                        <a:lnSpc>
                          <a:spcPct val="100000"/>
                        </a:lnSpc>
                      </a:pPr>
                      <a:r>
                        <a:rPr b="0" lang="en-GB" sz="1200" spc="-1" strike="noStrike">
                          <a:solidFill>
                            <a:srgbClr val="7f7f7f"/>
                          </a:solidFill>
                          <a:latin typeface="Calibri"/>
                          <a:ea typeface="ＭＳ Ｐゴシック"/>
                        </a:rPr>
                        <a:t>80 (+2)</a:t>
                      </a:r>
                      <a:endParaRPr b="0" lang="en-GB" sz="1200" spc="-1" strike="noStrike">
                        <a:latin typeface="Arial"/>
                      </a:endParaRPr>
                    </a:p>
                  </a:txBody>
                  <a:tcPr marL="9360" marR="9360">
                    <a:lnL w="12240">
                      <a:noFill/>
                    </a:lnL>
                    <a:lnR w="12240">
                      <a:noFill/>
                    </a:lnR>
                    <a:lnT w="12240">
                      <a:noFill/>
                    </a:lnT>
                    <a:lnB w="12240">
                      <a:noFill/>
                    </a:lnB>
                    <a:noFill/>
                  </a:tcPr>
                </a:tc>
              </a:tr>
              <a:tr h="254880">
                <a:tc>
                  <a:txBody>
                    <a:bodyPr lIns="9360" rIns="9360" tIns="9360" bIns="0" anchor="ctr">
                      <a:noAutofit/>
                    </a:bodyPr>
                    <a:p>
                      <a:pPr algn="ctr">
                        <a:lnSpc>
                          <a:spcPct val="100000"/>
                        </a:lnSpc>
                      </a:pPr>
                      <a:r>
                        <a:rPr b="0" lang="en-GB" sz="1200" spc="-1" strike="noStrike">
                          <a:solidFill>
                            <a:srgbClr val="7f7f7f"/>
                          </a:solidFill>
                          <a:latin typeface="Calibri"/>
                          <a:ea typeface="ＭＳ Ｐゴシック"/>
                        </a:rPr>
                        <a:t>83 (+4)</a:t>
                      </a:r>
                      <a:endParaRPr b="0" lang="en-GB" sz="1200" spc="-1" strike="noStrike">
                        <a:latin typeface="Arial"/>
                      </a:endParaRPr>
                    </a:p>
                  </a:txBody>
                  <a:tcPr marL="9360" marR="9360">
                    <a:lnL w="12240">
                      <a:noFill/>
                    </a:lnL>
                    <a:lnR w="12240">
                      <a:noFill/>
                    </a:lnR>
                    <a:lnT w="12240">
                      <a:noFill/>
                    </a:lnT>
                    <a:lnB w="12240">
                      <a:noFill/>
                    </a:lnB>
                    <a:noFill/>
                  </a:tcPr>
                </a:tc>
              </a:tr>
              <a:tr h="254880">
                <a:tc>
                  <a:txBody>
                    <a:bodyPr lIns="9360" rIns="9360" tIns="9360" bIns="0" anchor="ctr">
                      <a:noAutofit/>
                    </a:bodyPr>
                    <a:p>
                      <a:pPr algn="ctr">
                        <a:lnSpc>
                          <a:spcPct val="100000"/>
                        </a:lnSpc>
                      </a:pPr>
                      <a:r>
                        <a:rPr b="0" lang="en-GB" sz="1200" spc="-1" strike="noStrike">
                          <a:solidFill>
                            <a:srgbClr val="7f7f7f"/>
                          </a:solidFill>
                          <a:latin typeface="Calibri"/>
                          <a:ea typeface="ＭＳ Ｐゴシック"/>
                        </a:rPr>
                        <a:t>82 (+3)</a:t>
                      </a:r>
                      <a:endParaRPr b="0" lang="en-GB" sz="1200" spc="-1" strike="noStrike">
                        <a:latin typeface="Arial"/>
                      </a:endParaRPr>
                    </a:p>
                  </a:txBody>
                  <a:tcPr marL="9360" marR="9360">
                    <a:lnL w="12240">
                      <a:noFill/>
                    </a:lnL>
                    <a:lnR w="12240">
                      <a:noFill/>
                    </a:lnR>
                    <a:lnT w="12240">
                      <a:noFill/>
                    </a:lnT>
                    <a:lnB w="12240">
                      <a:noFill/>
                    </a:lnB>
                    <a:noFill/>
                  </a:tcPr>
                </a:tc>
              </a:tr>
              <a:tr h="252000">
                <a:tc>
                  <a:txBody>
                    <a:bodyPr lIns="9360" rIns="9360" tIns="9360" bIns="0" anchor="ctr">
                      <a:noAutofit/>
                    </a:bodyPr>
                    <a:p>
                      <a:pPr algn="ctr">
                        <a:lnSpc>
                          <a:spcPct val="100000"/>
                        </a:lnSpc>
                      </a:pPr>
                      <a:r>
                        <a:rPr b="0" lang="en-GB" sz="1200" spc="-1" strike="noStrike">
                          <a:solidFill>
                            <a:srgbClr val="7f7f7f"/>
                          </a:solidFill>
                          <a:latin typeface="Calibri"/>
                          <a:ea typeface="ＭＳ Ｐゴシック"/>
                        </a:rPr>
                        <a:t>82 (+5)</a:t>
                      </a:r>
                      <a:endParaRPr b="0" lang="en-GB" sz="1200" spc="-1" strike="noStrike">
                        <a:latin typeface="Arial"/>
                      </a:endParaRPr>
                    </a:p>
                  </a:txBody>
                  <a:tcPr marL="9360" marR="9360">
                    <a:lnL w="12240">
                      <a:noFill/>
                    </a:lnL>
                    <a:lnR w="12240">
                      <a:noFill/>
                    </a:lnR>
                    <a:lnT w="12240">
                      <a:noFill/>
                    </a:lnT>
                    <a:lnB w="12240">
                      <a:noFill/>
                    </a:lnB>
                    <a:noFill/>
                  </a:tcPr>
                </a:tc>
              </a:tr>
            </a:tbl>
          </a:graphicData>
        </a:graphic>
      </p:graphicFrame>
      <p:sp>
        <p:nvSpPr>
          <p:cNvPr id="463" name="Line 6"/>
          <p:cNvSpPr/>
          <p:nvPr/>
        </p:nvSpPr>
        <p:spPr>
          <a:xfrm flipH="1">
            <a:off x="411120" y="2511360"/>
            <a:ext cx="10866240" cy="0"/>
          </a:xfrm>
          <a:prstGeom prst="line">
            <a:avLst/>
          </a:prstGeom>
          <a:ln w="19080">
            <a:solidFill>
              <a:schemeClr val="tx1">
                <a:lumMod val="40000"/>
                <a:lumOff val="60000"/>
              </a:schemeClr>
            </a:solidFill>
            <a:prstDash val="dash"/>
            <a:round/>
          </a:ln>
        </p:spPr>
        <p:style>
          <a:lnRef idx="1">
            <a:schemeClr val="accent1"/>
          </a:lnRef>
          <a:fillRef idx="0">
            <a:schemeClr val="accent1"/>
          </a:fillRef>
          <a:effectRef idx="0">
            <a:schemeClr val="accent1"/>
          </a:effectRef>
          <a:fontRef idx="minor"/>
        </p:style>
      </p:sp>
      <p:sp>
        <p:nvSpPr>
          <p:cNvPr id="464" name="Line 7"/>
          <p:cNvSpPr/>
          <p:nvPr/>
        </p:nvSpPr>
        <p:spPr>
          <a:xfrm flipH="1">
            <a:off x="396720" y="3292200"/>
            <a:ext cx="10866240" cy="0"/>
          </a:xfrm>
          <a:prstGeom prst="line">
            <a:avLst/>
          </a:prstGeom>
          <a:ln w="19080">
            <a:solidFill>
              <a:schemeClr val="tx1">
                <a:lumMod val="40000"/>
                <a:lumOff val="60000"/>
              </a:schemeClr>
            </a:solidFill>
            <a:prstDash val="dash"/>
            <a:round/>
          </a:ln>
        </p:spPr>
        <p:style>
          <a:lnRef idx="1">
            <a:schemeClr val="accent1"/>
          </a:lnRef>
          <a:fillRef idx="0">
            <a:schemeClr val="accent1"/>
          </a:fillRef>
          <a:effectRef idx="0">
            <a:schemeClr val="accent1"/>
          </a:effectRef>
          <a:fontRef idx="minor"/>
        </p:style>
      </p:sp>
      <p:sp>
        <p:nvSpPr>
          <p:cNvPr id="465" name="Line 8"/>
          <p:cNvSpPr/>
          <p:nvPr/>
        </p:nvSpPr>
        <p:spPr>
          <a:xfrm flipH="1">
            <a:off x="396720" y="4606920"/>
            <a:ext cx="10866240" cy="0"/>
          </a:xfrm>
          <a:prstGeom prst="line">
            <a:avLst/>
          </a:prstGeom>
          <a:ln w="19080">
            <a:solidFill>
              <a:schemeClr val="tx1">
                <a:lumMod val="40000"/>
                <a:lumOff val="60000"/>
              </a:schemeClr>
            </a:solidFill>
            <a:prstDash val="dash"/>
            <a:round/>
          </a:ln>
        </p:spPr>
        <p:style>
          <a:lnRef idx="1">
            <a:schemeClr val="accent1"/>
          </a:lnRef>
          <a:fillRef idx="0">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6" name="TextShape 1"/>
          <p:cNvSpPr txBox="1"/>
          <p:nvPr/>
        </p:nvSpPr>
        <p:spPr>
          <a:xfrm>
            <a:off x="423000" y="244800"/>
            <a:ext cx="10362960" cy="671400"/>
          </a:xfrm>
          <a:prstGeom prst="rect">
            <a:avLst/>
          </a:prstGeom>
          <a:noFill/>
          <a:ln>
            <a:noFill/>
          </a:ln>
        </p:spPr>
        <p:txBody>
          <a:bodyPr lIns="0" rIns="0" tIns="0" bIns="0" anchor="ctr">
            <a:normAutofit/>
          </a:bodyPr>
          <a:p>
            <a:pPr>
              <a:lnSpc>
                <a:spcPct val="90000"/>
              </a:lnSpc>
            </a:pPr>
            <a:r>
              <a:rPr b="1" lang="en-US" sz="3200" spc="-1" strike="noStrike">
                <a:solidFill>
                  <a:srgbClr val="eb311b"/>
                </a:solidFill>
                <a:latin typeface="Calibri"/>
                <a:ea typeface="Calibri"/>
              </a:rPr>
              <a:t>Conversion from DIP to completion</a:t>
            </a:r>
            <a:endParaRPr b="0" lang="en-US" sz="3200" spc="-1" strike="noStrike">
              <a:solidFill>
                <a:srgbClr val="404040"/>
              </a:solidFill>
              <a:latin typeface="Roboto Condensed"/>
            </a:endParaRPr>
          </a:p>
        </p:txBody>
      </p:sp>
      <p:sp>
        <p:nvSpPr>
          <p:cNvPr id="467" name="TextShape 2"/>
          <p:cNvSpPr txBox="1"/>
          <p:nvPr/>
        </p:nvSpPr>
        <p:spPr>
          <a:xfrm>
            <a:off x="410040" y="829800"/>
            <a:ext cx="10362960" cy="218160"/>
          </a:xfrm>
          <a:prstGeom prst="rect">
            <a:avLst/>
          </a:prstGeom>
          <a:noFill/>
          <a:ln>
            <a:noFill/>
          </a:ln>
        </p:spPr>
        <p:txBody>
          <a:bodyPr lIns="0" rIns="0" tIns="0" bIns="0">
            <a:noAutofit/>
          </a:bodyPr>
          <a:p>
            <a:pPr>
              <a:lnSpc>
                <a:spcPct val="90000"/>
              </a:lnSpc>
              <a:spcBef>
                <a:spcPts val="1001"/>
              </a:spcBef>
            </a:pPr>
            <a:r>
              <a:rPr b="0" lang="en-US" sz="1700" spc="-1" strike="noStrike">
                <a:solidFill>
                  <a:srgbClr val="ffffff"/>
                </a:solidFill>
                <a:latin typeface="Calibri"/>
                <a:ea typeface="Calibri"/>
              </a:rPr>
              <a:t>Just over half of all DIPs resulted in a completion this quarter, an increase vs. Q3. Conversion is strongest in the second half of the business flow funnel</a:t>
            </a:r>
            <a:endParaRPr b="0" lang="en-US" sz="1700" spc="-1" strike="noStrike">
              <a:solidFill>
                <a:srgbClr val="404040"/>
              </a:solidFill>
              <a:latin typeface="Calibri"/>
            </a:endParaRPr>
          </a:p>
        </p:txBody>
      </p:sp>
      <p:sp>
        <p:nvSpPr>
          <p:cNvPr id="468" name="CustomShape 3"/>
          <p:cNvSpPr/>
          <p:nvPr/>
        </p:nvSpPr>
        <p:spPr>
          <a:xfrm>
            <a:off x="411120" y="6164280"/>
            <a:ext cx="5152680" cy="693360"/>
          </a:xfrm>
          <a:prstGeom prst="rect">
            <a:avLst/>
          </a:prstGeom>
          <a:noFill/>
          <a:ln>
            <a:noFill/>
          </a:ln>
        </p:spPr>
        <p:style>
          <a:lnRef idx="0"/>
          <a:fillRef idx="0"/>
          <a:effectRef idx="0"/>
          <a:fontRef idx="minor"/>
        </p:style>
        <p:txBody>
          <a:bodyPr lIns="68760" rIns="68760" tIns="34200" bIns="34200" anchor="ctr">
            <a:noAutofit/>
          </a:bodyPr>
          <a:p>
            <a:pPr>
              <a:lnSpc>
                <a:spcPct val="100000"/>
              </a:lnSpc>
            </a:pPr>
            <a:r>
              <a:rPr b="0" lang="en-GB" sz="600" spc="-1" strike="noStrike">
                <a:solidFill>
                  <a:srgbClr val="4a5b73"/>
                </a:solidFill>
                <a:latin typeface="Segoe UI"/>
                <a:ea typeface="Segoe UI"/>
              </a:rPr>
              <a:t>QHX1. In the last 3 months, approximately how many DIPs have you dealt with personally?</a:t>
            </a:r>
            <a:endParaRPr b="0" lang="en-GB" sz="600" spc="-1" strike="noStrike">
              <a:latin typeface="Arial"/>
            </a:endParaRPr>
          </a:p>
          <a:p>
            <a:pPr>
              <a:lnSpc>
                <a:spcPct val="100000"/>
              </a:lnSpc>
            </a:pPr>
            <a:r>
              <a:rPr b="0" lang="en-GB" sz="600" spc="-1" strike="noStrike">
                <a:solidFill>
                  <a:srgbClr val="4a5b73"/>
                </a:solidFill>
                <a:latin typeface="Segoe UI"/>
                <a:ea typeface="Segoe UI"/>
              </a:rPr>
              <a:t>QHX2. In the last 3 months, what proportion of these DIPs have resulted in a DIP accept? </a:t>
            </a:r>
            <a:endParaRPr b="0" lang="en-GB" sz="600" spc="-1" strike="noStrike">
              <a:latin typeface="Arial"/>
            </a:endParaRPr>
          </a:p>
          <a:p>
            <a:pPr>
              <a:lnSpc>
                <a:spcPct val="100000"/>
              </a:lnSpc>
            </a:pPr>
            <a:r>
              <a:rPr b="0" lang="en-GB" sz="600" spc="-1" strike="noStrike">
                <a:solidFill>
                  <a:srgbClr val="4a5b73"/>
                </a:solidFill>
                <a:latin typeface="Segoe UI"/>
                <a:ea typeface="Segoe UI"/>
              </a:rPr>
              <a:t>QH3. In the last 3 months, what proportion of these DIP accepts have led to a full mortgage application?</a:t>
            </a:r>
            <a:endParaRPr b="0" lang="en-GB" sz="600" spc="-1" strike="noStrike">
              <a:latin typeface="Arial"/>
            </a:endParaRPr>
          </a:p>
          <a:p>
            <a:pPr>
              <a:lnSpc>
                <a:spcPct val="100000"/>
              </a:lnSpc>
            </a:pPr>
            <a:r>
              <a:rPr b="0" lang="en-GB" sz="600" spc="-1" strike="noStrike">
                <a:solidFill>
                  <a:srgbClr val="4a5b73"/>
                </a:solidFill>
                <a:latin typeface="Segoe UI"/>
                <a:ea typeface="Segoe UI"/>
              </a:rPr>
              <a:t>QH4. In the last 3 months, what proportion of your full applications have led to an offer?</a:t>
            </a:r>
            <a:endParaRPr b="0" lang="en-GB" sz="600" spc="-1" strike="noStrike">
              <a:latin typeface="Arial"/>
            </a:endParaRPr>
          </a:p>
          <a:p>
            <a:pPr>
              <a:lnSpc>
                <a:spcPct val="100000"/>
              </a:lnSpc>
            </a:pPr>
            <a:r>
              <a:rPr b="0" lang="en-GB" sz="600" spc="-1" strike="noStrike">
                <a:solidFill>
                  <a:srgbClr val="4a5b73"/>
                </a:solidFill>
                <a:latin typeface="Segoe UI"/>
                <a:ea typeface="Segoe UI"/>
              </a:rPr>
              <a:t>QH5. And in the last 3 months, what proportion of your client’s mortgage offers have led to a completion?</a:t>
            </a:r>
            <a:endParaRPr b="0" lang="en-GB" sz="600" spc="-1" strike="noStrike">
              <a:latin typeface="Arial"/>
            </a:endParaRPr>
          </a:p>
          <a:p>
            <a:pPr>
              <a:lnSpc>
                <a:spcPct val="100000"/>
              </a:lnSpc>
            </a:pPr>
            <a:r>
              <a:rPr b="0" lang="en-GB" sz="600" spc="-1" strike="noStrike">
                <a:solidFill>
                  <a:srgbClr val="4a5b73"/>
                </a:solidFill>
                <a:latin typeface="Segoe UI"/>
                <a:ea typeface="Segoe UI"/>
              </a:rPr>
              <a:t>Base: All Q4 respondents (300)</a:t>
            </a:r>
            <a:endParaRPr b="0" lang="en-GB" sz="600" spc="-1" strike="noStrike">
              <a:latin typeface="Arial"/>
            </a:endParaRPr>
          </a:p>
        </p:txBody>
      </p:sp>
      <p:sp>
        <p:nvSpPr>
          <p:cNvPr id="469" name="CustomShape 4"/>
          <p:cNvSpPr/>
          <p:nvPr/>
        </p:nvSpPr>
        <p:spPr>
          <a:xfrm>
            <a:off x="3245760" y="1937160"/>
            <a:ext cx="2015640" cy="431640"/>
          </a:xfrm>
          <a:prstGeom prst="rect">
            <a:avLst/>
          </a:prstGeom>
          <a:solidFill>
            <a:schemeClr val="accent3"/>
          </a:solidFill>
          <a:ln w="9360">
            <a:noFill/>
          </a:ln>
        </p:spPr>
        <p:style>
          <a:lnRef idx="0"/>
          <a:fillRef idx="0"/>
          <a:effectRef idx="0"/>
          <a:fontRef idx="minor"/>
        </p:style>
        <p:txBody>
          <a:bodyPr anchor="ctr">
            <a:noAutofit/>
          </a:bodyPr>
          <a:p>
            <a:pPr algn="ctr">
              <a:lnSpc>
                <a:spcPct val="100000"/>
              </a:lnSpc>
            </a:pPr>
            <a:r>
              <a:rPr b="0" lang="en-GB" sz="1600" spc="-1" strike="noStrike">
                <a:solidFill>
                  <a:srgbClr val="000000"/>
                </a:solidFill>
                <a:latin typeface="Calibri"/>
                <a:ea typeface="ＭＳ Ｐゴシック"/>
              </a:rPr>
              <a:t>28</a:t>
            </a:r>
            <a:endParaRPr b="0" lang="en-GB" sz="1600" spc="-1" strike="noStrike">
              <a:latin typeface="Arial"/>
            </a:endParaRPr>
          </a:p>
        </p:txBody>
      </p:sp>
      <p:sp>
        <p:nvSpPr>
          <p:cNvPr id="470" name="CustomShape 5"/>
          <p:cNvSpPr/>
          <p:nvPr/>
        </p:nvSpPr>
        <p:spPr>
          <a:xfrm>
            <a:off x="3425760" y="2786040"/>
            <a:ext cx="1655640" cy="431640"/>
          </a:xfrm>
          <a:prstGeom prst="rect">
            <a:avLst/>
          </a:prstGeom>
          <a:solidFill>
            <a:schemeClr val="accent3"/>
          </a:solidFill>
          <a:ln w="9360">
            <a:noFill/>
          </a:ln>
        </p:spPr>
        <p:style>
          <a:lnRef idx="0"/>
          <a:fillRef idx="0"/>
          <a:effectRef idx="0"/>
          <a:fontRef idx="minor"/>
        </p:style>
        <p:txBody>
          <a:bodyPr anchor="ctr">
            <a:noAutofit/>
          </a:bodyPr>
          <a:p>
            <a:pPr algn="ctr">
              <a:lnSpc>
                <a:spcPct val="100000"/>
              </a:lnSpc>
            </a:pPr>
            <a:r>
              <a:rPr b="0" lang="en-GB" sz="1600" spc="-1" strike="noStrike">
                <a:solidFill>
                  <a:srgbClr val="000000"/>
                </a:solidFill>
                <a:latin typeface="Calibri"/>
                <a:ea typeface="ＭＳ Ｐゴシック"/>
              </a:rPr>
              <a:t>23</a:t>
            </a:r>
            <a:endParaRPr b="0" lang="en-GB" sz="1600" spc="-1" strike="noStrike">
              <a:latin typeface="Arial"/>
            </a:endParaRPr>
          </a:p>
        </p:txBody>
      </p:sp>
      <p:sp>
        <p:nvSpPr>
          <p:cNvPr id="471" name="CustomShape 6"/>
          <p:cNvSpPr/>
          <p:nvPr/>
        </p:nvSpPr>
        <p:spPr>
          <a:xfrm>
            <a:off x="3569760" y="3634560"/>
            <a:ext cx="1367640" cy="431640"/>
          </a:xfrm>
          <a:prstGeom prst="rect">
            <a:avLst/>
          </a:prstGeom>
          <a:solidFill>
            <a:schemeClr val="accent3"/>
          </a:solidFill>
          <a:ln w="9360">
            <a:noFill/>
          </a:ln>
        </p:spPr>
        <p:style>
          <a:lnRef idx="0"/>
          <a:fillRef idx="0"/>
          <a:effectRef idx="0"/>
          <a:fontRef idx="minor"/>
        </p:style>
        <p:txBody>
          <a:bodyPr anchor="ctr">
            <a:noAutofit/>
          </a:bodyPr>
          <a:p>
            <a:pPr algn="ctr">
              <a:lnSpc>
                <a:spcPct val="100000"/>
              </a:lnSpc>
            </a:pPr>
            <a:r>
              <a:rPr b="0" lang="en-GB" sz="1600" spc="-1" strike="noStrike">
                <a:solidFill>
                  <a:srgbClr val="000000"/>
                </a:solidFill>
                <a:latin typeface="Calibri"/>
                <a:ea typeface="ＭＳ Ｐゴシック"/>
              </a:rPr>
              <a:t>19</a:t>
            </a:r>
            <a:endParaRPr b="0" lang="en-GB" sz="1600" spc="-1" strike="noStrike">
              <a:latin typeface="Arial"/>
            </a:endParaRPr>
          </a:p>
        </p:txBody>
      </p:sp>
      <p:sp>
        <p:nvSpPr>
          <p:cNvPr id="472" name="CustomShape 7"/>
          <p:cNvSpPr/>
          <p:nvPr/>
        </p:nvSpPr>
        <p:spPr>
          <a:xfrm>
            <a:off x="3659760" y="4483440"/>
            <a:ext cx="1187640" cy="431640"/>
          </a:xfrm>
          <a:prstGeom prst="rect">
            <a:avLst/>
          </a:prstGeom>
          <a:solidFill>
            <a:schemeClr val="accent3"/>
          </a:solidFill>
          <a:ln w="9360">
            <a:noFill/>
          </a:ln>
        </p:spPr>
        <p:style>
          <a:lnRef idx="0"/>
          <a:fillRef idx="0"/>
          <a:effectRef idx="0"/>
          <a:fontRef idx="minor"/>
        </p:style>
        <p:txBody>
          <a:bodyPr wrap="none" anchor="ctr">
            <a:noAutofit/>
          </a:bodyPr>
          <a:p>
            <a:pPr algn="ctr">
              <a:lnSpc>
                <a:spcPct val="100000"/>
              </a:lnSpc>
            </a:pPr>
            <a:r>
              <a:rPr b="0" lang="en-GB" sz="1600" spc="-1" strike="noStrike">
                <a:solidFill>
                  <a:srgbClr val="000000"/>
                </a:solidFill>
                <a:latin typeface="Calibri"/>
                <a:ea typeface="ＭＳ Ｐゴシック"/>
              </a:rPr>
              <a:t>17</a:t>
            </a:r>
            <a:endParaRPr b="0" lang="en-GB" sz="1600" spc="-1" strike="noStrike">
              <a:latin typeface="Arial"/>
            </a:endParaRPr>
          </a:p>
        </p:txBody>
      </p:sp>
      <p:sp>
        <p:nvSpPr>
          <p:cNvPr id="473" name="CustomShape 8"/>
          <p:cNvSpPr/>
          <p:nvPr/>
        </p:nvSpPr>
        <p:spPr>
          <a:xfrm>
            <a:off x="3713760" y="5332320"/>
            <a:ext cx="1079640" cy="431640"/>
          </a:xfrm>
          <a:prstGeom prst="rect">
            <a:avLst/>
          </a:prstGeom>
          <a:solidFill>
            <a:schemeClr val="accent3"/>
          </a:solidFill>
          <a:ln w="9360">
            <a:noFill/>
          </a:ln>
        </p:spPr>
        <p:style>
          <a:lnRef idx="0"/>
          <a:fillRef idx="0"/>
          <a:effectRef idx="0"/>
          <a:fontRef idx="minor"/>
        </p:style>
        <p:txBody>
          <a:bodyPr lIns="36000" rIns="36000" anchor="ctr">
            <a:noAutofit/>
          </a:bodyPr>
          <a:p>
            <a:pPr algn="ctr">
              <a:lnSpc>
                <a:spcPct val="100000"/>
              </a:lnSpc>
            </a:pPr>
            <a:r>
              <a:rPr b="0" lang="en-GB" sz="1600" spc="-1" strike="noStrike">
                <a:solidFill>
                  <a:srgbClr val="000000"/>
                </a:solidFill>
                <a:latin typeface="Calibri"/>
                <a:ea typeface="ＭＳ Ｐゴシック"/>
              </a:rPr>
              <a:t>15</a:t>
            </a:r>
            <a:endParaRPr b="0" lang="en-GB" sz="1600" spc="-1" strike="noStrike">
              <a:latin typeface="Arial"/>
            </a:endParaRPr>
          </a:p>
        </p:txBody>
      </p:sp>
      <p:grpSp>
        <p:nvGrpSpPr>
          <p:cNvPr id="474" name="Group 9"/>
          <p:cNvGrpSpPr/>
          <p:nvPr/>
        </p:nvGrpSpPr>
        <p:grpSpPr>
          <a:xfrm>
            <a:off x="1420920" y="1937160"/>
            <a:ext cx="1662120" cy="3826800"/>
            <a:chOff x="1420920" y="1937160"/>
            <a:chExt cx="1662120" cy="3826800"/>
          </a:xfrm>
        </p:grpSpPr>
        <p:sp>
          <p:nvSpPr>
            <p:cNvPr id="475" name="CustomShape 10"/>
            <p:cNvSpPr/>
            <p:nvPr/>
          </p:nvSpPr>
          <p:spPr>
            <a:xfrm>
              <a:off x="1420920" y="1937160"/>
              <a:ext cx="1662120" cy="433440"/>
            </a:xfrm>
            <a:prstGeom prst="rect">
              <a:avLst/>
            </a:prstGeom>
            <a:noFill/>
            <a:ln w="9360">
              <a:noFill/>
            </a:ln>
          </p:spPr>
          <p:style>
            <a:lnRef idx="0"/>
            <a:fillRef idx="0"/>
            <a:effectRef idx="0"/>
            <a:fontRef idx="minor"/>
          </p:style>
          <p:txBody>
            <a:bodyPr anchor="ctr">
              <a:noAutofit/>
            </a:bodyPr>
            <a:p>
              <a:pPr algn="r">
                <a:lnSpc>
                  <a:spcPct val="100000"/>
                </a:lnSpc>
              </a:pPr>
              <a:r>
                <a:rPr b="1" lang="en-GB" sz="1200" spc="-1" strike="noStrike">
                  <a:solidFill>
                    <a:srgbClr val="842c91"/>
                  </a:solidFill>
                  <a:latin typeface="Calibri"/>
                  <a:ea typeface="ＭＳ Ｐゴシック"/>
                </a:rPr>
                <a:t>Initial pool of DIPs</a:t>
              </a:r>
              <a:endParaRPr b="0" lang="en-GB" sz="1200" spc="-1" strike="noStrike">
                <a:latin typeface="Arial"/>
              </a:endParaRPr>
            </a:p>
            <a:p>
              <a:pPr algn="r">
                <a:lnSpc>
                  <a:spcPct val="100000"/>
                </a:lnSpc>
              </a:pPr>
              <a:r>
                <a:rPr b="0" lang="en-GB" sz="1050" spc="-1" strike="noStrike">
                  <a:solidFill>
                    <a:srgbClr val="842c91"/>
                  </a:solidFill>
                  <a:latin typeface="Calibri"/>
                  <a:ea typeface="ＭＳ Ｐゴシック"/>
                </a:rPr>
                <a:t>(average number of DIPs in last 3 months)</a:t>
              </a:r>
              <a:endParaRPr b="0" lang="en-GB" sz="1050" spc="-1" strike="noStrike">
                <a:latin typeface="Arial"/>
              </a:endParaRPr>
            </a:p>
          </p:txBody>
        </p:sp>
        <p:sp>
          <p:nvSpPr>
            <p:cNvPr id="476" name="CustomShape 11"/>
            <p:cNvSpPr/>
            <p:nvPr/>
          </p:nvSpPr>
          <p:spPr>
            <a:xfrm>
              <a:off x="1420920" y="2783880"/>
              <a:ext cx="1662120" cy="433440"/>
            </a:xfrm>
            <a:prstGeom prst="rect">
              <a:avLst/>
            </a:prstGeom>
            <a:noFill/>
            <a:ln w="9360">
              <a:noFill/>
            </a:ln>
          </p:spPr>
          <p:style>
            <a:lnRef idx="0"/>
            <a:fillRef idx="0"/>
            <a:effectRef idx="0"/>
            <a:fontRef idx="minor"/>
          </p:style>
          <p:txBody>
            <a:bodyPr anchor="ctr">
              <a:noAutofit/>
            </a:bodyPr>
            <a:p>
              <a:pPr algn="r">
                <a:lnSpc>
                  <a:spcPct val="100000"/>
                </a:lnSpc>
              </a:pPr>
              <a:r>
                <a:rPr b="1" lang="en-GB" sz="1200" spc="-1" strike="noStrike">
                  <a:solidFill>
                    <a:srgbClr val="842c91"/>
                  </a:solidFill>
                  <a:latin typeface="Calibri"/>
                  <a:ea typeface="ＭＳ Ｐゴシック"/>
                </a:rPr>
                <a:t>Pool of DIP accepts</a:t>
              </a:r>
              <a:endParaRPr b="0" lang="en-GB" sz="1200" spc="-1" strike="noStrike">
                <a:latin typeface="Arial"/>
              </a:endParaRPr>
            </a:p>
          </p:txBody>
        </p:sp>
        <p:sp>
          <p:nvSpPr>
            <p:cNvPr id="477" name="CustomShape 12"/>
            <p:cNvSpPr/>
            <p:nvPr/>
          </p:nvSpPr>
          <p:spPr>
            <a:xfrm>
              <a:off x="1420920" y="3632760"/>
              <a:ext cx="1662120" cy="433440"/>
            </a:xfrm>
            <a:prstGeom prst="rect">
              <a:avLst/>
            </a:prstGeom>
            <a:noFill/>
            <a:ln w="9360">
              <a:noFill/>
            </a:ln>
          </p:spPr>
          <p:style>
            <a:lnRef idx="0"/>
            <a:fillRef idx="0"/>
            <a:effectRef idx="0"/>
            <a:fontRef idx="minor"/>
          </p:style>
          <p:txBody>
            <a:bodyPr anchor="ctr">
              <a:noAutofit/>
            </a:bodyPr>
            <a:p>
              <a:pPr algn="r">
                <a:lnSpc>
                  <a:spcPct val="100000"/>
                </a:lnSpc>
              </a:pPr>
              <a:r>
                <a:rPr b="1" lang="en-GB" sz="1200" spc="-1" strike="noStrike">
                  <a:solidFill>
                    <a:srgbClr val="842c91"/>
                  </a:solidFill>
                  <a:latin typeface="Calibri"/>
                  <a:ea typeface="ＭＳ Ｐゴシック"/>
                </a:rPr>
                <a:t>Pool of full applications</a:t>
              </a:r>
              <a:endParaRPr b="0" lang="en-GB" sz="1200" spc="-1" strike="noStrike">
                <a:latin typeface="Arial"/>
              </a:endParaRPr>
            </a:p>
          </p:txBody>
        </p:sp>
        <p:sp>
          <p:nvSpPr>
            <p:cNvPr id="478" name="CustomShape 13"/>
            <p:cNvSpPr/>
            <p:nvPr/>
          </p:nvSpPr>
          <p:spPr>
            <a:xfrm>
              <a:off x="1420920" y="4482360"/>
              <a:ext cx="1662120" cy="433440"/>
            </a:xfrm>
            <a:prstGeom prst="rect">
              <a:avLst/>
            </a:prstGeom>
            <a:noFill/>
            <a:ln w="9360">
              <a:noFill/>
            </a:ln>
          </p:spPr>
          <p:style>
            <a:lnRef idx="0"/>
            <a:fillRef idx="0"/>
            <a:effectRef idx="0"/>
            <a:fontRef idx="minor"/>
          </p:style>
          <p:txBody>
            <a:bodyPr anchor="ctr">
              <a:noAutofit/>
            </a:bodyPr>
            <a:p>
              <a:pPr algn="r">
                <a:lnSpc>
                  <a:spcPct val="100000"/>
                </a:lnSpc>
              </a:pPr>
              <a:r>
                <a:rPr b="1" lang="en-GB" sz="1200" spc="-1" strike="noStrike">
                  <a:solidFill>
                    <a:srgbClr val="842c91"/>
                  </a:solidFill>
                  <a:latin typeface="Calibri"/>
                  <a:ea typeface="ＭＳ Ｐゴシック"/>
                </a:rPr>
                <a:t>Pool of offers</a:t>
              </a:r>
              <a:endParaRPr b="0" lang="en-GB" sz="1200" spc="-1" strike="noStrike">
                <a:latin typeface="Arial"/>
              </a:endParaRPr>
            </a:p>
          </p:txBody>
        </p:sp>
        <p:sp>
          <p:nvSpPr>
            <p:cNvPr id="479" name="CustomShape 14"/>
            <p:cNvSpPr/>
            <p:nvPr/>
          </p:nvSpPr>
          <p:spPr>
            <a:xfrm>
              <a:off x="1420920" y="5330520"/>
              <a:ext cx="1662120" cy="433440"/>
            </a:xfrm>
            <a:prstGeom prst="rect">
              <a:avLst/>
            </a:prstGeom>
            <a:noFill/>
            <a:ln w="9360">
              <a:noFill/>
            </a:ln>
          </p:spPr>
          <p:style>
            <a:lnRef idx="0"/>
            <a:fillRef idx="0"/>
            <a:effectRef idx="0"/>
            <a:fontRef idx="minor"/>
          </p:style>
          <p:txBody>
            <a:bodyPr anchor="ctr">
              <a:noAutofit/>
            </a:bodyPr>
            <a:p>
              <a:pPr algn="r">
                <a:lnSpc>
                  <a:spcPct val="100000"/>
                </a:lnSpc>
              </a:pPr>
              <a:r>
                <a:rPr b="1" lang="en-GB" sz="1200" spc="-1" strike="noStrike">
                  <a:solidFill>
                    <a:srgbClr val="842c91"/>
                  </a:solidFill>
                  <a:latin typeface="Calibri"/>
                  <a:ea typeface="ＭＳ Ｐゴシック"/>
                </a:rPr>
                <a:t>Pool of completions</a:t>
              </a:r>
              <a:endParaRPr b="0" lang="en-GB" sz="1200" spc="-1" strike="noStrike">
                <a:latin typeface="Arial"/>
              </a:endParaRPr>
            </a:p>
          </p:txBody>
        </p:sp>
      </p:grpSp>
      <p:sp>
        <p:nvSpPr>
          <p:cNvPr id="480" name="CustomShape 15"/>
          <p:cNvSpPr/>
          <p:nvPr/>
        </p:nvSpPr>
        <p:spPr>
          <a:xfrm flipH="1">
            <a:off x="5081040" y="2153160"/>
            <a:ext cx="179640" cy="848520"/>
          </a:xfrm>
          <a:prstGeom prst="curvedConnector3">
            <a:avLst>
              <a:gd name="adj1" fmla="val -127000"/>
            </a:avLst>
          </a:prstGeom>
          <a:noFill/>
          <a:ln w="9360">
            <a:solidFill>
              <a:schemeClr val="tx1">
                <a:lumMod val="40000"/>
                <a:lumOff val="60000"/>
              </a:schemeClr>
            </a:solidFill>
            <a:round/>
            <a:tailEnd len="med" type="triangle" w="med"/>
          </a:ln>
          <a:effectLst>
            <a:outerShdw blurRad="4000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481" name="CustomShape 16"/>
          <p:cNvSpPr/>
          <p:nvPr/>
        </p:nvSpPr>
        <p:spPr>
          <a:xfrm flipH="1">
            <a:off x="4937040" y="3002040"/>
            <a:ext cx="143640" cy="848520"/>
          </a:xfrm>
          <a:prstGeom prst="curvedConnector3">
            <a:avLst>
              <a:gd name="adj1" fmla="val -158750"/>
            </a:avLst>
          </a:prstGeom>
          <a:noFill/>
          <a:ln w="9360">
            <a:solidFill>
              <a:schemeClr val="tx1">
                <a:lumMod val="40000"/>
                <a:lumOff val="60000"/>
              </a:schemeClr>
            </a:solidFill>
            <a:round/>
            <a:tailEnd len="med" type="triangle" w="med"/>
          </a:ln>
          <a:effectLst>
            <a:outerShdw blurRad="4000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482" name="CustomShape 17"/>
          <p:cNvSpPr/>
          <p:nvPr/>
        </p:nvSpPr>
        <p:spPr>
          <a:xfrm flipH="1">
            <a:off x="4847040" y="3850560"/>
            <a:ext cx="89640" cy="848520"/>
          </a:xfrm>
          <a:prstGeom prst="curvedConnector3">
            <a:avLst>
              <a:gd name="adj1" fmla="val -254000"/>
            </a:avLst>
          </a:prstGeom>
          <a:noFill/>
          <a:ln w="9360">
            <a:solidFill>
              <a:schemeClr val="tx1">
                <a:lumMod val="40000"/>
                <a:lumOff val="60000"/>
              </a:schemeClr>
            </a:solidFill>
            <a:round/>
            <a:tailEnd len="med" type="triangle" w="med"/>
          </a:ln>
          <a:effectLst>
            <a:outerShdw blurRad="4000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483" name="CustomShape 18"/>
          <p:cNvSpPr/>
          <p:nvPr/>
        </p:nvSpPr>
        <p:spPr>
          <a:xfrm flipH="1">
            <a:off x="4793040" y="4699440"/>
            <a:ext cx="53640" cy="848520"/>
          </a:xfrm>
          <a:prstGeom prst="curvedConnector3">
            <a:avLst>
              <a:gd name="adj1" fmla="val -423333"/>
            </a:avLst>
          </a:prstGeom>
          <a:noFill/>
          <a:ln w="9360">
            <a:solidFill>
              <a:schemeClr val="tx1">
                <a:lumMod val="40000"/>
                <a:lumOff val="60000"/>
              </a:schemeClr>
            </a:solidFill>
            <a:round/>
            <a:tailEnd len="med" type="triangle" w="med"/>
          </a:ln>
          <a:effectLst>
            <a:outerShdw blurRad="4000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grpSp>
        <p:nvGrpSpPr>
          <p:cNvPr id="484" name="Group 19"/>
          <p:cNvGrpSpPr/>
          <p:nvPr/>
        </p:nvGrpSpPr>
        <p:grpSpPr>
          <a:xfrm>
            <a:off x="5535720" y="2397600"/>
            <a:ext cx="2626200" cy="2905920"/>
            <a:chOff x="5535720" y="2397600"/>
            <a:chExt cx="2626200" cy="2905920"/>
          </a:xfrm>
        </p:grpSpPr>
        <p:sp>
          <p:nvSpPr>
            <p:cNvPr id="485" name="CustomShape 20"/>
            <p:cNvSpPr/>
            <p:nvPr/>
          </p:nvSpPr>
          <p:spPr>
            <a:xfrm>
              <a:off x="5535720" y="2397600"/>
              <a:ext cx="2626200" cy="359640"/>
            </a:xfrm>
            <a:prstGeom prst="rect">
              <a:avLst/>
            </a:prstGeom>
            <a:solidFill>
              <a:schemeClr val="bg1"/>
            </a:solidFill>
            <a:ln w="12600">
              <a:noFill/>
            </a:ln>
          </p:spPr>
          <p:style>
            <a:lnRef idx="0"/>
            <a:fillRef idx="0"/>
            <a:effectRef idx="0"/>
            <a:fontRef idx="minor"/>
          </p:style>
          <p:txBody>
            <a:bodyPr anchor="ctr">
              <a:noAutofit/>
            </a:bodyPr>
            <a:p>
              <a:pPr>
                <a:lnSpc>
                  <a:spcPct val="100000"/>
                </a:lnSpc>
              </a:pPr>
              <a:r>
                <a:rPr b="1" lang="en-GB" sz="1200" spc="-1" strike="noStrike">
                  <a:solidFill>
                    <a:srgbClr val="ffffff"/>
                  </a:solidFill>
                  <a:latin typeface="Calibri"/>
                  <a:ea typeface="ＭＳ Ｐゴシック"/>
                </a:rPr>
                <a:t>Conversion of DIPs to DIP accepts: </a:t>
              </a:r>
              <a:r>
                <a:rPr b="1" lang="en-GB" sz="1200" spc="-1" strike="noStrike">
                  <a:solidFill>
                    <a:srgbClr val="842c91"/>
                  </a:solidFill>
                  <a:latin typeface="Calibri"/>
                  <a:ea typeface="ＭＳ Ｐゴシック"/>
                </a:rPr>
                <a:t>84% </a:t>
              </a:r>
              <a:r>
                <a:rPr b="0" lang="en-GB" sz="1200" spc="-1" strike="noStrike">
                  <a:solidFill>
                    <a:srgbClr val="ffffff"/>
                  </a:solidFill>
                  <a:latin typeface="Calibri"/>
                  <a:ea typeface="ＭＳ Ｐゴシック"/>
                </a:rPr>
                <a:t>(vs. 84% in Q3)</a:t>
              </a:r>
              <a:endParaRPr b="0" lang="en-GB" sz="1200" spc="-1" strike="noStrike">
                <a:latin typeface="Arial"/>
              </a:endParaRPr>
            </a:p>
          </p:txBody>
        </p:sp>
        <p:sp>
          <p:nvSpPr>
            <p:cNvPr id="486" name="CustomShape 21"/>
            <p:cNvSpPr/>
            <p:nvPr/>
          </p:nvSpPr>
          <p:spPr>
            <a:xfrm>
              <a:off x="5535720" y="3246120"/>
              <a:ext cx="2626200" cy="359640"/>
            </a:xfrm>
            <a:prstGeom prst="rect">
              <a:avLst/>
            </a:prstGeom>
            <a:solidFill>
              <a:schemeClr val="bg1"/>
            </a:solidFill>
            <a:ln w="12600">
              <a:noFill/>
            </a:ln>
          </p:spPr>
          <p:style>
            <a:lnRef idx="0"/>
            <a:fillRef idx="0"/>
            <a:effectRef idx="0"/>
            <a:fontRef idx="minor"/>
          </p:style>
          <p:txBody>
            <a:bodyPr anchor="ctr">
              <a:noAutofit/>
            </a:bodyPr>
            <a:p>
              <a:pPr>
                <a:lnSpc>
                  <a:spcPct val="100000"/>
                </a:lnSpc>
              </a:pPr>
              <a:r>
                <a:rPr b="1" lang="en-GB" sz="1200" spc="-1" strike="noStrike">
                  <a:solidFill>
                    <a:srgbClr val="ffffff"/>
                  </a:solidFill>
                  <a:latin typeface="Calibri"/>
                  <a:ea typeface="ＭＳ Ｐゴシック"/>
                </a:rPr>
                <a:t>Conversion of DIP accepts to full applications: </a:t>
              </a:r>
              <a:r>
                <a:rPr b="1" lang="en-GB" sz="1200" spc="-1" strike="noStrike">
                  <a:solidFill>
                    <a:srgbClr val="842c91"/>
                  </a:solidFill>
                  <a:latin typeface="Calibri"/>
                  <a:ea typeface="ＭＳ Ｐゴシック"/>
                </a:rPr>
                <a:t>82%</a:t>
              </a:r>
              <a:r>
                <a:rPr b="1" lang="en-GB" sz="1200" spc="-1" strike="noStrike">
                  <a:solidFill>
                    <a:srgbClr val="ffffff"/>
                  </a:solidFill>
                  <a:latin typeface="Calibri"/>
                  <a:ea typeface="ＭＳ Ｐゴシック"/>
                </a:rPr>
                <a:t> </a:t>
              </a:r>
              <a:r>
                <a:rPr b="0" lang="en-GB" sz="1200" spc="-1" strike="noStrike">
                  <a:solidFill>
                    <a:srgbClr val="ffffff"/>
                  </a:solidFill>
                  <a:latin typeface="Calibri"/>
                  <a:ea typeface="ＭＳ Ｐゴシック"/>
                </a:rPr>
                <a:t>(vs. 80% in Q3)</a:t>
              </a:r>
              <a:endParaRPr b="0" lang="en-GB" sz="1200" spc="-1" strike="noStrike">
                <a:latin typeface="Arial"/>
              </a:endParaRPr>
            </a:p>
          </p:txBody>
        </p:sp>
        <p:sp>
          <p:nvSpPr>
            <p:cNvPr id="487" name="CustomShape 22"/>
            <p:cNvSpPr/>
            <p:nvPr/>
          </p:nvSpPr>
          <p:spPr>
            <a:xfrm>
              <a:off x="5535720" y="4095000"/>
              <a:ext cx="2626200" cy="359640"/>
            </a:xfrm>
            <a:prstGeom prst="rect">
              <a:avLst/>
            </a:prstGeom>
            <a:solidFill>
              <a:schemeClr val="bg1"/>
            </a:solidFill>
            <a:ln w="12600">
              <a:noFill/>
            </a:ln>
          </p:spPr>
          <p:style>
            <a:lnRef idx="0"/>
            <a:fillRef idx="0"/>
            <a:effectRef idx="0"/>
            <a:fontRef idx="minor"/>
          </p:style>
          <p:txBody>
            <a:bodyPr anchor="ctr">
              <a:noAutofit/>
            </a:bodyPr>
            <a:p>
              <a:pPr>
                <a:lnSpc>
                  <a:spcPct val="100000"/>
                </a:lnSpc>
              </a:pPr>
              <a:r>
                <a:rPr b="1" lang="en-GB" sz="1200" spc="-1" strike="noStrike">
                  <a:solidFill>
                    <a:srgbClr val="ffffff"/>
                  </a:solidFill>
                  <a:latin typeface="Calibri"/>
                  <a:ea typeface="ＭＳ Ｐゴシック"/>
                </a:rPr>
                <a:t>Conversion of full applications to offers: </a:t>
              </a:r>
              <a:r>
                <a:rPr b="1" lang="en-GB" sz="1200" spc="-1" strike="noStrike">
                  <a:solidFill>
                    <a:srgbClr val="842c91"/>
                  </a:solidFill>
                  <a:latin typeface="Calibri"/>
                  <a:ea typeface="ＭＳ Ｐゴシック"/>
                </a:rPr>
                <a:t>89% </a:t>
              </a:r>
              <a:r>
                <a:rPr b="0" lang="en-GB" sz="1200" spc="-1" strike="noStrike">
                  <a:solidFill>
                    <a:srgbClr val="ffffff"/>
                  </a:solidFill>
                  <a:latin typeface="Calibri"/>
                  <a:ea typeface="ＭＳ Ｐゴシック"/>
                </a:rPr>
                <a:t>(vs. 88% in Q3)</a:t>
              </a:r>
              <a:endParaRPr b="0" lang="en-GB" sz="1200" spc="-1" strike="noStrike">
                <a:latin typeface="Arial"/>
              </a:endParaRPr>
            </a:p>
          </p:txBody>
        </p:sp>
        <p:sp>
          <p:nvSpPr>
            <p:cNvPr id="488" name="CustomShape 23"/>
            <p:cNvSpPr/>
            <p:nvPr/>
          </p:nvSpPr>
          <p:spPr>
            <a:xfrm>
              <a:off x="5535720" y="4943880"/>
              <a:ext cx="2626200" cy="359640"/>
            </a:xfrm>
            <a:prstGeom prst="rect">
              <a:avLst/>
            </a:prstGeom>
            <a:solidFill>
              <a:schemeClr val="bg1"/>
            </a:solidFill>
            <a:ln w="12600">
              <a:noFill/>
            </a:ln>
          </p:spPr>
          <p:style>
            <a:lnRef idx="0"/>
            <a:fillRef idx="0"/>
            <a:effectRef idx="0"/>
            <a:fontRef idx="minor"/>
          </p:style>
          <p:txBody>
            <a:bodyPr anchor="ctr">
              <a:noAutofit/>
            </a:bodyPr>
            <a:p>
              <a:pPr>
                <a:lnSpc>
                  <a:spcPct val="100000"/>
                </a:lnSpc>
              </a:pPr>
              <a:r>
                <a:rPr b="1" lang="en-GB" sz="1200" spc="-1" strike="noStrike">
                  <a:solidFill>
                    <a:srgbClr val="ffffff"/>
                  </a:solidFill>
                  <a:latin typeface="Calibri"/>
                  <a:ea typeface="ＭＳ Ｐゴシック"/>
                </a:rPr>
                <a:t>Conversion of offers to </a:t>
              </a:r>
              <a:endParaRPr b="0" lang="en-GB" sz="1200" spc="-1" strike="noStrike">
                <a:latin typeface="Arial"/>
              </a:endParaRPr>
            </a:p>
            <a:p>
              <a:pPr>
                <a:lnSpc>
                  <a:spcPct val="100000"/>
                </a:lnSpc>
              </a:pPr>
              <a:r>
                <a:rPr b="1" lang="en-GB" sz="1200" spc="-1" strike="noStrike">
                  <a:solidFill>
                    <a:srgbClr val="ffffff"/>
                  </a:solidFill>
                  <a:latin typeface="Calibri"/>
                  <a:ea typeface="ＭＳ Ｐゴシック"/>
                </a:rPr>
                <a:t>completions: </a:t>
              </a:r>
              <a:r>
                <a:rPr b="1" lang="en-GB" sz="1200" spc="-1" strike="noStrike">
                  <a:solidFill>
                    <a:srgbClr val="842c91"/>
                  </a:solidFill>
                  <a:latin typeface="Calibri"/>
                  <a:ea typeface="ＭＳ Ｐゴシック"/>
                </a:rPr>
                <a:t>87% </a:t>
              </a:r>
              <a:r>
                <a:rPr b="0" lang="en-GB" sz="1200" spc="-1" strike="noStrike">
                  <a:solidFill>
                    <a:srgbClr val="ffffff"/>
                  </a:solidFill>
                  <a:latin typeface="Calibri"/>
                  <a:ea typeface="ＭＳ Ｐゴシック"/>
                </a:rPr>
                <a:t>(vs. 82% in Q3)</a:t>
              </a:r>
              <a:endParaRPr b="0" lang="en-GB" sz="1200" spc="-1" strike="noStrike">
                <a:latin typeface="Arial"/>
              </a:endParaRPr>
            </a:p>
          </p:txBody>
        </p:sp>
      </p:grpSp>
      <p:sp>
        <p:nvSpPr>
          <p:cNvPr id="489" name="CustomShape 24"/>
          <p:cNvSpPr/>
          <p:nvPr/>
        </p:nvSpPr>
        <p:spPr>
          <a:xfrm>
            <a:off x="8931240" y="3633840"/>
            <a:ext cx="1785960" cy="433440"/>
          </a:xfrm>
          <a:prstGeom prst="rect">
            <a:avLst/>
          </a:prstGeom>
          <a:noFill/>
          <a:ln w="9360">
            <a:noFill/>
          </a:ln>
        </p:spPr>
        <p:style>
          <a:lnRef idx="0"/>
          <a:fillRef idx="0"/>
          <a:effectRef idx="0"/>
          <a:fontRef idx="minor"/>
        </p:style>
        <p:txBody>
          <a:bodyPr anchor="ctr">
            <a:noAutofit/>
          </a:bodyPr>
          <a:p>
            <a:pPr>
              <a:lnSpc>
                <a:spcPct val="100000"/>
              </a:lnSpc>
            </a:pPr>
            <a:r>
              <a:rPr b="1" lang="en-GB" sz="1400" spc="-1" strike="noStrike">
                <a:solidFill>
                  <a:srgbClr val="ed174f"/>
                </a:solidFill>
                <a:latin typeface="Calibri"/>
                <a:ea typeface="ＭＳ Ｐゴシック"/>
              </a:rPr>
              <a:t>Conversion of DIPs to completions: 53%</a:t>
            </a:r>
            <a:endParaRPr b="0" lang="en-GB" sz="1400" spc="-1" strike="noStrike">
              <a:latin typeface="Arial"/>
            </a:endParaRPr>
          </a:p>
          <a:p>
            <a:pPr>
              <a:lnSpc>
                <a:spcPct val="100000"/>
              </a:lnSpc>
            </a:pPr>
            <a:r>
              <a:rPr b="0" i="1" lang="en-GB" sz="1400" spc="-1" strike="noStrike">
                <a:solidFill>
                  <a:srgbClr val="ed174f"/>
                </a:solidFill>
                <a:latin typeface="Calibri"/>
                <a:ea typeface="ＭＳ Ｐゴシック"/>
              </a:rPr>
              <a:t>(vs. 48% in Q3)</a:t>
            </a:r>
            <a:endParaRPr b="0" lang="en-GB" sz="1400" spc="-1" strike="noStrike">
              <a:latin typeface="Arial"/>
            </a:endParaRPr>
          </a:p>
        </p:txBody>
      </p:sp>
      <p:sp>
        <p:nvSpPr>
          <p:cNvPr id="490" name="CustomShape 25"/>
          <p:cNvSpPr/>
          <p:nvPr/>
        </p:nvSpPr>
        <p:spPr>
          <a:xfrm>
            <a:off x="8161920" y="2577600"/>
            <a:ext cx="12240" cy="2545920"/>
          </a:xfrm>
          <a:prstGeom prst="curvedConnector3">
            <a:avLst>
              <a:gd name="adj1" fmla="val 5232559"/>
            </a:avLst>
          </a:prstGeom>
          <a:noFill/>
          <a:ln w="9360">
            <a:solidFill>
              <a:schemeClr val="accent1"/>
            </a:solidFill>
            <a:round/>
            <a:tailEnd len="med" type="triangle" w="med"/>
          </a:ln>
          <a:effectLst>
            <a:outerShdw blurRad="4000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1" name="TextShape 1"/>
          <p:cNvSpPr txBox="1"/>
          <p:nvPr/>
        </p:nvSpPr>
        <p:spPr>
          <a:xfrm>
            <a:off x="423000" y="244800"/>
            <a:ext cx="10362960" cy="671400"/>
          </a:xfrm>
          <a:prstGeom prst="rect">
            <a:avLst/>
          </a:prstGeom>
          <a:noFill/>
          <a:ln>
            <a:noFill/>
          </a:ln>
        </p:spPr>
        <p:txBody>
          <a:bodyPr lIns="0" rIns="0" tIns="0" bIns="0" anchor="ctr">
            <a:normAutofit/>
          </a:bodyPr>
          <a:p>
            <a:pPr>
              <a:lnSpc>
                <a:spcPct val="90000"/>
              </a:lnSpc>
            </a:pPr>
            <a:r>
              <a:rPr b="1" lang="en-US" sz="3200" spc="-1" strike="noStrike">
                <a:solidFill>
                  <a:srgbClr val="eb311b"/>
                </a:solidFill>
                <a:latin typeface="Calibri"/>
                <a:ea typeface="Calibri"/>
              </a:rPr>
              <a:t>Conversion from DIP to completion – By business</a:t>
            </a:r>
            <a:endParaRPr b="0" lang="en-US" sz="3200" spc="-1" strike="noStrike">
              <a:solidFill>
                <a:srgbClr val="404040"/>
              </a:solidFill>
              <a:latin typeface="Roboto Condensed"/>
            </a:endParaRPr>
          </a:p>
        </p:txBody>
      </p:sp>
      <p:sp>
        <p:nvSpPr>
          <p:cNvPr id="492" name="TextShape 2"/>
          <p:cNvSpPr txBox="1"/>
          <p:nvPr/>
        </p:nvSpPr>
        <p:spPr>
          <a:xfrm>
            <a:off x="410040" y="829800"/>
            <a:ext cx="10362960" cy="218160"/>
          </a:xfrm>
          <a:prstGeom prst="rect">
            <a:avLst/>
          </a:prstGeom>
          <a:noFill/>
          <a:ln>
            <a:noFill/>
          </a:ln>
        </p:spPr>
        <p:txBody>
          <a:bodyPr lIns="0" rIns="0" tIns="0" bIns="0">
            <a:noAutofit/>
          </a:bodyPr>
          <a:p>
            <a:pPr>
              <a:lnSpc>
                <a:spcPct val="90000"/>
              </a:lnSpc>
              <a:spcBef>
                <a:spcPts val="1001"/>
              </a:spcBef>
            </a:pPr>
            <a:r>
              <a:rPr b="0" lang="en-US" sz="1700" spc="-1" strike="noStrike">
                <a:solidFill>
                  <a:srgbClr val="ffffff"/>
                </a:solidFill>
                <a:latin typeface="Calibri"/>
                <a:ea typeface="Calibri"/>
              </a:rPr>
              <a:t>Conversion from DIP to completion is higher among smaller firms and those dealing with remortgage cases</a:t>
            </a:r>
            <a:endParaRPr b="0" lang="en-US" sz="1700" spc="-1" strike="noStrike">
              <a:solidFill>
                <a:srgbClr val="404040"/>
              </a:solidFill>
              <a:latin typeface="Calibri"/>
            </a:endParaRPr>
          </a:p>
        </p:txBody>
      </p:sp>
      <p:sp>
        <p:nvSpPr>
          <p:cNvPr id="493" name="CustomShape 3"/>
          <p:cNvSpPr/>
          <p:nvPr/>
        </p:nvSpPr>
        <p:spPr>
          <a:xfrm>
            <a:off x="411120" y="6164280"/>
            <a:ext cx="5152680" cy="693360"/>
          </a:xfrm>
          <a:prstGeom prst="rect">
            <a:avLst/>
          </a:prstGeom>
          <a:noFill/>
          <a:ln>
            <a:noFill/>
          </a:ln>
        </p:spPr>
        <p:style>
          <a:lnRef idx="0"/>
          <a:fillRef idx="0"/>
          <a:effectRef idx="0"/>
          <a:fontRef idx="minor"/>
        </p:style>
        <p:txBody>
          <a:bodyPr lIns="68760" rIns="68760" tIns="34200" bIns="34200" anchor="ctr">
            <a:noAutofit/>
          </a:bodyPr>
          <a:p>
            <a:pPr>
              <a:lnSpc>
                <a:spcPct val="100000"/>
              </a:lnSpc>
            </a:pPr>
            <a:r>
              <a:rPr b="0" lang="en-GB" sz="600" spc="-1" strike="noStrike">
                <a:solidFill>
                  <a:srgbClr val="4a5b73"/>
                </a:solidFill>
                <a:latin typeface="Segoe UI"/>
                <a:ea typeface="Segoe UI"/>
              </a:rPr>
              <a:t>QHX1. In the last 3 months, approximately how many DIPs have you dealt with personally?</a:t>
            </a:r>
            <a:endParaRPr b="0" lang="en-GB" sz="600" spc="-1" strike="noStrike">
              <a:latin typeface="Arial"/>
            </a:endParaRPr>
          </a:p>
          <a:p>
            <a:pPr>
              <a:lnSpc>
                <a:spcPct val="100000"/>
              </a:lnSpc>
            </a:pPr>
            <a:r>
              <a:rPr b="0" lang="en-GB" sz="600" spc="-1" strike="noStrike">
                <a:solidFill>
                  <a:srgbClr val="4a5b73"/>
                </a:solidFill>
                <a:latin typeface="Segoe UI"/>
                <a:ea typeface="Segoe UI"/>
              </a:rPr>
              <a:t>QHX2. In the last 3 months, what proportion of these DIPs have resulted in a DIP accept? </a:t>
            </a:r>
            <a:endParaRPr b="0" lang="en-GB" sz="600" spc="-1" strike="noStrike">
              <a:latin typeface="Arial"/>
            </a:endParaRPr>
          </a:p>
          <a:p>
            <a:pPr>
              <a:lnSpc>
                <a:spcPct val="100000"/>
              </a:lnSpc>
            </a:pPr>
            <a:r>
              <a:rPr b="0" lang="en-GB" sz="600" spc="-1" strike="noStrike">
                <a:solidFill>
                  <a:srgbClr val="4a5b73"/>
                </a:solidFill>
                <a:latin typeface="Segoe UI"/>
                <a:ea typeface="Segoe UI"/>
              </a:rPr>
              <a:t>QH3. In the last 3 months, what proportion of these DIP accepts have led to a full mortgage application?</a:t>
            </a:r>
            <a:endParaRPr b="0" lang="en-GB" sz="600" spc="-1" strike="noStrike">
              <a:latin typeface="Arial"/>
            </a:endParaRPr>
          </a:p>
          <a:p>
            <a:pPr>
              <a:lnSpc>
                <a:spcPct val="100000"/>
              </a:lnSpc>
            </a:pPr>
            <a:r>
              <a:rPr b="0" lang="en-GB" sz="600" spc="-1" strike="noStrike">
                <a:solidFill>
                  <a:srgbClr val="4a5b73"/>
                </a:solidFill>
                <a:latin typeface="Segoe UI"/>
                <a:ea typeface="Segoe UI"/>
              </a:rPr>
              <a:t>QH4. In the last 3 months, what proportion of your full applications have led to an offer?</a:t>
            </a:r>
            <a:endParaRPr b="0" lang="en-GB" sz="600" spc="-1" strike="noStrike">
              <a:latin typeface="Arial"/>
            </a:endParaRPr>
          </a:p>
          <a:p>
            <a:pPr>
              <a:lnSpc>
                <a:spcPct val="100000"/>
              </a:lnSpc>
            </a:pPr>
            <a:r>
              <a:rPr b="0" lang="en-GB" sz="600" spc="-1" strike="noStrike">
                <a:solidFill>
                  <a:srgbClr val="4a5b73"/>
                </a:solidFill>
                <a:latin typeface="Segoe UI"/>
                <a:ea typeface="Segoe UI"/>
              </a:rPr>
              <a:t>QH5. And in the last 3 months, what proportion of your client’s mortgage offers have led to a completion?</a:t>
            </a:r>
            <a:endParaRPr b="0" lang="en-GB" sz="600" spc="-1" strike="noStrike">
              <a:latin typeface="Arial"/>
            </a:endParaRPr>
          </a:p>
          <a:p>
            <a:pPr>
              <a:lnSpc>
                <a:spcPct val="100000"/>
              </a:lnSpc>
            </a:pPr>
            <a:r>
              <a:rPr b="0" lang="en-GB" sz="600" spc="-1" strike="noStrike">
                <a:solidFill>
                  <a:srgbClr val="4a5b73"/>
                </a:solidFill>
                <a:latin typeface="Segoe UI"/>
                <a:ea typeface="Segoe UI"/>
              </a:rPr>
              <a:t>Base: All Q4 respondents (300)</a:t>
            </a:r>
            <a:endParaRPr b="0" lang="en-GB" sz="600" spc="-1" strike="noStrike">
              <a:latin typeface="Arial"/>
            </a:endParaRPr>
          </a:p>
        </p:txBody>
      </p:sp>
      <p:graphicFrame>
        <p:nvGraphicFramePr>
          <p:cNvPr id="494" name="Chart 16"/>
          <p:cNvGraphicFramePr/>
          <p:nvPr/>
        </p:nvGraphicFramePr>
        <p:xfrm>
          <a:off x="396720" y="1981080"/>
          <a:ext cx="8775360" cy="4182840"/>
        </p:xfrm>
        <a:graphic>
          <a:graphicData uri="http://schemas.openxmlformats.org/drawingml/2006/chart">
            <c:chart xmlns:c="http://schemas.openxmlformats.org/drawingml/2006/chart" xmlns:r="http://schemas.openxmlformats.org/officeDocument/2006/relationships" r:id="rId1"/>
          </a:graphicData>
        </a:graphic>
      </p:graphicFrame>
      <p:sp>
        <p:nvSpPr>
          <p:cNvPr id="495" name="CustomShape 4"/>
          <p:cNvSpPr/>
          <p:nvPr/>
        </p:nvSpPr>
        <p:spPr>
          <a:xfrm>
            <a:off x="5587560" y="6234120"/>
            <a:ext cx="3069000" cy="54720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i="1" lang="en-GB" sz="1000" spc="-1" strike="noStrike">
                <a:solidFill>
                  <a:srgbClr val="7f7f7f"/>
                </a:solidFill>
                <a:latin typeface="Calibri"/>
                <a:ea typeface="ＭＳ Ｐゴシック"/>
              </a:rPr>
              <a:t>* At least 4 out of every 10 residential mortgages placed</a:t>
            </a:r>
            <a:endParaRPr b="0" lang="en-GB" sz="1000" spc="-1" strike="noStrike">
              <a:latin typeface="Arial"/>
            </a:endParaRPr>
          </a:p>
          <a:p>
            <a:pPr>
              <a:lnSpc>
                <a:spcPct val="100000"/>
              </a:lnSpc>
            </a:pPr>
            <a:r>
              <a:rPr b="0" i="1" lang="en-GB" sz="1000" spc="-1" strike="noStrike">
                <a:solidFill>
                  <a:srgbClr val="7f7f7f"/>
                </a:solidFill>
                <a:latin typeface="Calibri"/>
                <a:ea typeface="ＭＳ Ｐゴシック"/>
              </a:rPr>
              <a:t>** At least 2 out of 10 mortgaged placed</a:t>
            </a:r>
            <a:endParaRPr b="0" lang="en-GB" sz="1000" spc="-1" strike="noStrike">
              <a:latin typeface="Arial"/>
            </a:endParaRPr>
          </a:p>
          <a:p>
            <a:pPr>
              <a:lnSpc>
                <a:spcPct val="100000"/>
              </a:lnSpc>
            </a:pPr>
            <a:r>
              <a:rPr b="0" i="1" lang="en-GB" sz="1000" spc="-1" strike="noStrike">
                <a:solidFill>
                  <a:srgbClr val="7f7f7f"/>
                </a:solidFill>
                <a:latin typeface="Calibri"/>
                <a:ea typeface="ＭＳ Ｐゴシック"/>
              </a:rPr>
              <a:t>*** Any mortgages placed</a:t>
            </a:r>
            <a:endParaRPr b="0" lang="en-GB" sz="1000" spc="-1" strike="noStrike">
              <a:latin typeface="Arial"/>
            </a:endParaRPr>
          </a:p>
        </p:txBody>
      </p:sp>
      <p:graphicFrame>
        <p:nvGraphicFramePr>
          <p:cNvPr id="496" name="Table 5"/>
          <p:cNvGraphicFramePr/>
          <p:nvPr/>
        </p:nvGraphicFramePr>
        <p:xfrm>
          <a:off x="9286920" y="1776960"/>
          <a:ext cx="1180800" cy="4247640"/>
        </p:xfrm>
        <a:graphic>
          <a:graphicData uri="http://schemas.openxmlformats.org/drawingml/2006/table">
            <a:tbl>
              <a:tblPr/>
              <a:tblGrid>
                <a:gridCol w="1180800"/>
              </a:tblGrid>
              <a:tr h="339840">
                <a:tc>
                  <a:txBody>
                    <a:bodyPr lIns="45720" rIns="45720" anchor="ctr">
                      <a:noAutofit/>
                    </a:bodyPr>
                    <a:p>
                      <a:pPr algn="ctr">
                        <a:lnSpc>
                          <a:spcPct val="100000"/>
                        </a:lnSpc>
                      </a:pPr>
                      <a:r>
                        <a:rPr b="1" lang="en-GB" sz="1600" spc="-1" strike="noStrike">
                          <a:solidFill>
                            <a:srgbClr val="7f7f7f"/>
                          </a:solidFill>
                          <a:latin typeface="Calibri"/>
                          <a:ea typeface="ＭＳ Ｐゴシック"/>
                        </a:rPr>
                        <a:t>Q3 2018</a:t>
                      </a:r>
                      <a:endParaRPr b="0" lang="en-GB" sz="1600" spc="-1" strike="noStrike">
                        <a:latin typeface="Arial"/>
                      </a:endParaRPr>
                    </a:p>
                  </a:txBody>
                  <a:tcPr marL="45720" marR="45720">
                    <a:lnL w="12240">
                      <a:noFill/>
                    </a:lnL>
                    <a:lnR w="12240">
                      <a:noFill/>
                    </a:lnR>
                    <a:lnT w="12240">
                      <a:noFill/>
                    </a:lnT>
                    <a:lnB w="12240">
                      <a:noFill/>
                    </a:lnB>
                    <a:noFill/>
                  </a:tcPr>
                </a:tc>
              </a:tr>
              <a:tr h="254880">
                <a:tc>
                  <a:txBody>
                    <a:bodyPr lIns="9360" rIns="9360" tIns="9360" bIns="0" anchor="ctr">
                      <a:noAutofit/>
                    </a:bodyPr>
                    <a:p>
                      <a:pPr algn="ctr">
                        <a:lnSpc>
                          <a:spcPct val="100000"/>
                        </a:lnSpc>
                      </a:pPr>
                      <a:r>
                        <a:rPr b="0" lang="en-GB" sz="1200" spc="-1" strike="noStrike">
                          <a:solidFill>
                            <a:srgbClr val="7f7f7f"/>
                          </a:solidFill>
                          <a:latin typeface="Calibri"/>
                          <a:ea typeface="ＭＳ Ｐゴシック"/>
                        </a:rPr>
                        <a:t>48 (+5)</a:t>
                      </a:r>
                      <a:endParaRPr b="0" lang="en-GB" sz="1200" spc="-1" strike="noStrike">
                        <a:latin typeface="Arial"/>
                      </a:endParaRPr>
                    </a:p>
                  </a:txBody>
                  <a:tcPr marL="9360" marR="9360">
                    <a:lnL w="12240">
                      <a:noFill/>
                    </a:lnL>
                    <a:lnR w="12240">
                      <a:noFill/>
                    </a:lnR>
                    <a:lnT w="12240">
                      <a:noFill/>
                    </a:lnT>
                    <a:lnB w="12240">
                      <a:noFill/>
                    </a:lnB>
                    <a:noFill/>
                  </a:tcPr>
                </a:tc>
              </a:tr>
              <a:tr h="284040">
                <a:tc>
                  <a:tcPr marL="9360" marR="9360">
                    <a:lnL w="12240">
                      <a:noFill/>
                    </a:lnL>
                    <a:lnR w="12240">
                      <a:noFill/>
                    </a:lnR>
                    <a:lnT w="12240">
                      <a:noFill/>
                    </a:lnT>
                    <a:lnB w="12240">
                      <a:noFill/>
                    </a:lnB>
                    <a:noFill/>
                  </a:tcPr>
                </a:tc>
              </a:tr>
              <a:tr h="254880">
                <a:tc>
                  <a:txBody>
                    <a:bodyPr lIns="9360" rIns="9360" tIns="9360" bIns="0" anchor="ctr">
                      <a:noAutofit/>
                    </a:bodyPr>
                    <a:p>
                      <a:pPr algn="ctr">
                        <a:lnSpc>
                          <a:spcPct val="100000"/>
                        </a:lnSpc>
                      </a:pPr>
                      <a:r>
                        <a:rPr b="0" lang="en-GB" sz="1200" spc="-1" strike="noStrike">
                          <a:solidFill>
                            <a:srgbClr val="7f7f7f"/>
                          </a:solidFill>
                          <a:latin typeface="Calibri"/>
                          <a:ea typeface="ＭＳ Ｐゴシック"/>
                        </a:rPr>
                        <a:t>48 (+5)</a:t>
                      </a:r>
                      <a:endParaRPr b="0" lang="en-GB" sz="1200" spc="-1" strike="noStrike">
                        <a:latin typeface="Arial"/>
                      </a:endParaRPr>
                    </a:p>
                  </a:txBody>
                  <a:tcPr marL="9360" marR="9360">
                    <a:lnL w="12240">
                      <a:noFill/>
                    </a:lnL>
                    <a:lnR w="12240">
                      <a:noFill/>
                    </a:lnR>
                    <a:lnT w="12240">
                      <a:noFill/>
                    </a:lnT>
                    <a:lnB w="12240">
                      <a:noFill/>
                    </a:lnB>
                    <a:noFill/>
                  </a:tcPr>
                </a:tc>
              </a:tr>
              <a:tr h="254880">
                <a:tc>
                  <a:txBody>
                    <a:bodyPr lIns="9360" rIns="9360" tIns="9360" bIns="0" anchor="ctr">
                      <a:noAutofit/>
                    </a:bodyPr>
                    <a:p>
                      <a:pPr algn="ctr">
                        <a:lnSpc>
                          <a:spcPct val="100000"/>
                        </a:lnSpc>
                      </a:pPr>
                      <a:r>
                        <a:rPr b="0" lang="en-GB" sz="1200" spc="-1" strike="noStrike">
                          <a:solidFill>
                            <a:srgbClr val="7f7f7f"/>
                          </a:solidFill>
                          <a:latin typeface="Calibri"/>
                          <a:ea typeface="ＭＳ Ｐゴシック"/>
                        </a:rPr>
                        <a:t>49 (+4)</a:t>
                      </a:r>
                      <a:endParaRPr b="0" lang="en-GB" sz="1200" spc="-1" strike="noStrike">
                        <a:latin typeface="Arial"/>
                      </a:endParaRPr>
                    </a:p>
                  </a:txBody>
                  <a:tcPr marL="9360" marR="9360">
                    <a:lnL w="12240">
                      <a:noFill/>
                    </a:lnL>
                    <a:lnR w="12240">
                      <a:noFill/>
                    </a:lnR>
                    <a:lnT w="12240">
                      <a:noFill/>
                    </a:lnT>
                    <a:lnB w="12240">
                      <a:noFill/>
                    </a:lnB>
                    <a:noFill/>
                  </a:tcPr>
                </a:tc>
              </a:tr>
              <a:tr h="284040">
                <a:tc>
                  <a:tcPr marL="9360" marR="9360">
                    <a:lnL w="12240">
                      <a:noFill/>
                    </a:lnL>
                    <a:lnR w="12240">
                      <a:noFill/>
                    </a:lnR>
                    <a:lnT w="12240">
                      <a:noFill/>
                    </a:lnT>
                    <a:lnB w="12240">
                      <a:noFill/>
                    </a:lnB>
                    <a:noFill/>
                  </a:tcPr>
                </a:tc>
              </a:tr>
              <a:tr h="254880">
                <a:tc>
                  <a:txBody>
                    <a:bodyPr lIns="9360" rIns="9360" tIns="9360" bIns="0" anchor="ctr">
                      <a:noAutofit/>
                    </a:bodyPr>
                    <a:p>
                      <a:pPr algn="ctr">
                        <a:lnSpc>
                          <a:spcPct val="100000"/>
                        </a:lnSpc>
                      </a:pPr>
                      <a:r>
                        <a:rPr b="0" lang="en-GB" sz="1200" spc="-1" strike="noStrike">
                          <a:solidFill>
                            <a:srgbClr val="7f7f7f"/>
                          </a:solidFill>
                          <a:latin typeface="Calibri"/>
                          <a:ea typeface="ＭＳ Ｐゴシック"/>
                        </a:rPr>
                        <a:t>n/a</a:t>
                      </a:r>
                      <a:endParaRPr b="0" lang="en-GB" sz="1200" spc="-1" strike="noStrike">
                        <a:latin typeface="Arial"/>
                      </a:endParaRPr>
                    </a:p>
                  </a:txBody>
                  <a:tcPr marL="9360" marR="9360">
                    <a:lnL w="12240">
                      <a:noFill/>
                    </a:lnL>
                    <a:lnR w="12240">
                      <a:noFill/>
                    </a:lnR>
                    <a:lnT w="12240">
                      <a:noFill/>
                    </a:lnT>
                    <a:lnB w="12240">
                      <a:noFill/>
                    </a:lnB>
                    <a:noFill/>
                  </a:tcPr>
                </a:tc>
              </a:tr>
              <a:tr h="254880">
                <a:tc>
                  <a:txBody>
                    <a:bodyPr lIns="9360" rIns="9360" tIns="9360" bIns="0" anchor="ctr">
                      <a:noAutofit/>
                    </a:bodyPr>
                    <a:p>
                      <a:pPr algn="ctr">
                        <a:lnSpc>
                          <a:spcPct val="100000"/>
                        </a:lnSpc>
                      </a:pPr>
                      <a:r>
                        <a:rPr b="0" lang="en-GB" sz="1200" spc="-1" strike="noStrike">
                          <a:solidFill>
                            <a:srgbClr val="7f7f7f"/>
                          </a:solidFill>
                          <a:latin typeface="Calibri"/>
                          <a:ea typeface="ＭＳ Ｐゴシック"/>
                        </a:rPr>
                        <a:t>n/a</a:t>
                      </a:r>
                      <a:endParaRPr b="0" lang="en-GB" sz="1200" spc="-1" strike="noStrike">
                        <a:latin typeface="Arial"/>
                      </a:endParaRPr>
                    </a:p>
                  </a:txBody>
                  <a:tcPr marL="9360" marR="9360">
                    <a:lnL w="12240">
                      <a:noFill/>
                    </a:lnL>
                    <a:lnR w="12240">
                      <a:noFill/>
                    </a:lnR>
                    <a:lnT w="12240">
                      <a:noFill/>
                    </a:lnT>
                    <a:lnB w="12240">
                      <a:noFill/>
                    </a:lnB>
                    <a:noFill/>
                  </a:tcPr>
                </a:tc>
              </a:tr>
              <a:tr h="254880">
                <a:tc>
                  <a:txBody>
                    <a:bodyPr lIns="9360" rIns="9360" tIns="9360" bIns="0" anchor="ctr">
                      <a:noAutofit/>
                    </a:bodyPr>
                    <a:p>
                      <a:pPr algn="ctr">
                        <a:lnSpc>
                          <a:spcPct val="100000"/>
                        </a:lnSpc>
                      </a:pPr>
                      <a:r>
                        <a:rPr b="0" lang="en-GB" sz="1200" spc="-1" strike="noStrike">
                          <a:solidFill>
                            <a:srgbClr val="7f7f7f"/>
                          </a:solidFill>
                          <a:latin typeface="Calibri"/>
                          <a:ea typeface="ＭＳ Ｐゴシック"/>
                        </a:rPr>
                        <a:t>n/a</a:t>
                      </a:r>
                      <a:endParaRPr b="0" lang="en-GB" sz="1200" spc="-1" strike="noStrike">
                        <a:latin typeface="Arial"/>
                      </a:endParaRPr>
                    </a:p>
                  </a:txBody>
                  <a:tcPr marL="9360" marR="9360">
                    <a:lnL w="12240">
                      <a:noFill/>
                    </a:lnL>
                    <a:lnR w="12240">
                      <a:noFill/>
                    </a:lnR>
                    <a:lnT w="12240">
                      <a:noFill/>
                    </a:lnT>
                    <a:lnB w="12240">
                      <a:noFill/>
                    </a:lnB>
                    <a:noFill/>
                  </a:tcPr>
                </a:tc>
              </a:tr>
              <a:tr h="254880">
                <a:tc>
                  <a:txBody>
                    <a:bodyPr lIns="9360" rIns="9360" tIns="9360" bIns="0" anchor="ctr">
                      <a:noAutofit/>
                    </a:bodyPr>
                    <a:p>
                      <a:pPr algn="ctr">
                        <a:lnSpc>
                          <a:spcPct val="100000"/>
                        </a:lnSpc>
                      </a:pPr>
                      <a:r>
                        <a:rPr b="0" lang="en-GB" sz="1200" spc="-1" strike="noStrike">
                          <a:solidFill>
                            <a:srgbClr val="7f7f7f"/>
                          </a:solidFill>
                          <a:latin typeface="Calibri"/>
                          <a:ea typeface="ＭＳ Ｐゴシック"/>
                        </a:rPr>
                        <a:t>n/a</a:t>
                      </a:r>
                      <a:endParaRPr b="0" lang="en-GB" sz="1200" spc="-1" strike="noStrike">
                        <a:latin typeface="Arial"/>
                      </a:endParaRPr>
                    </a:p>
                  </a:txBody>
                  <a:tcPr marL="9360" marR="9360">
                    <a:lnL w="12240">
                      <a:noFill/>
                    </a:lnL>
                    <a:lnR w="12240">
                      <a:noFill/>
                    </a:lnR>
                    <a:lnT w="12240">
                      <a:noFill/>
                    </a:lnT>
                    <a:lnB w="12240">
                      <a:noFill/>
                    </a:lnB>
                    <a:noFill/>
                  </a:tcPr>
                </a:tc>
              </a:tr>
              <a:tr h="284040">
                <a:tc>
                  <a:tcPr marL="9360" marR="9360">
                    <a:lnL w="12240">
                      <a:noFill/>
                    </a:lnL>
                    <a:lnR w="12240">
                      <a:noFill/>
                    </a:lnR>
                    <a:lnT w="12240">
                      <a:noFill/>
                    </a:lnT>
                    <a:lnB w="12240">
                      <a:noFill/>
                    </a:lnB>
                    <a:noFill/>
                  </a:tcPr>
                </a:tc>
              </a:tr>
              <a:tr h="254880">
                <a:tc>
                  <a:txBody>
                    <a:bodyPr lIns="9360" rIns="9360" tIns="9360" bIns="0" anchor="ctr">
                      <a:noAutofit/>
                    </a:bodyPr>
                    <a:p>
                      <a:pPr algn="ctr">
                        <a:lnSpc>
                          <a:spcPct val="100000"/>
                        </a:lnSpc>
                      </a:pPr>
                      <a:r>
                        <a:rPr b="0" lang="en-GB" sz="1200" spc="-1" strike="noStrike">
                          <a:solidFill>
                            <a:srgbClr val="7f7f7f"/>
                          </a:solidFill>
                          <a:latin typeface="Calibri"/>
                          <a:ea typeface="ＭＳ Ｐゴシック"/>
                        </a:rPr>
                        <a:t>42 (+10)</a:t>
                      </a:r>
                      <a:endParaRPr b="0" lang="en-GB" sz="1200" spc="-1" strike="noStrike">
                        <a:latin typeface="Arial"/>
                      </a:endParaRPr>
                    </a:p>
                  </a:txBody>
                  <a:tcPr marL="9360" marR="9360">
                    <a:lnL w="12240">
                      <a:noFill/>
                    </a:lnL>
                    <a:lnR w="12240">
                      <a:noFill/>
                    </a:lnR>
                    <a:lnT w="12240">
                      <a:noFill/>
                    </a:lnT>
                    <a:lnB w="12240">
                      <a:noFill/>
                    </a:lnB>
                    <a:noFill/>
                  </a:tcPr>
                </a:tc>
              </a:tr>
              <a:tr h="254880">
                <a:tc>
                  <a:txBody>
                    <a:bodyPr lIns="9360" rIns="9360" tIns="9360" bIns="0" anchor="ctr">
                      <a:noAutofit/>
                    </a:bodyPr>
                    <a:p>
                      <a:pPr algn="ctr">
                        <a:lnSpc>
                          <a:spcPct val="100000"/>
                        </a:lnSpc>
                      </a:pPr>
                      <a:r>
                        <a:rPr b="0" lang="en-GB" sz="1200" spc="-1" strike="noStrike">
                          <a:solidFill>
                            <a:srgbClr val="7f7f7f"/>
                          </a:solidFill>
                          <a:latin typeface="Calibri"/>
                          <a:ea typeface="ＭＳ Ｐゴシック"/>
                        </a:rPr>
                        <a:t>50 (=)</a:t>
                      </a:r>
                      <a:endParaRPr b="0" lang="en-GB" sz="1200" spc="-1" strike="noStrike">
                        <a:latin typeface="Arial"/>
                      </a:endParaRPr>
                    </a:p>
                  </a:txBody>
                  <a:tcPr marL="9360" marR="9360">
                    <a:lnL w="12240">
                      <a:noFill/>
                    </a:lnL>
                    <a:lnR w="12240">
                      <a:noFill/>
                    </a:lnR>
                    <a:lnT w="12240">
                      <a:noFill/>
                    </a:lnT>
                    <a:lnB w="12240">
                      <a:noFill/>
                    </a:lnB>
                    <a:noFill/>
                  </a:tcPr>
                </a:tc>
              </a:tr>
              <a:tr h="254880">
                <a:tc>
                  <a:txBody>
                    <a:bodyPr lIns="9360" rIns="9360" tIns="9360" bIns="0" anchor="ctr">
                      <a:noAutofit/>
                    </a:bodyPr>
                    <a:p>
                      <a:pPr algn="ctr">
                        <a:lnSpc>
                          <a:spcPct val="100000"/>
                        </a:lnSpc>
                      </a:pPr>
                      <a:r>
                        <a:rPr b="0" lang="en-GB" sz="1200" spc="-1" strike="noStrike">
                          <a:solidFill>
                            <a:srgbClr val="7f7f7f"/>
                          </a:solidFill>
                          <a:latin typeface="Calibri"/>
                          <a:ea typeface="ＭＳ Ｐゴシック"/>
                        </a:rPr>
                        <a:t>53 (+1)</a:t>
                      </a:r>
                      <a:endParaRPr b="0" lang="en-GB" sz="1200" spc="-1" strike="noStrike">
                        <a:latin typeface="Arial"/>
                      </a:endParaRPr>
                    </a:p>
                  </a:txBody>
                  <a:tcPr marL="9360" marR="9360">
                    <a:lnL w="12240">
                      <a:noFill/>
                    </a:lnL>
                    <a:lnR w="12240">
                      <a:noFill/>
                    </a:lnR>
                    <a:lnT w="12240">
                      <a:noFill/>
                    </a:lnT>
                    <a:lnB w="12240">
                      <a:noFill/>
                    </a:lnB>
                    <a:noFill/>
                  </a:tcPr>
                </a:tc>
              </a:tr>
              <a:tr h="254880">
                <a:tc>
                  <a:txBody>
                    <a:bodyPr lIns="9360" rIns="9360" tIns="9360" bIns="0" anchor="ctr">
                      <a:noAutofit/>
                    </a:bodyPr>
                    <a:p>
                      <a:pPr algn="ctr">
                        <a:lnSpc>
                          <a:spcPct val="100000"/>
                        </a:lnSpc>
                      </a:pPr>
                      <a:r>
                        <a:rPr b="0" lang="en-GB" sz="1200" spc="-1" strike="noStrike">
                          <a:solidFill>
                            <a:srgbClr val="7f7f7f"/>
                          </a:solidFill>
                          <a:latin typeface="Calibri"/>
                          <a:ea typeface="ＭＳ Ｐゴシック"/>
                        </a:rPr>
                        <a:t>50 (+1)</a:t>
                      </a:r>
                      <a:endParaRPr b="0" lang="en-GB" sz="1200" spc="-1" strike="noStrike">
                        <a:latin typeface="Arial"/>
                      </a:endParaRPr>
                    </a:p>
                  </a:txBody>
                  <a:tcPr marL="9360" marR="9360">
                    <a:lnL w="12240">
                      <a:noFill/>
                    </a:lnL>
                    <a:lnR w="12240">
                      <a:noFill/>
                    </a:lnR>
                    <a:lnT w="12240">
                      <a:noFill/>
                    </a:lnT>
                    <a:lnB w="12240">
                      <a:noFill/>
                    </a:lnB>
                    <a:noFill/>
                  </a:tcPr>
                </a:tc>
              </a:tr>
              <a:tr h="252000">
                <a:tc>
                  <a:txBody>
                    <a:bodyPr lIns="9360" rIns="9360" tIns="9360" bIns="0" anchor="ctr">
                      <a:noAutofit/>
                    </a:bodyPr>
                    <a:p>
                      <a:pPr algn="ctr">
                        <a:lnSpc>
                          <a:spcPct val="100000"/>
                        </a:lnSpc>
                      </a:pPr>
                      <a:r>
                        <a:rPr b="0" lang="en-GB" sz="1200" spc="-1" strike="noStrike">
                          <a:solidFill>
                            <a:srgbClr val="7f7f7f"/>
                          </a:solidFill>
                          <a:latin typeface="Calibri"/>
                          <a:ea typeface="ＭＳ Ｐゴシック"/>
                        </a:rPr>
                        <a:t>47 (+3)</a:t>
                      </a:r>
                      <a:endParaRPr b="0" lang="en-GB" sz="1200" spc="-1" strike="noStrike">
                        <a:latin typeface="Arial"/>
                      </a:endParaRPr>
                    </a:p>
                  </a:txBody>
                  <a:tcPr marL="9360" marR="9360">
                    <a:lnL w="12240">
                      <a:noFill/>
                    </a:lnL>
                    <a:lnR w="12240">
                      <a:noFill/>
                    </a:lnR>
                    <a:lnT w="12240">
                      <a:noFill/>
                    </a:lnT>
                    <a:lnB w="12240">
                      <a:noFill/>
                    </a:lnB>
                    <a:noFill/>
                  </a:tcPr>
                </a:tc>
              </a:tr>
            </a:tbl>
          </a:graphicData>
        </a:graphic>
      </p:graphicFrame>
      <p:sp>
        <p:nvSpPr>
          <p:cNvPr id="497" name="Line 6"/>
          <p:cNvSpPr/>
          <p:nvPr/>
        </p:nvSpPr>
        <p:spPr>
          <a:xfrm flipH="1">
            <a:off x="411120" y="2511360"/>
            <a:ext cx="10866240" cy="0"/>
          </a:xfrm>
          <a:prstGeom prst="line">
            <a:avLst/>
          </a:prstGeom>
          <a:ln w="19080">
            <a:solidFill>
              <a:schemeClr val="tx1">
                <a:lumMod val="40000"/>
                <a:lumOff val="60000"/>
              </a:schemeClr>
            </a:solidFill>
            <a:prstDash val="dash"/>
            <a:round/>
          </a:ln>
        </p:spPr>
        <p:style>
          <a:lnRef idx="1">
            <a:schemeClr val="accent1"/>
          </a:lnRef>
          <a:fillRef idx="0">
            <a:schemeClr val="accent1"/>
          </a:fillRef>
          <a:effectRef idx="0">
            <a:schemeClr val="accent1"/>
          </a:effectRef>
          <a:fontRef idx="minor"/>
        </p:style>
      </p:sp>
      <p:sp>
        <p:nvSpPr>
          <p:cNvPr id="498" name="Line 7"/>
          <p:cNvSpPr/>
          <p:nvPr/>
        </p:nvSpPr>
        <p:spPr>
          <a:xfrm flipH="1">
            <a:off x="396720" y="3292200"/>
            <a:ext cx="10866240" cy="0"/>
          </a:xfrm>
          <a:prstGeom prst="line">
            <a:avLst/>
          </a:prstGeom>
          <a:ln w="19080">
            <a:solidFill>
              <a:schemeClr val="tx1">
                <a:lumMod val="40000"/>
                <a:lumOff val="60000"/>
              </a:schemeClr>
            </a:solidFill>
            <a:prstDash val="dash"/>
            <a:round/>
          </a:ln>
        </p:spPr>
        <p:style>
          <a:lnRef idx="1">
            <a:schemeClr val="accent1"/>
          </a:lnRef>
          <a:fillRef idx="0">
            <a:schemeClr val="accent1"/>
          </a:fillRef>
          <a:effectRef idx="0">
            <a:schemeClr val="accent1"/>
          </a:effectRef>
          <a:fontRef idx="minor"/>
        </p:style>
      </p:sp>
      <p:sp>
        <p:nvSpPr>
          <p:cNvPr id="499" name="Line 8"/>
          <p:cNvSpPr/>
          <p:nvPr/>
        </p:nvSpPr>
        <p:spPr>
          <a:xfrm flipH="1">
            <a:off x="396720" y="4606920"/>
            <a:ext cx="10866240" cy="0"/>
          </a:xfrm>
          <a:prstGeom prst="line">
            <a:avLst/>
          </a:prstGeom>
          <a:ln w="19080">
            <a:solidFill>
              <a:schemeClr val="tx1">
                <a:lumMod val="40000"/>
                <a:lumOff val="60000"/>
              </a:schemeClr>
            </a:solidFill>
            <a:prstDash val="dash"/>
            <a:round/>
          </a:ln>
        </p:spPr>
        <p:style>
          <a:lnRef idx="1">
            <a:schemeClr val="accent1"/>
          </a:lnRef>
          <a:fillRef idx="0">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0" name="TextShape 1"/>
          <p:cNvSpPr txBox="1"/>
          <p:nvPr/>
        </p:nvSpPr>
        <p:spPr>
          <a:xfrm>
            <a:off x="423000" y="244800"/>
            <a:ext cx="10362960" cy="671400"/>
          </a:xfrm>
          <a:prstGeom prst="rect">
            <a:avLst/>
          </a:prstGeom>
          <a:noFill/>
          <a:ln>
            <a:noFill/>
          </a:ln>
        </p:spPr>
        <p:txBody>
          <a:bodyPr lIns="0" rIns="0" tIns="0" bIns="0" anchor="ctr">
            <a:normAutofit/>
          </a:bodyPr>
          <a:p>
            <a:pPr>
              <a:lnSpc>
                <a:spcPct val="90000"/>
              </a:lnSpc>
            </a:pPr>
            <a:r>
              <a:rPr b="1" lang="en-US" sz="3200" spc="-1" strike="noStrike">
                <a:solidFill>
                  <a:srgbClr val="eb311b"/>
                </a:solidFill>
                <a:latin typeface="Calibri"/>
                <a:ea typeface="Calibri"/>
              </a:rPr>
              <a:t>Conversion from full application to completion</a:t>
            </a:r>
            <a:endParaRPr b="0" lang="en-US" sz="3200" spc="-1" strike="noStrike">
              <a:solidFill>
                <a:srgbClr val="404040"/>
              </a:solidFill>
              <a:latin typeface="Roboto Condensed"/>
            </a:endParaRPr>
          </a:p>
        </p:txBody>
      </p:sp>
      <p:sp>
        <p:nvSpPr>
          <p:cNvPr id="501" name="TextShape 2"/>
          <p:cNvSpPr txBox="1"/>
          <p:nvPr/>
        </p:nvSpPr>
        <p:spPr>
          <a:xfrm>
            <a:off x="410040" y="829800"/>
            <a:ext cx="10362960" cy="218160"/>
          </a:xfrm>
          <a:prstGeom prst="rect">
            <a:avLst/>
          </a:prstGeom>
          <a:noFill/>
          <a:ln>
            <a:noFill/>
          </a:ln>
        </p:spPr>
        <p:txBody>
          <a:bodyPr lIns="0" rIns="0" tIns="0" bIns="0">
            <a:noAutofit/>
          </a:bodyPr>
          <a:p>
            <a:pPr>
              <a:lnSpc>
                <a:spcPct val="90000"/>
              </a:lnSpc>
              <a:spcBef>
                <a:spcPts val="1001"/>
              </a:spcBef>
            </a:pPr>
            <a:r>
              <a:rPr b="0" lang="en-US" sz="1700" spc="-1" strike="noStrike">
                <a:solidFill>
                  <a:srgbClr val="ffffff"/>
                </a:solidFill>
                <a:latin typeface="Calibri"/>
                <a:ea typeface="Calibri"/>
              </a:rPr>
              <a:t>Over three-quarters (77%)  of full applications resulted in a completion, stronger than the levels seen in Q3 (72%)</a:t>
            </a:r>
            <a:endParaRPr b="0" lang="en-US" sz="1700" spc="-1" strike="noStrike">
              <a:solidFill>
                <a:srgbClr val="404040"/>
              </a:solidFill>
              <a:latin typeface="Calibri"/>
            </a:endParaRPr>
          </a:p>
        </p:txBody>
      </p:sp>
      <p:sp>
        <p:nvSpPr>
          <p:cNvPr id="502" name="CustomShape 3"/>
          <p:cNvSpPr/>
          <p:nvPr/>
        </p:nvSpPr>
        <p:spPr>
          <a:xfrm>
            <a:off x="411120" y="6164280"/>
            <a:ext cx="5152680" cy="693360"/>
          </a:xfrm>
          <a:prstGeom prst="rect">
            <a:avLst/>
          </a:prstGeom>
          <a:noFill/>
          <a:ln>
            <a:noFill/>
          </a:ln>
        </p:spPr>
        <p:style>
          <a:lnRef idx="0"/>
          <a:fillRef idx="0"/>
          <a:effectRef idx="0"/>
          <a:fontRef idx="minor"/>
        </p:style>
        <p:txBody>
          <a:bodyPr lIns="68760" rIns="68760" tIns="34200" bIns="34200" anchor="ctr">
            <a:noAutofit/>
          </a:bodyPr>
          <a:p>
            <a:pPr>
              <a:lnSpc>
                <a:spcPct val="100000"/>
              </a:lnSpc>
            </a:pPr>
            <a:r>
              <a:rPr b="0" lang="en-GB" sz="600" spc="-1" strike="noStrike">
                <a:solidFill>
                  <a:srgbClr val="4a5b73"/>
                </a:solidFill>
                <a:latin typeface="Segoe UI"/>
                <a:ea typeface="Segoe UI"/>
              </a:rPr>
              <a:t>QHX1. In the last 3 months, approximately how many DIPs have you dealt with personally?</a:t>
            </a:r>
            <a:endParaRPr b="0" lang="en-GB" sz="600" spc="-1" strike="noStrike">
              <a:latin typeface="Arial"/>
            </a:endParaRPr>
          </a:p>
          <a:p>
            <a:pPr>
              <a:lnSpc>
                <a:spcPct val="100000"/>
              </a:lnSpc>
            </a:pPr>
            <a:r>
              <a:rPr b="0" lang="en-GB" sz="600" spc="-1" strike="noStrike">
                <a:solidFill>
                  <a:srgbClr val="4a5b73"/>
                </a:solidFill>
                <a:latin typeface="Segoe UI"/>
                <a:ea typeface="Segoe UI"/>
              </a:rPr>
              <a:t>QHX2. In the last 3 months, what proportion of these DIPs have resulted in a DIP accept? </a:t>
            </a:r>
            <a:endParaRPr b="0" lang="en-GB" sz="600" spc="-1" strike="noStrike">
              <a:latin typeface="Arial"/>
            </a:endParaRPr>
          </a:p>
          <a:p>
            <a:pPr>
              <a:lnSpc>
                <a:spcPct val="100000"/>
              </a:lnSpc>
            </a:pPr>
            <a:r>
              <a:rPr b="0" lang="en-GB" sz="600" spc="-1" strike="noStrike">
                <a:solidFill>
                  <a:srgbClr val="4a5b73"/>
                </a:solidFill>
                <a:latin typeface="Segoe UI"/>
                <a:ea typeface="Segoe UI"/>
              </a:rPr>
              <a:t>QH3. In the last 3 months, what proportion of these DIP accepts have led to a full mortgage application?</a:t>
            </a:r>
            <a:endParaRPr b="0" lang="en-GB" sz="600" spc="-1" strike="noStrike">
              <a:latin typeface="Arial"/>
            </a:endParaRPr>
          </a:p>
          <a:p>
            <a:pPr>
              <a:lnSpc>
                <a:spcPct val="100000"/>
              </a:lnSpc>
            </a:pPr>
            <a:r>
              <a:rPr b="0" lang="en-GB" sz="600" spc="-1" strike="noStrike">
                <a:solidFill>
                  <a:srgbClr val="4a5b73"/>
                </a:solidFill>
                <a:latin typeface="Segoe UI"/>
                <a:ea typeface="Segoe UI"/>
              </a:rPr>
              <a:t>QH4. In the last 3 months, what proportion of your full applications have led to an offer?</a:t>
            </a:r>
            <a:endParaRPr b="0" lang="en-GB" sz="600" spc="-1" strike="noStrike">
              <a:latin typeface="Arial"/>
            </a:endParaRPr>
          </a:p>
          <a:p>
            <a:pPr>
              <a:lnSpc>
                <a:spcPct val="100000"/>
              </a:lnSpc>
            </a:pPr>
            <a:r>
              <a:rPr b="0" lang="en-GB" sz="600" spc="-1" strike="noStrike">
                <a:solidFill>
                  <a:srgbClr val="4a5b73"/>
                </a:solidFill>
                <a:latin typeface="Segoe UI"/>
                <a:ea typeface="Segoe UI"/>
              </a:rPr>
              <a:t>QH5. And in the last 3 months, what proportion of your client’s mortgage offers have led to a completion?</a:t>
            </a:r>
            <a:endParaRPr b="0" lang="en-GB" sz="600" spc="-1" strike="noStrike">
              <a:latin typeface="Arial"/>
            </a:endParaRPr>
          </a:p>
          <a:p>
            <a:pPr>
              <a:lnSpc>
                <a:spcPct val="100000"/>
              </a:lnSpc>
            </a:pPr>
            <a:r>
              <a:rPr b="0" lang="en-GB" sz="600" spc="-1" strike="noStrike">
                <a:solidFill>
                  <a:srgbClr val="4a5b73"/>
                </a:solidFill>
                <a:latin typeface="Segoe UI"/>
                <a:ea typeface="Segoe UI"/>
              </a:rPr>
              <a:t>Base: All Q4 respondents (300)</a:t>
            </a:r>
            <a:endParaRPr b="0" lang="en-GB" sz="600" spc="-1" strike="noStrike">
              <a:latin typeface="Arial"/>
            </a:endParaRPr>
          </a:p>
        </p:txBody>
      </p:sp>
      <p:sp>
        <p:nvSpPr>
          <p:cNvPr id="503" name="CustomShape 4"/>
          <p:cNvSpPr/>
          <p:nvPr/>
        </p:nvSpPr>
        <p:spPr>
          <a:xfrm>
            <a:off x="3569760" y="2507760"/>
            <a:ext cx="1295640" cy="431640"/>
          </a:xfrm>
          <a:prstGeom prst="rect">
            <a:avLst/>
          </a:prstGeom>
          <a:solidFill>
            <a:schemeClr val="accent3"/>
          </a:solidFill>
          <a:ln w="9360">
            <a:noFill/>
          </a:ln>
        </p:spPr>
        <p:style>
          <a:lnRef idx="0"/>
          <a:fillRef idx="0"/>
          <a:effectRef idx="0"/>
          <a:fontRef idx="minor"/>
        </p:style>
        <p:txBody>
          <a:bodyPr anchor="ctr">
            <a:noAutofit/>
          </a:bodyPr>
          <a:p>
            <a:pPr algn="ctr">
              <a:lnSpc>
                <a:spcPct val="100000"/>
              </a:lnSpc>
            </a:pPr>
            <a:r>
              <a:rPr b="0" lang="en-GB" sz="1600" spc="-1" strike="noStrike">
                <a:solidFill>
                  <a:srgbClr val="000000"/>
                </a:solidFill>
                <a:latin typeface="Calibri"/>
                <a:ea typeface="ＭＳ Ｐゴシック"/>
              </a:rPr>
              <a:t>19</a:t>
            </a:r>
            <a:endParaRPr b="0" lang="en-GB" sz="1600" spc="-1" strike="noStrike">
              <a:latin typeface="Arial"/>
            </a:endParaRPr>
          </a:p>
        </p:txBody>
      </p:sp>
      <p:sp>
        <p:nvSpPr>
          <p:cNvPr id="504" name="CustomShape 5"/>
          <p:cNvSpPr/>
          <p:nvPr/>
        </p:nvSpPr>
        <p:spPr>
          <a:xfrm>
            <a:off x="3641760" y="3356280"/>
            <a:ext cx="1151640" cy="431640"/>
          </a:xfrm>
          <a:prstGeom prst="rect">
            <a:avLst/>
          </a:prstGeom>
          <a:solidFill>
            <a:schemeClr val="accent3"/>
          </a:solidFill>
          <a:ln w="9360">
            <a:noFill/>
          </a:ln>
        </p:spPr>
        <p:style>
          <a:lnRef idx="0"/>
          <a:fillRef idx="0"/>
          <a:effectRef idx="0"/>
          <a:fontRef idx="minor"/>
        </p:style>
        <p:txBody>
          <a:bodyPr wrap="none" anchor="ctr">
            <a:noAutofit/>
          </a:bodyPr>
          <a:p>
            <a:pPr algn="ctr">
              <a:lnSpc>
                <a:spcPct val="100000"/>
              </a:lnSpc>
            </a:pPr>
            <a:r>
              <a:rPr b="0" lang="en-GB" sz="1600" spc="-1" strike="noStrike">
                <a:solidFill>
                  <a:srgbClr val="000000"/>
                </a:solidFill>
                <a:latin typeface="Calibri"/>
                <a:ea typeface="ＭＳ Ｐゴシック"/>
              </a:rPr>
              <a:t>17</a:t>
            </a:r>
            <a:endParaRPr b="0" lang="en-GB" sz="1600" spc="-1" strike="noStrike">
              <a:latin typeface="Arial"/>
            </a:endParaRPr>
          </a:p>
        </p:txBody>
      </p:sp>
      <p:sp>
        <p:nvSpPr>
          <p:cNvPr id="505" name="CustomShape 6"/>
          <p:cNvSpPr/>
          <p:nvPr/>
        </p:nvSpPr>
        <p:spPr>
          <a:xfrm>
            <a:off x="3749760" y="4205160"/>
            <a:ext cx="935640" cy="431640"/>
          </a:xfrm>
          <a:prstGeom prst="rect">
            <a:avLst/>
          </a:prstGeom>
          <a:solidFill>
            <a:schemeClr val="accent3"/>
          </a:solidFill>
          <a:ln w="9360">
            <a:noFill/>
          </a:ln>
        </p:spPr>
        <p:style>
          <a:lnRef idx="0"/>
          <a:fillRef idx="0"/>
          <a:effectRef idx="0"/>
          <a:fontRef idx="minor"/>
        </p:style>
        <p:txBody>
          <a:bodyPr lIns="36000" rIns="36000" anchor="ctr">
            <a:noAutofit/>
          </a:bodyPr>
          <a:p>
            <a:pPr algn="ctr">
              <a:lnSpc>
                <a:spcPct val="100000"/>
              </a:lnSpc>
            </a:pPr>
            <a:r>
              <a:rPr b="0" lang="en-GB" sz="1600" spc="-1" strike="noStrike">
                <a:solidFill>
                  <a:srgbClr val="000000"/>
                </a:solidFill>
                <a:latin typeface="Calibri"/>
                <a:ea typeface="ＭＳ Ｐゴシック"/>
              </a:rPr>
              <a:t>15</a:t>
            </a:r>
            <a:endParaRPr b="0" lang="en-GB" sz="1600" spc="-1" strike="noStrike">
              <a:latin typeface="Arial"/>
            </a:endParaRPr>
          </a:p>
        </p:txBody>
      </p:sp>
      <p:grpSp>
        <p:nvGrpSpPr>
          <p:cNvPr id="506" name="Group 7"/>
          <p:cNvGrpSpPr/>
          <p:nvPr/>
        </p:nvGrpSpPr>
        <p:grpSpPr>
          <a:xfrm>
            <a:off x="1420920" y="2505600"/>
            <a:ext cx="1662120" cy="2131200"/>
            <a:chOff x="1420920" y="2505600"/>
            <a:chExt cx="1662120" cy="2131200"/>
          </a:xfrm>
        </p:grpSpPr>
        <p:sp>
          <p:nvSpPr>
            <p:cNvPr id="507" name="CustomShape 8"/>
            <p:cNvSpPr/>
            <p:nvPr/>
          </p:nvSpPr>
          <p:spPr>
            <a:xfrm>
              <a:off x="1420920" y="2505600"/>
              <a:ext cx="1662120" cy="433440"/>
            </a:xfrm>
            <a:prstGeom prst="rect">
              <a:avLst/>
            </a:prstGeom>
            <a:noFill/>
            <a:ln w="9360">
              <a:noFill/>
            </a:ln>
          </p:spPr>
          <p:style>
            <a:lnRef idx="0"/>
            <a:fillRef idx="0"/>
            <a:effectRef idx="0"/>
            <a:fontRef idx="minor"/>
          </p:style>
          <p:txBody>
            <a:bodyPr anchor="ctr">
              <a:noAutofit/>
            </a:bodyPr>
            <a:p>
              <a:pPr algn="r">
                <a:lnSpc>
                  <a:spcPct val="100000"/>
                </a:lnSpc>
              </a:pPr>
              <a:r>
                <a:rPr b="1" lang="en-GB" sz="1200" spc="-1" strike="noStrike">
                  <a:solidFill>
                    <a:srgbClr val="842c91"/>
                  </a:solidFill>
                  <a:latin typeface="Calibri"/>
                  <a:ea typeface="ＭＳ Ｐゴシック"/>
                </a:rPr>
                <a:t>Pool of full applications</a:t>
              </a:r>
              <a:endParaRPr b="0" lang="en-GB" sz="1200" spc="-1" strike="noStrike">
                <a:latin typeface="Arial"/>
              </a:endParaRPr>
            </a:p>
          </p:txBody>
        </p:sp>
        <p:sp>
          <p:nvSpPr>
            <p:cNvPr id="508" name="CustomShape 9"/>
            <p:cNvSpPr/>
            <p:nvPr/>
          </p:nvSpPr>
          <p:spPr>
            <a:xfrm>
              <a:off x="1420920" y="3355560"/>
              <a:ext cx="1662120" cy="433440"/>
            </a:xfrm>
            <a:prstGeom prst="rect">
              <a:avLst/>
            </a:prstGeom>
            <a:noFill/>
            <a:ln w="9360">
              <a:noFill/>
            </a:ln>
          </p:spPr>
          <p:style>
            <a:lnRef idx="0"/>
            <a:fillRef idx="0"/>
            <a:effectRef idx="0"/>
            <a:fontRef idx="minor"/>
          </p:style>
          <p:txBody>
            <a:bodyPr anchor="ctr">
              <a:noAutofit/>
            </a:bodyPr>
            <a:p>
              <a:pPr algn="r">
                <a:lnSpc>
                  <a:spcPct val="100000"/>
                </a:lnSpc>
              </a:pPr>
              <a:r>
                <a:rPr b="1" lang="en-GB" sz="1200" spc="-1" strike="noStrike">
                  <a:solidFill>
                    <a:srgbClr val="842c91"/>
                  </a:solidFill>
                  <a:latin typeface="Calibri"/>
                  <a:ea typeface="ＭＳ Ｐゴシック"/>
                </a:rPr>
                <a:t>Pool of offers</a:t>
              </a:r>
              <a:endParaRPr b="0" lang="en-GB" sz="1200" spc="-1" strike="noStrike">
                <a:latin typeface="Arial"/>
              </a:endParaRPr>
            </a:p>
          </p:txBody>
        </p:sp>
        <p:sp>
          <p:nvSpPr>
            <p:cNvPr id="509" name="CustomShape 10"/>
            <p:cNvSpPr/>
            <p:nvPr/>
          </p:nvSpPr>
          <p:spPr>
            <a:xfrm>
              <a:off x="1420920" y="4203360"/>
              <a:ext cx="1662120" cy="433440"/>
            </a:xfrm>
            <a:prstGeom prst="rect">
              <a:avLst/>
            </a:prstGeom>
            <a:noFill/>
            <a:ln w="9360">
              <a:noFill/>
            </a:ln>
          </p:spPr>
          <p:style>
            <a:lnRef idx="0"/>
            <a:fillRef idx="0"/>
            <a:effectRef idx="0"/>
            <a:fontRef idx="minor"/>
          </p:style>
          <p:txBody>
            <a:bodyPr anchor="ctr">
              <a:noAutofit/>
            </a:bodyPr>
            <a:p>
              <a:pPr algn="r">
                <a:lnSpc>
                  <a:spcPct val="100000"/>
                </a:lnSpc>
              </a:pPr>
              <a:r>
                <a:rPr b="1" lang="en-GB" sz="1200" spc="-1" strike="noStrike">
                  <a:solidFill>
                    <a:srgbClr val="842c91"/>
                  </a:solidFill>
                  <a:latin typeface="Calibri"/>
                  <a:ea typeface="ＭＳ Ｐゴシック"/>
                </a:rPr>
                <a:t>Pool of completions</a:t>
              </a:r>
              <a:endParaRPr b="0" lang="en-GB" sz="1200" spc="-1" strike="noStrike">
                <a:latin typeface="Arial"/>
              </a:endParaRPr>
            </a:p>
          </p:txBody>
        </p:sp>
      </p:grpSp>
      <p:sp>
        <p:nvSpPr>
          <p:cNvPr id="510" name="CustomShape 11"/>
          <p:cNvSpPr/>
          <p:nvPr/>
        </p:nvSpPr>
        <p:spPr>
          <a:xfrm flipH="1">
            <a:off x="4793040" y="2723760"/>
            <a:ext cx="71640" cy="848520"/>
          </a:xfrm>
          <a:prstGeom prst="curvedConnector3">
            <a:avLst>
              <a:gd name="adj1" fmla="val -317500"/>
            </a:avLst>
          </a:prstGeom>
          <a:noFill/>
          <a:ln w="9360">
            <a:solidFill>
              <a:schemeClr val="tx1">
                <a:lumMod val="40000"/>
                <a:lumOff val="60000"/>
              </a:schemeClr>
            </a:solidFill>
            <a:round/>
            <a:tailEnd len="med" type="triangle" w="med"/>
          </a:ln>
          <a:effectLst>
            <a:outerShdw blurRad="4000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511" name="CustomShape 12"/>
          <p:cNvSpPr/>
          <p:nvPr/>
        </p:nvSpPr>
        <p:spPr>
          <a:xfrm flipH="1">
            <a:off x="4685040" y="3572280"/>
            <a:ext cx="107640" cy="848520"/>
          </a:xfrm>
          <a:prstGeom prst="curvedConnector3">
            <a:avLst>
              <a:gd name="adj1" fmla="val -211667"/>
            </a:avLst>
          </a:prstGeom>
          <a:noFill/>
          <a:ln w="9360">
            <a:solidFill>
              <a:schemeClr val="tx1">
                <a:lumMod val="40000"/>
                <a:lumOff val="60000"/>
              </a:schemeClr>
            </a:solidFill>
            <a:round/>
            <a:tailEnd len="med" type="triangle" w="med"/>
          </a:ln>
          <a:effectLst>
            <a:outerShdw blurRad="4000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grpSp>
        <p:nvGrpSpPr>
          <p:cNvPr id="512" name="Group 13"/>
          <p:cNvGrpSpPr/>
          <p:nvPr/>
        </p:nvGrpSpPr>
        <p:grpSpPr>
          <a:xfrm>
            <a:off x="5535720" y="2967840"/>
            <a:ext cx="2626200" cy="1208520"/>
            <a:chOff x="5535720" y="2967840"/>
            <a:chExt cx="2626200" cy="1208520"/>
          </a:xfrm>
        </p:grpSpPr>
        <p:sp>
          <p:nvSpPr>
            <p:cNvPr id="513" name="CustomShape 14"/>
            <p:cNvSpPr/>
            <p:nvPr/>
          </p:nvSpPr>
          <p:spPr>
            <a:xfrm>
              <a:off x="5535720" y="2967840"/>
              <a:ext cx="2626200" cy="359640"/>
            </a:xfrm>
            <a:prstGeom prst="rect">
              <a:avLst/>
            </a:prstGeom>
            <a:solidFill>
              <a:schemeClr val="bg1"/>
            </a:solidFill>
            <a:ln w="12600">
              <a:noFill/>
            </a:ln>
          </p:spPr>
          <p:style>
            <a:lnRef idx="0"/>
            <a:fillRef idx="0"/>
            <a:effectRef idx="0"/>
            <a:fontRef idx="minor"/>
          </p:style>
          <p:txBody>
            <a:bodyPr anchor="ctr">
              <a:noAutofit/>
            </a:bodyPr>
            <a:p>
              <a:pPr>
                <a:lnSpc>
                  <a:spcPct val="100000"/>
                </a:lnSpc>
              </a:pPr>
              <a:r>
                <a:rPr b="1" lang="en-GB" sz="1200" spc="-1" strike="noStrike">
                  <a:solidFill>
                    <a:srgbClr val="ffffff"/>
                  </a:solidFill>
                  <a:latin typeface="Calibri"/>
                  <a:ea typeface="ＭＳ Ｐゴシック"/>
                </a:rPr>
                <a:t>Conversion of full applications to offers: </a:t>
              </a:r>
              <a:r>
                <a:rPr b="1" lang="en-GB" sz="1200" spc="-1" strike="noStrike">
                  <a:solidFill>
                    <a:srgbClr val="842c91"/>
                  </a:solidFill>
                  <a:latin typeface="Calibri"/>
                  <a:ea typeface="ＭＳ Ｐゴシック"/>
                </a:rPr>
                <a:t>89% </a:t>
              </a:r>
              <a:r>
                <a:rPr b="0" lang="en-GB" sz="1200" spc="-1" strike="noStrike">
                  <a:solidFill>
                    <a:srgbClr val="ffffff"/>
                  </a:solidFill>
                  <a:latin typeface="Calibri"/>
                  <a:ea typeface="ＭＳ Ｐゴシック"/>
                </a:rPr>
                <a:t>(vs. 88% in Q3)</a:t>
              </a:r>
              <a:endParaRPr b="0" lang="en-GB" sz="1200" spc="-1" strike="noStrike">
                <a:latin typeface="Arial"/>
              </a:endParaRPr>
            </a:p>
          </p:txBody>
        </p:sp>
        <p:sp>
          <p:nvSpPr>
            <p:cNvPr id="514" name="CustomShape 15"/>
            <p:cNvSpPr/>
            <p:nvPr/>
          </p:nvSpPr>
          <p:spPr>
            <a:xfrm>
              <a:off x="5535720" y="3816720"/>
              <a:ext cx="2626200" cy="359640"/>
            </a:xfrm>
            <a:prstGeom prst="rect">
              <a:avLst/>
            </a:prstGeom>
            <a:solidFill>
              <a:schemeClr val="bg1"/>
            </a:solidFill>
            <a:ln w="12600">
              <a:noFill/>
            </a:ln>
          </p:spPr>
          <p:style>
            <a:lnRef idx="0"/>
            <a:fillRef idx="0"/>
            <a:effectRef idx="0"/>
            <a:fontRef idx="minor"/>
          </p:style>
          <p:txBody>
            <a:bodyPr anchor="ctr">
              <a:noAutofit/>
            </a:bodyPr>
            <a:p>
              <a:pPr>
                <a:lnSpc>
                  <a:spcPct val="100000"/>
                </a:lnSpc>
              </a:pPr>
              <a:r>
                <a:rPr b="1" lang="en-GB" sz="1200" spc="-1" strike="noStrike">
                  <a:solidFill>
                    <a:srgbClr val="ffffff"/>
                  </a:solidFill>
                  <a:latin typeface="Calibri"/>
                  <a:ea typeface="ＭＳ Ｐゴシック"/>
                </a:rPr>
                <a:t>Conversion of offers to </a:t>
              </a:r>
              <a:endParaRPr b="0" lang="en-GB" sz="1200" spc="-1" strike="noStrike">
                <a:latin typeface="Arial"/>
              </a:endParaRPr>
            </a:p>
            <a:p>
              <a:pPr>
                <a:lnSpc>
                  <a:spcPct val="100000"/>
                </a:lnSpc>
              </a:pPr>
              <a:r>
                <a:rPr b="1" lang="en-GB" sz="1200" spc="-1" strike="noStrike">
                  <a:solidFill>
                    <a:srgbClr val="ffffff"/>
                  </a:solidFill>
                  <a:latin typeface="Calibri"/>
                  <a:ea typeface="ＭＳ Ｐゴシック"/>
                </a:rPr>
                <a:t>completions: </a:t>
              </a:r>
              <a:r>
                <a:rPr b="1" lang="en-GB" sz="1200" spc="-1" strike="noStrike">
                  <a:solidFill>
                    <a:srgbClr val="842c91"/>
                  </a:solidFill>
                  <a:latin typeface="Calibri"/>
                  <a:ea typeface="ＭＳ Ｐゴシック"/>
                </a:rPr>
                <a:t>87% </a:t>
              </a:r>
              <a:r>
                <a:rPr b="0" lang="en-GB" sz="1200" spc="-1" strike="noStrike">
                  <a:solidFill>
                    <a:srgbClr val="ffffff"/>
                  </a:solidFill>
                  <a:latin typeface="Calibri"/>
                  <a:ea typeface="ＭＳ Ｐゴシック"/>
                </a:rPr>
                <a:t>(vs. 82% in Q3)</a:t>
              </a:r>
              <a:endParaRPr b="0" lang="en-GB" sz="1200" spc="-1" strike="noStrike">
                <a:latin typeface="Arial"/>
              </a:endParaRPr>
            </a:p>
          </p:txBody>
        </p:sp>
      </p:grpSp>
      <p:sp>
        <p:nvSpPr>
          <p:cNvPr id="515" name="CustomShape 16"/>
          <p:cNvSpPr/>
          <p:nvPr/>
        </p:nvSpPr>
        <p:spPr>
          <a:xfrm>
            <a:off x="8931240" y="3356280"/>
            <a:ext cx="1785960" cy="433440"/>
          </a:xfrm>
          <a:prstGeom prst="rect">
            <a:avLst/>
          </a:prstGeom>
          <a:noFill/>
          <a:ln w="9360">
            <a:noFill/>
          </a:ln>
        </p:spPr>
        <p:style>
          <a:lnRef idx="0"/>
          <a:fillRef idx="0"/>
          <a:effectRef idx="0"/>
          <a:fontRef idx="minor"/>
        </p:style>
        <p:txBody>
          <a:bodyPr anchor="ctr">
            <a:noAutofit/>
          </a:bodyPr>
          <a:p>
            <a:pPr>
              <a:lnSpc>
                <a:spcPct val="100000"/>
              </a:lnSpc>
            </a:pPr>
            <a:r>
              <a:rPr b="1" lang="en-GB" sz="1400" spc="-1" strike="noStrike">
                <a:solidFill>
                  <a:srgbClr val="ed174f"/>
                </a:solidFill>
                <a:latin typeface="Calibri"/>
                <a:ea typeface="ＭＳ Ｐゴシック"/>
              </a:rPr>
              <a:t>Conversion of full applications to completions: 77%</a:t>
            </a:r>
            <a:endParaRPr b="0" lang="en-GB" sz="1400" spc="-1" strike="noStrike">
              <a:latin typeface="Arial"/>
            </a:endParaRPr>
          </a:p>
          <a:p>
            <a:pPr>
              <a:lnSpc>
                <a:spcPct val="100000"/>
              </a:lnSpc>
            </a:pPr>
            <a:r>
              <a:rPr b="0" i="1" lang="en-GB" sz="1400" spc="-1" strike="noStrike">
                <a:solidFill>
                  <a:srgbClr val="ed174f"/>
                </a:solidFill>
                <a:latin typeface="Calibri"/>
                <a:ea typeface="ＭＳ Ｐゴシック"/>
              </a:rPr>
              <a:t>(vs. 72% in Q3)</a:t>
            </a:r>
            <a:endParaRPr b="0" lang="en-GB" sz="1400" spc="-1" strike="noStrike">
              <a:latin typeface="Arial"/>
            </a:endParaRPr>
          </a:p>
        </p:txBody>
      </p:sp>
      <p:sp>
        <p:nvSpPr>
          <p:cNvPr id="516" name="CustomShape 17"/>
          <p:cNvSpPr/>
          <p:nvPr/>
        </p:nvSpPr>
        <p:spPr>
          <a:xfrm>
            <a:off x="8161920" y="3147840"/>
            <a:ext cx="12240" cy="848520"/>
          </a:xfrm>
          <a:prstGeom prst="curvedConnector3">
            <a:avLst>
              <a:gd name="adj1" fmla="val 3558134"/>
            </a:avLst>
          </a:prstGeom>
          <a:noFill/>
          <a:ln w="9360">
            <a:solidFill>
              <a:schemeClr val="accent1"/>
            </a:solidFill>
            <a:round/>
            <a:tailEnd len="med" type="triangle" w="med"/>
          </a:ln>
          <a:effectLst>
            <a:outerShdw blurRad="4000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7" name="TextShape 1"/>
          <p:cNvSpPr txBox="1"/>
          <p:nvPr/>
        </p:nvSpPr>
        <p:spPr>
          <a:xfrm>
            <a:off x="423000" y="244800"/>
            <a:ext cx="10362960" cy="671400"/>
          </a:xfrm>
          <a:prstGeom prst="rect">
            <a:avLst/>
          </a:prstGeom>
          <a:noFill/>
          <a:ln>
            <a:noFill/>
          </a:ln>
        </p:spPr>
        <p:txBody>
          <a:bodyPr lIns="0" rIns="0" tIns="0" bIns="0" anchor="ctr">
            <a:normAutofit/>
          </a:bodyPr>
          <a:p>
            <a:pPr>
              <a:lnSpc>
                <a:spcPct val="90000"/>
              </a:lnSpc>
            </a:pPr>
            <a:r>
              <a:rPr b="1" lang="en-US" sz="3200" spc="-1" strike="noStrike">
                <a:solidFill>
                  <a:srgbClr val="eb311b"/>
                </a:solidFill>
                <a:latin typeface="Calibri"/>
                <a:ea typeface="Calibri"/>
              </a:rPr>
              <a:t>Conversion from full application to completion (%)</a:t>
            </a:r>
            <a:endParaRPr b="0" lang="en-US" sz="3200" spc="-1" strike="noStrike">
              <a:solidFill>
                <a:srgbClr val="404040"/>
              </a:solidFill>
              <a:latin typeface="Roboto Condensed"/>
            </a:endParaRPr>
          </a:p>
        </p:txBody>
      </p:sp>
      <p:sp>
        <p:nvSpPr>
          <p:cNvPr id="518" name="TextShape 2"/>
          <p:cNvSpPr txBox="1"/>
          <p:nvPr/>
        </p:nvSpPr>
        <p:spPr>
          <a:xfrm>
            <a:off x="410040" y="829800"/>
            <a:ext cx="10362960" cy="218160"/>
          </a:xfrm>
          <a:prstGeom prst="rect">
            <a:avLst/>
          </a:prstGeom>
          <a:noFill/>
          <a:ln>
            <a:noFill/>
          </a:ln>
        </p:spPr>
        <p:txBody>
          <a:bodyPr lIns="0" rIns="0" tIns="0" bIns="0">
            <a:noAutofit/>
          </a:bodyPr>
          <a:p>
            <a:pPr>
              <a:lnSpc>
                <a:spcPct val="90000"/>
              </a:lnSpc>
              <a:spcBef>
                <a:spcPts val="1001"/>
              </a:spcBef>
            </a:pPr>
            <a:r>
              <a:rPr b="0" lang="en-US" sz="1700" spc="-1" strike="noStrike">
                <a:solidFill>
                  <a:srgbClr val="ffffff"/>
                </a:solidFill>
                <a:latin typeface="Calibri"/>
                <a:ea typeface="Calibri"/>
              </a:rPr>
              <a:t>Conversion from full application to completion reaches the highest level to date this quarter, with particularly high conversion levels in December</a:t>
            </a:r>
            <a:endParaRPr b="0" lang="en-US" sz="1700" spc="-1" strike="noStrike">
              <a:solidFill>
                <a:srgbClr val="404040"/>
              </a:solidFill>
              <a:latin typeface="Calibri"/>
            </a:endParaRPr>
          </a:p>
        </p:txBody>
      </p:sp>
      <p:sp>
        <p:nvSpPr>
          <p:cNvPr id="519" name="CustomShape 3"/>
          <p:cNvSpPr/>
          <p:nvPr/>
        </p:nvSpPr>
        <p:spPr>
          <a:xfrm>
            <a:off x="411120" y="6164280"/>
            <a:ext cx="5152680" cy="693360"/>
          </a:xfrm>
          <a:prstGeom prst="rect">
            <a:avLst/>
          </a:prstGeom>
          <a:noFill/>
          <a:ln>
            <a:noFill/>
          </a:ln>
        </p:spPr>
        <p:style>
          <a:lnRef idx="0"/>
          <a:fillRef idx="0"/>
          <a:effectRef idx="0"/>
          <a:fontRef idx="minor"/>
        </p:style>
        <p:txBody>
          <a:bodyPr lIns="68760" rIns="68760" tIns="34200" bIns="34200" anchor="ctr">
            <a:noAutofit/>
          </a:bodyPr>
          <a:p>
            <a:pPr>
              <a:lnSpc>
                <a:spcPct val="100000"/>
              </a:lnSpc>
            </a:pPr>
            <a:r>
              <a:rPr b="0" lang="en-GB" sz="600" spc="-1" strike="noStrike">
                <a:solidFill>
                  <a:srgbClr val="4a5b73"/>
                </a:solidFill>
                <a:latin typeface="Segoe UI"/>
                <a:ea typeface="Segoe UI"/>
              </a:rPr>
              <a:t>QH4. In the last 3 months, what proportion of your full applications have led to an offer?</a:t>
            </a:r>
            <a:endParaRPr b="0" lang="en-GB" sz="600" spc="-1" strike="noStrike">
              <a:latin typeface="Arial"/>
            </a:endParaRPr>
          </a:p>
          <a:p>
            <a:pPr>
              <a:lnSpc>
                <a:spcPct val="100000"/>
              </a:lnSpc>
            </a:pPr>
            <a:r>
              <a:rPr b="0" lang="en-GB" sz="600" spc="-1" strike="noStrike">
                <a:solidFill>
                  <a:srgbClr val="4a5b73"/>
                </a:solidFill>
                <a:latin typeface="Segoe UI"/>
                <a:ea typeface="Segoe UI"/>
              </a:rPr>
              <a:t>QH5. And in the last 3 months, what proportion of your client’s mortgage offers have led to a completion?</a:t>
            </a:r>
            <a:endParaRPr b="0" lang="en-GB" sz="600" spc="-1" strike="noStrike">
              <a:latin typeface="Arial"/>
            </a:endParaRPr>
          </a:p>
          <a:p>
            <a:pPr>
              <a:lnSpc>
                <a:spcPct val="100000"/>
              </a:lnSpc>
            </a:pPr>
            <a:r>
              <a:rPr b="0" lang="en-GB" sz="600" spc="-1" strike="noStrike">
                <a:solidFill>
                  <a:srgbClr val="4a5b73"/>
                </a:solidFill>
                <a:latin typeface="Segoe UI"/>
                <a:ea typeface="Segoe UI"/>
              </a:rPr>
              <a:t>Base: All Q4 respondents (300)</a:t>
            </a:r>
            <a:endParaRPr b="0" lang="en-GB" sz="600" spc="-1" strike="noStrike">
              <a:latin typeface="Arial"/>
            </a:endParaRPr>
          </a:p>
        </p:txBody>
      </p:sp>
      <p:graphicFrame>
        <p:nvGraphicFramePr>
          <p:cNvPr id="520" name="Chart 46"/>
          <p:cNvGraphicFramePr/>
          <p:nvPr/>
        </p:nvGraphicFramePr>
        <p:xfrm>
          <a:off x="411120" y="1943280"/>
          <a:ext cx="10866240" cy="4220640"/>
        </p:xfrm>
        <a:graphic>
          <a:graphicData uri="http://schemas.openxmlformats.org/drawingml/2006/chart">
            <c:chart xmlns:c="http://schemas.openxmlformats.org/drawingml/2006/chart" xmlns:r="http://schemas.openxmlformats.org/officeDocument/2006/relationships" r:id="rId1"/>
          </a:graphicData>
        </a:graphic>
      </p:graphicFrame>
      <p:sp>
        <p:nvSpPr>
          <p:cNvPr id="521" name="Line 4"/>
          <p:cNvSpPr/>
          <p:nvPr/>
        </p:nvSpPr>
        <p:spPr>
          <a:xfrm>
            <a:off x="2108160" y="1563480"/>
            <a:ext cx="0" cy="4600440"/>
          </a:xfrm>
          <a:prstGeom prst="line">
            <a:avLst/>
          </a:prstGeom>
          <a:ln w="19080">
            <a:solidFill>
              <a:schemeClr val="tx1">
                <a:lumMod val="40000"/>
                <a:lumOff val="60000"/>
              </a:schemeClr>
            </a:solidFill>
            <a:prstDash val="dash"/>
            <a:round/>
          </a:ln>
        </p:spPr>
        <p:style>
          <a:lnRef idx="1">
            <a:schemeClr val="accent1"/>
          </a:lnRef>
          <a:fillRef idx="0">
            <a:schemeClr val="accent1"/>
          </a:fillRef>
          <a:effectRef idx="0">
            <a:schemeClr val="accent1"/>
          </a:effectRef>
          <a:fontRef idx="minor"/>
        </p:style>
      </p:sp>
      <p:sp>
        <p:nvSpPr>
          <p:cNvPr id="522" name="Line 5"/>
          <p:cNvSpPr/>
          <p:nvPr/>
        </p:nvSpPr>
        <p:spPr>
          <a:xfrm>
            <a:off x="3602880" y="1563480"/>
            <a:ext cx="0" cy="4600440"/>
          </a:xfrm>
          <a:prstGeom prst="line">
            <a:avLst/>
          </a:prstGeom>
          <a:ln w="19080">
            <a:solidFill>
              <a:schemeClr val="tx1">
                <a:lumMod val="40000"/>
                <a:lumOff val="60000"/>
              </a:schemeClr>
            </a:solidFill>
            <a:prstDash val="dash"/>
            <a:round/>
          </a:ln>
        </p:spPr>
        <p:style>
          <a:lnRef idx="1">
            <a:schemeClr val="accent1"/>
          </a:lnRef>
          <a:fillRef idx="0">
            <a:schemeClr val="accent1"/>
          </a:fillRef>
          <a:effectRef idx="0">
            <a:schemeClr val="accent1"/>
          </a:effectRef>
          <a:fontRef idx="minor"/>
        </p:style>
      </p:sp>
      <p:sp>
        <p:nvSpPr>
          <p:cNvPr id="523" name="Line 6"/>
          <p:cNvSpPr/>
          <p:nvPr/>
        </p:nvSpPr>
        <p:spPr>
          <a:xfrm>
            <a:off x="6592320" y="1563480"/>
            <a:ext cx="0" cy="4600440"/>
          </a:xfrm>
          <a:prstGeom prst="line">
            <a:avLst/>
          </a:prstGeom>
          <a:ln w="19080">
            <a:solidFill>
              <a:schemeClr val="tx1">
                <a:lumMod val="40000"/>
                <a:lumOff val="60000"/>
              </a:schemeClr>
            </a:solidFill>
            <a:prstDash val="dash"/>
            <a:round/>
          </a:ln>
        </p:spPr>
        <p:style>
          <a:lnRef idx="1">
            <a:schemeClr val="accent1"/>
          </a:lnRef>
          <a:fillRef idx="0">
            <a:schemeClr val="accent1"/>
          </a:fillRef>
          <a:effectRef idx="0">
            <a:schemeClr val="accent1"/>
          </a:effectRef>
          <a:fontRef idx="minor"/>
        </p:style>
      </p:sp>
      <p:sp>
        <p:nvSpPr>
          <p:cNvPr id="524" name="Line 7"/>
          <p:cNvSpPr/>
          <p:nvPr/>
        </p:nvSpPr>
        <p:spPr>
          <a:xfrm>
            <a:off x="8087040" y="1563480"/>
            <a:ext cx="0" cy="4600440"/>
          </a:xfrm>
          <a:prstGeom prst="line">
            <a:avLst/>
          </a:prstGeom>
          <a:ln w="19080">
            <a:solidFill>
              <a:schemeClr val="tx1">
                <a:lumMod val="40000"/>
                <a:lumOff val="60000"/>
              </a:schemeClr>
            </a:solidFill>
            <a:prstDash val="dash"/>
            <a:round/>
          </a:ln>
        </p:spPr>
        <p:style>
          <a:lnRef idx="1">
            <a:schemeClr val="accent1"/>
          </a:lnRef>
          <a:fillRef idx="0">
            <a:schemeClr val="accent1"/>
          </a:fillRef>
          <a:effectRef idx="0">
            <a:schemeClr val="accent1"/>
          </a:effectRef>
          <a:fontRef idx="minor"/>
        </p:style>
      </p:sp>
      <p:sp>
        <p:nvSpPr>
          <p:cNvPr id="525" name="Line 8"/>
          <p:cNvSpPr/>
          <p:nvPr/>
        </p:nvSpPr>
        <p:spPr>
          <a:xfrm>
            <a:off x="9581760" y="1563480"/>
            <a:ext cx="0" cy="4600440"/>
          </a:xfrm>
          <a:prstGeom prst="line">
            <a:avLst/>
          </a:prstGeom>
          <a:ln w="19080">
            <a:solidFill>
              <a:schemeClr val="tx1">
                <a:lumMod val="40000"/>
                <a:lumOff val="60000"/>
              </a:schemeClr>
            </a:solidFill>
            <a:prstDash val="dash"/>
            <a:round/>
          </a:ln>
        </p:spPr>
        <p:style>
          <a:lnRef idx="1">
            <a:schemeClr val="accent1"/>
          </a:lnRef>
          <a:fillRef idx="0">
            <a:schemeClr val="accent1"/>
          </a:fillRef>
          <a:effectRef idx="0">
            <a:schemeClr val="accent1"/>
          </a:effectRef>
          <a:fontRef idx="minor"/>
        </p:style>
      </p:sp>
      <p:sp>
        <p:nvSpPr>
          <p:cNvPr id="526" name="CustomShape 9"/>
          <p:cNvSpPr/>
          <p:nvPr/>
        </p:nvSpPr>
        <p:spPr>
          <a:xfrm>
            <a:off x="697320" y="1563840"/>
            <a:ext cx="1331640" cy="396360"/>
          </a:xfrm>
          <a:prstGeom prst="rect">
            <a:avLst/>
          </a:prstGeom>
          <a:solidFill>
            <a:schemeClr val="bg1"/>
          </a:solidFill>
          <a:ln w="19080">
            <a:solidFill>
              <a:schemeClr val="tx1">
                <a:lumMod val="40000"/>
                <a:lumOff val="60000"/>
              </a:schemeClr>
            </a:solidFill>
            <a:round/>
          </a:ln>
        </p:spPr>
        <p:style>
          <a:lnRef idx="0"/>
          <a:fillRef idx="0"/>
          <a:effectRef idx="0"/>
          <a:fontRef idx="minor"/>
        </p:style>
        <p:txBody>
          <a:bodyPr lIns="36000" rIns="36000" tIns="45000" bIns="45000" anchor="ctr">
            <a:noAutofit/>
          </a:bodyPr>
          <a:p>
            <a:pPr algn="ctr">
              <a:lnSpc>
                <a:spcPct val="100000"/>
              </a:lnSpc>
            </a:pPr>
            <a:r>
              <a:rPr b="1" lang="en-GB" sz="1400" spc="-1" strike="noStrike">
                <a:solidFill>
                  <a:srgbClr val="ffffff"/>
                </a:solidFill>
                <a:latin typeface="Calibri"/>
                <a:ea typeface="ＭＳ Ｐゴシック"/>
              </a:rPr>
              <a:t>Q2 2017: 71</a:t>
            </a:r>
            <a:endParaRPr b="0" lang="en-GB" sz="1400" spc="-1" strike="noStrike">
              <a:latin typeface="Arial"/>
            </a:endParaRPr>
          </a:p>
        </p:txBody>
      </p:sp>
      <p:sp>
        <p:nvSpPr>
          <p:cNvPr id="527" name="CustomShape 10"/>
          <p:cNvSpPr/>
          <p:nvPr/>
        </p:nvSpPr>
        <p:spPr>
          <a:xfrm>
            <a:off x="2191680" y="1563840"/>
            <a:ext cx="1331640" cy="396360"/>
          </a:xfrm>
          <a:prstGeom prst="rect">
            <a:avLst/>
          </a:prstGeom>
          <a:solidFill>
            <a:schemeClr val="bg1"/>
          </a:solidFill>
          <a:ln w="19080">
            <a:solidFill>
              <a:schemeClr val="tx1">
                <a:lumMod val="40000"/>
                <a:lumOff val="60000"/>
              </a:schemeClr>
            </a:solidFill>
            <a:round/>
          </a:ln>
        </p:spPr>
        <p:style>
          <a:lnRef idx="0"/>
          <a:fillRef idx="0"/>
          <a:effectRef idx="0"/>
          <a:fontRef idx="minor"/>
        </p:style>
        <p:txBody>
          <a:bodyPr lIns="36000" rIns="36000" tIns="45000" bIns="45000" anchor="ctr">
            <a:noAutofit/>
          </a:bodyPr>
          <a:p>
            <a:pPr algn="ctr">
              <a:lnSpc>
                <a:spcPct val="100000"/>
              </a:lnSpc>
            </a:pPr>
            <a:r>
              <a:rPr b="1" lang="en-GB" sz="1400" spc="-1" strike="noStrike">
                <a:solidFill>
                  <a:srgbClr val="ffffff"/>
                </a:solidFill>
                <a:latin typeface="Calibri"/>
                <a:ea typeface="ＭＳ Ｐゴシック"/>
              </a:rPr>
              <a:t>Q3 2017: 76</a:t>
            </a:r>
            <a:endParaRPr b="0" lang="en-GB" sz="1400" spc="-1" strike="noStrike">
              <a:latin typeface="Arial"/>
            </a:endParaRPr>
          </a:p>
        </p:txBody>
      </p:sp>
      <p:sp>
        <p:nvSpPr>
          <p:cNvPr id="528" name="CustomShape 11"/>
          <p:cNvSpPr/>
          <p:nvPr/>
        </p:nvSpPr>
        <p:spPr>
          <a:xfrm>
            <a:off x="3686400" y="1563840"/>
            <a:ext cx="1331640" cy="396360"/>
          </a:xfrm>
          <a:prstGeom prst="rect">
            <a:avLst/>
          </a:prstGeom>
          <a:solidFill>
            <a:schemeClr val="bg1"/>
          </a:solidFill>
          <a:ln w="19080">
            <a:solidFill>
              <a:schemeClr val="tx1">
                <a:lumMod val="40000"/>
                <a:lumOff val="60000"/>
              </a:schemeClr>
            </a:solidFill>
            <a:round/>
          </a:ln>
        </p:spPr>
        <p:style>
          <a:lnRef idx="0"/>
          <a:fillRef idx="0"/>
          <a:effectRef idx="0"/>
          <a:fontRef idx="minor"/>
        </p:style>
        <p:txBody>
          <a:bodyPr lIns="36000" rIns="36000" tIns="45000" bIns="45000" anchor="ctr">
            <a:noAutofit/>
          </a:bodyPr>
          <a:p>
            <a:pPr algn="ctr">
              <a:lnSpc>
                <a:spcPct val="100000"/>
              </a:lnSpc>
            </a:pPr>
            <a:r>
              <a:rPr b="1" lang="en-GB" sz="1400" spc="-1" strike="noStrike">
                <a:solidFill>
                  <a:srgbClr val="ffffff"/>
                </a:solidFill>
                <a:latin typeface="Calibri"/>
                <a:ea typeface="ＭＳ Ｐゴシック"/>
              </a:rPr>
              <a:t>Q4 2017: 75</a:t>
            </a:r>
            <a:endParaRPr b="0" lang="en-GB" sz="1400" spc="-1" strike="noStrike">
              <a:latin typeface="Arial"/>
            </a:endParaRPr>
          </a:p>
        </p:txBody>
      </p:sp>
      <p:sp>
        <p:nvSpPr>
          <p:cNvPr id="529" name="CustomShape 12"/>
          <p:cNvSpPr/>
          <p:nvPr/>
        </p:nvSpPr>
        <p:spPr>
          <a:xfrm>
            <a:off x="5181120" y="1563840"/>
            <a:ext cx="1331640" cy="396360"/>
          </a:xfrm>
          <a:prstGeom prst="rect">
            <a:avLst/>
          </a:prstGeom>
          <a:solidFill>
            <a:schemeClr val="bg1"/>
          </a:solidFill>
          <a:ln w="19080">
            <a:solidFill>
              <a:schemeClr val="tx1">
                <a:lumMod val="40000"/>
                <a:lumOff val="60000"/>
              </a:schemeClr>
            </a:solidFill>
            <a:round/>
          </a:ln>
        </p:spPr>
        <p:style>
          <a:lnRef idx="0"/>
          <a:fillRef idx="0"/>
          <a:effectRef idx="0"/>
          <a:fontRef idx="minor"/>
        </p:style>
        <p:txBody>
          <a:bodyPr lIns="36000" rIns="36000" tIns="45000" bIns="45000" anchor="ctr">
            <a:noAutofit/>
          </a:bodyPr>
          <a:p>
            <a:pPr algn="ctr">
              <a:lnSpc>
                <a:spcPct val="100000"/>
              </a:lnSpc>
            </a:pPr>
            <a:r>
              <a:rPr b="1" lang="en-GB" sz="1400" spc="-1" strike="noStrike">
                <a:solidFill>
                  <a:srgbClr val="ffffff"/>
                </a:solidFill>
                <a:latin typeface="Calibri"/>
                <a:ea typeface="ＭＳ Ｐゴシック"/>
              </a:rPr>
              <a:t>Q1 2018: 72</a:t>
            </a:r>
            <a:endParaRPr b="0" lang="en-GB" sz="1400" spc="-1" strike="noStrike">
              <a:latin typeface="Arial"/>
            </a:endParaRPr>
          </a:p>
        </p:txBody>
      </p:sp>
      <p:sp>
        <p:nvSpPr>
          <p:cNvPr id="530" name="CustomShape 13"/>
          <p:cNvSpPr/>
          <p:nvPr/>
        </p:nvSpPr>
        <p:spPr>
          <a:xfrm>
            <a:off x="6675840" y="1563840"/>
            <a:ext cx="1331640" cy="396360"/>
          </a:xfrm>
          <a:prstGeom prst="rect">
            <a:avLst/>
          </a:prstGeom>
          <a:solidFill>
            <a:schemeClr val="bg1"/>
          </a:solidFill>
          <a:ln w="19080">
            <a:solidFill>
              <a:schemeClr val="tx1">
                <a:lumMod val="40000"/>
                <a:lumOff val="60000"/>
              </a:schemeClr>
            </a:solidFill>
            <a:round/>
          </a:ln>
        </p:spPr>
        <p:style>
          <a:lnRef idx="0"/>
          <a:fillRef idx="0"/>
          <a:effectRef idx="0"/>
          <a:fontRef idx="minor"/>
        </p:style>
        <p:txBody>
          <a:bodyPr lIns="36000" rIns="36000" tIns="45000" bIns="45000" anchor="ctr">
            <a:noAutofit/>
          </a:bodyPr>
          <a:p>
            <a:pPr algn="ctr">
              <a:lnSpc>
                <a:spcPct val="100000"/>
              </a:lnSpc>
            </a:pPr>
            <a:r>
              <a:rPr b="1" lang="en-GB" sz="1400" spc="-1" strike="noStrike">
                <a:solidFill>
                  <a:srgbClr val="ffffff"/>
                </a:solidFill>
                <a:latin typeface="Calibri"/>
                <a:ea typeface="ＭＳ Ｐゴシック"/>
              </a:rPr>
              <a:t>Q2 2018: 75</a:t>
            </a:r>
            <a:endParaRPr b="0" lang="en-GB" sz="1400" spc="-1" strike="noStrike">
              <a:latin typeface="Arial"/>
            </a:endParaRPr>
          </a:p>
        </p:txBody>
      </p:sp>
      <p:sp>
        <p:nvSpPr>
          <p:cNvPr id="531" name="CustomShape 14"/>
          <p:cNvSpPr/>
          <p:nvPr/>
        </p:nvSpPr>
        <p:spPr>
          <a:xfrm>
            <a:off x="8170200" y="1563840"/>
            <a:ext cx="1331640" cy="396360"/>
          </a:xfrm>
          <a:prstGeom prst="rect">
            <a:avLst/>
          </a:prstGeom>
          <a:solidFill>
            <a:schemeClr val="bg1"/>
          </a:solidFill>
          <a:ln w="19080">
            <a:solidFill>
              <a:schemeClr val="tx1">
                <a:lumMod val="40000"/>
                <a:lumOff val="60000"/>
              </a:schemeClr>
            </a:solidFill>
            <a:round/>
          </a:ln>
        </p:spPr>
        <p:style>
          <a:lnRef idx="0"/>
          <a:fillRef idx="0"/>
          <a:effectRef idx="0"/>
          <a:fontRef idx="minor"/>
        </p:style>
        <p:txBody>
          <a:bodyPr lIns="36000" rIns="36000" tIns="45000" bIns="45000" anchor="ctr">
            <a:noAutofit/>
          </a:bodyPr>
          <a:p>
            <a:pPr algn="ctr">
              <a:lnSpc>
                <a:spcPct val="100000"/>
              </a:lnSpc>
            </a:pPr>
            <a:r>
              <a:rPr b="1" lang="en-GB" sz="1400" spc="-1" strike="noStrike">
                <a:solidFill>
                  <a:srgbClr val="ffffff"/>
                </a:solidFill>
                <a:latin typeface="Calibri"/>
                <a:ea typeface="ＭＳ Ｐゴシック"/>
              </a:rPr>
              <a:t>Q3 2018: 72</a:t>
            </a:r>
            <a:endParaRPr b="0" lang="en-GB" sz="1400" spc="-1" strike="noStrike">
              <a:latin typeface="Arial"/>
            </a:endParaRPr>
          </a:p>
        </p:txBody>
      </p:sp>
      <p:sp>
        <p:nvSpPr>
          <p:cNvPr id="532" name="Line 15"/>
          <p:cNvSpPr/>
          <p:nvPr/>
        </p:nvSpPr>
        <p:spPr>
          <a:xfrm>
            <a:off x="5097600" y="1563480"/>
            <a:ext cx="0" cy="4600440"/>
          </a:xfrm>
          <a:prstGeom prst="line">
            <a:avLst/>
          </a:prstGeom>
          <a:ln w="19080">
            <a:solidFill>
              <a:schemeClr val="tx1">
                <a:lumMod val="40000"/>
                <a:lumOff val="60000"/>
              </a:schemeClr>
            </a:solidFill>
            <a:prstDash val="dash"/>
            <a:round/>
          </a:ln>
        </p:spPr>
        <p:style>
          <a:lnRef idx="1">
            <a:schemeClr val="accent1"/>
          </a:lnRef>
          <a:fillRef idx="0">
            <a:schemeClr val="accent1"/>
          </a:fillRef>
          <a:effectRef idx="0">
            <a:schemeClr val="accent1"/>
          </a:effectRef>
          <a:fontRef idx="minor"/>
        </p:style>
      </p:sp>
      <p:sp>
        <p:nvSpPr>
          <p:cNvPr id="533" name="CustomShape 16"/>
          <p:cNvSpPr/>
          <p:nvPr/>
        </p:nvSpPr>
        <p:spPr>
          <a:xfrm>
            <a:off x="9664920" y="1563840"/>
            <a:ext cx="1331640" cy="396360"/>
          </a:xfrm>
          <a:prstGeom prst="rect">
            <a:avLst/>
          </a:prstGeom>
          <a:solidFill>
            <a:schemeClr val="bg1"/>
          </a:solidFill>
          <a:ln w="19080">
            <a:solidFill>
              <a:schemeClr val="accent3"/>
            </a:solidFill>
            <a:round/>
          </a:ln>
        </p:spPr>
        <p:style>
          <a:lnRef idx="0"/>
          <a:fillRef idx="0"/>
          <a:effectRef idx="0"/>
          <a:fontRef idx="minor"/>
        </p:style>
        <p:txBody>
          <a:bodyPr lIns="36000" rIns="36000" tIns="45000" bIns="45000" anchor="ctr">
            <a:noAutofit/>
          </a:bodyPr>
          <a:p>
            <a:pPr algn="ctr">
              <a:lnSpc>
                <a:spcPct val="100000"/>
              </a:lnSpc>
            </a:pPr>
            <a:r>
              <a:rPr b="1" lang="en-GB" sz="1400" spc="-1" strike="noStrike">
                <a:solidFill>
                  <a:srgbClr val="842c91"/>
                </a:solidFill>
                <a:latin typeface="Calibri"/>
                <a:ea typeface="ＭＳ Ｐゴシック"/>
              </a:rPr>
              <a:t>Q4 2018: 77</a:t>
            </a:r>
            <a:endParaRPr b="0" lang="en-GB" sz="14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8" name="TextShape 1"/>
          <p:cNvSpPr txBox="1"/>
          <p:nvPr/>
        </p:nvSpPr>
        <p:spPr>
          <a:xfrm>
            <a:off x="753120" y="3214440"/>
            <a:ext cx="10362960" cy="480960"/>
          </a:xfrm>
          <a:prstGeom prst="rect">
            <a:avLst/>
          </a:prstGeom>
          <a:noFill/>
          <a:ln>
            <a:noFill/>
          </a:ln>
        </p:spPr>
        <p:txBody>
          <a:bodyPr lIns="0" rIns="0" tIns="0" bIns="0" anchor="ctr">
            <a:noAutofit/>
          </a:bodyPr>
          <a:p>
            <a:pPr>
              <a:lnSpc>
                <a:spcPct val="90000"/>
              </a:lnSpc>
            </a:pPr>
            <a:r>
              <a:rPr b="1" lang="en-US" sz="4500" spc="-1" strike="noStrike">
                <a:solidFill>
                  <a:srgbClr val="ffffff"/>
                </a:solidFill>
                <a:latin typeface="Calibri"/>
                <a:ea typeface="Calibri"/>
              </a:rPr>
              <a:t>Background &amp; methodology</a:t>
            </a:r>
            <a:endParaRPr b="0" lang="en-US" sz="4500" spc="-1" strike="noStrike">
              <a:solidFill>
                <a:srgbClr val="404040"/>
              </a:solidFill>
              <a:latin typeface="Roboto Condensed"/>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4" name="TextShape 1"/>
          <p:cNvSpPr txBox="1"/>
          <p:nvPr/>
        </p:nvSpPr>
        <p:spPr>
          <a:xfrm>
            <a:off x="423000" y="244800"/>
            <a:ext cx="10362960" cy="671400"/>
          </a:xfrm>
          <a:prstGeom prst="rect">
            <a:avLst/>
          </a:prstGeom>
          <a:noFill/>
          <a:ln>
            <a:noFill/>
          </a:ln>
        </p:spPr>
        <p:txBody>
          <a:bodyPr lIns="0" rIns="0" tIns="0" bIns="0" anchor="ctr">
            <a:normAutofit/>
          </a:bodyPr>
          <a:p>
            <a:pPr>
              <a:lnSpc>
                <a:spcPct val="90000"/>
              </a:lnSpc>
            </a:pPr>
            <a:r>
              <a:rPr b="1" lang="en-US" sz="3200" spc="-1" strike="noStrike">
                <a:solidFill>
                  <a:srgbClr val="eb311b"/>
                </a:solidFill>
                <a:latin typeface="Calibri"/>
                <a:ea typeface="Calibri"/>
              </a:rPr>
              <a:t>Conversion from full application to completion – By business</a:t>
            </a:r>
            <a:endParaRPr b="0" lang="en-US" sz="3200" spc="-1" strike="noStrike">
              <a:solidFill>
                <a:srgbClr val="404040"/>
              </a:solidFill>
              <a:latin typeface="Roboto Condensed"/>
            </a:endParaRPr>
          </a:p>
        </p:txBody>
      </p:sp>
      <p:sp>
        <p:nvSpPr>
          <p:cNvPr id="535" name="TextShape 2"/>
          <p:cNvSpPr txBox="1"/>
          <p:nvPr/>
        </p:nvSpPr>
        <p:spPr>
          <a:xfrm>
            <a:off x="410040" y="829800"/>
            <a:ext cx="10362960" cy="218160"/>
          </a:xfrm>
          <a:prstGeom prst="rect">
            <a:avLst/>
          </a:prstGeom>
          <a:noFill/>
          <a:ln>
            <a:noFill/>
          </a:ln>
        </p:spPr>
        <p:txBody>
          <a:bodyPr lIns="0" rIns="0" tIns="0" bIns="0">
            <a:noAutofit/>
          </a:bodyPr>
          <a:p>
            <a:pPr>
              <a:lnSpc>
                <a:spcPct val="90000"/>
              </a:lnSpc>
              <a:spcBef>
                <a:spcPts val="1001"/>
              </a:spcBef>
            </a:pPr>
            <a:r>
              <a:rPr b="0" lang="en-US" sz="1700" spc="-1" strike="noStrike">
                <a:solidFill>
                  <a:srgbClr val="ffffff"/>
                </a:solidFill>
                <a:latin typeface="Calibri"/>
                <a:ea typeface="Calibri"/>
              </a:rPr>
              <a:t>Conversion from full application to completion is highest among smaller firms, and those dealing with first time buyer mortgage cases</a:t>
            </a:r>
            <a:endParaRPr b="0" lang="en-US" sz="1700" spc="-1" strike="noStrike">
              <a:solidFill>
                <a:srgbClr val="404040"/>
              </a:solidFill>
              <a:latin typeface="Calibri"/>
            </a:endParaRPr>
          </a:p>
        </p:txBody>
      </p:sp>
      <p:sp>
        <p:nvSpPr>
          <p:cNvPr id="536" name="CustomShape 3"/>
          <p:cNvSpPr/>
          <p:nvPr/>
        </p:nvSpPr>
        <p:spPr>
          <a:xfrm>
            <a:off x="411120" y="6164280"/>
            <a:ext cx="5152680" cy="693360"/>
          </a:xfrm>
          <a:prstGeom prst="rect">
            <a:avLst/>
          </a:prstGeom>
          <a:noFill/>
          <a:ln>
            <a:noFill/>
          </a:ln>
        </p:spPr>
        <p:style>
          <a:lnRef idx="0"/>
          <a:fillRef idx="0"/>
          <a:effectRef idx="0"/>
          <a:fontRef idx="minor"/>
        </p:style>
        <p:txBody>
          <a:bodyPr lIns="68760" rIns="68760" tIns="34200" bIns="34200" anchor="ctr">
            <a:noAutofit/>
          </a:bodyPr>
          <a:p>
            <a:pPr>
              <a:lnSpc>
                <a:spcPct val="100000"/>
              </a:lnSpc>
            </a:pPr>
            <a:r>
              <a:rPr b="0" lang="en-GB" sz="600" spc="-1" strike="noStrike">
                <a:solidFill>
                  <a:srgbClr val="4a5b73"/>
                </a:solidFill>
                <a:latin typeface="Segoe UI"/>
                <a:ea typeface="Segoe UI"/>
              </a:rPr>
              <a:t>QH4. In the last 3 months, what proportion of your full applications have led to an offer?</a:t>
            </a:r>
            <a:endParaRPr b="0" lang="en-GB" sz="600" spc="-1" strike="noStrike">
              <a:latin typeface="Arial"/>
            </a:endParaRPr>
          </a:p>
          <a:p>
            <a:pPr>
              <a:lnSpc>
                <a:spcPct val="100000"/>
              </a:lnSpc>
            </a:pPr>
            <a:r>
              <a:rPr b="0" lang="en-GB" sz="600" spc="-1" strike="noStrike">
                <a:solidFill>
                  <a:srgbClr val="4a5b73"/>
                </a:solidFill>
                <a:latin typeface="Segoe UI"/>
                <a:ea typeface="Segoe UI"/>
              </a:rPr>
              <a:t>QH5. And in the last 3 months, what proportion of your client’s mortgage offers have led to a completion?</a:t>
            </a:r>
            <a:endParaRPr b="0" lang="en-GB" sz="600" spc="-1" strike="noStrike">
              <a:latin typeface="Arial"/>
            </a:endParaRPr>
          </a:p>
          <a:p>
            <a:pPr>
              <a:lnSpc>
                <a:spcPct val="100000"/>
              </a:lnSpc>
            </a:pPr>
            <a:r>
              <a:rPr b="0" lang="en-GB" sz="600" spc="-1" strike="noStrike">
                <a:solidFill>
                  <a:srgbClr val="4a5b73"/>
                </a:solidFill>
                <a:latin typeface="Segoe UI"/>
                <a:ea typeface="Segoe UI"/>
              </a:rPr>
              <a:t>Base: All Q4 respondents (300)</a:t>
            </a:r>
            <a:endParaRPr b="0" lang="en-GB" sz="600" spc="-1" strike="noStrike">
              <a:latin typeface="Arial"/>
            </a:endParaRPr>
          </a:p>
        </p:txBody>
      </p:sp>
      <p:graphicFrame>
        <p:nvGraphicFramePr>
          <p:cNvPr id="537" name="Chart 16"/>
          <p:cNvGraphicFramePr/>
          <p:nvPr/>
        </p:nvGraphicFramePr>
        <p:xfrm>
          <a:off x="396720" y="1981080"/>
          <a:ext cx="8775360" cy="4182840"/>
        </p:xfrm>
        <a:graphic>
          <a:graphicData uri="http://schemas.openxmlformats.org/drawingml/2006/chart">
            <c:chart xmlns:c="http://schemas.openxmlformats.org/drawingml/2006/chart" xmlns:r="http://schemas.openxmlformats.org/officeDocument/2006/relationships" r:id="rId1"/>
          </a:graphicData>
        </a:graphic>
      </p:graphicFrame>
      <p:sp>
        <p:nvSpPr>
          <p:cNvPr id="538" name="CustomShape 4"/>
          <p:cNvSpPr/>
          <p:nvPr/>
        </p:nvSpPr>
        <p:spPr>
          <a:xfrm>
            <a:off x="5587560" y="6234120"/>
            <a:ext cx="3069000" cy="54720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i="1" lang="en-GB" sz="1000" spc="-1" strike="noStrike">
                <a:solidFill>
                  <a:srgbClr val="7f7f7f"/>
                </a:solidFill>
                <a:latin typeface="Calibri"/>
                <a:ea typeface="ＭＳ Ｐゴシック"/>
              </a:rPr>
              <a:t>* At least 4 out of every 10 residential mortgages placed</a:t>
            </a:r>
            <a:endParaRPr b="0" lang="en-GB" sz="1000" spc="-1" strike="noStrike">
              <a:latin typeface="Arial"/>
            </a:endParaRPr>
          </a:p>
          <a:p>
            <a:pPr>
              <a:lnSpc>
                <a:spcPct val="100000"/>
              </a:lnSpc>
            </a:pPr>
            <a:r>
              <a:rPr b="0" i="1" lang="en-GB" sz="1000" spc="-1" strike="noStrike">
                <a:solidFill>
                  <a:srgbClr val="7f7f7f"/>
                </a:solidFill>
                <a:latin typeface="Calibri"/>
                <a:ea typeface="ＭＳ Ｐゴシック"/>
              </a:rPr>
              <a:t>** At least 2 out of 10 mortgaged placed</a:t>
            </a:r>
            <a:endParaRPr b="0" lang="en-GB" sz="1000" spc="-1" strike="noStrike">
              <a:latin typeface="Arial"/>
            </a:endParaRPr>
          </a:p>
          <a:p>
            <a:pPr>
              <a:lnSpc>
                <a:spcPct val="100000"/>
              </a:lnSpc>
            </a:pPr>
            <a:r>
              <a:rPr b="0" i="1" lang="en-GB" sz="1000" spc="-1" strike="noStrike">
                <a:solidFill>
                  <a:srgbClr val="7f7f7f"/>
                </a:solidFill>
                <a:latin typeface="Calibri"/>
                <a:ea typeface="ＭＳ Ｐゴシック"/>
              </a:rPr>
              <a:t>*** Any mortgages placed</a:t>
            </a:r>
            <a:endParaRPr b="0" lang="en-GB" sz="1000" spc="-1" strike="noStrike">
              <a:latin typeface="Arial"/>
            </a:endParaRPr>
          </a:p>
        </p:txBody>
      </p:sp>
      <p:graphicFrame>
        <p:nvGraphicFramePr>
          <p:cNvPr id="539" name="Table 5"/>
          <p:cNvGraphicFramePr/>
          <p:nvPr/>
        </p:nvGraphicFramePr>
        <p:xfrm>
          <a:off x="9286920" y="1776960"/>
          <a:ext cx="1180800" cy="4247640"/>
        </p:xfrm>
        <a:graphic>
          <a:graphicData uri="http://schemas.openxmlformats.org/drawingml/2006/table">
            <a:tbl>
              <a:tblPr/>
              <a:tblGrid>
                <a:gridCol w="1180800"/>
              </a:tblGrid>
              <a:tr h="339840">
                <a:tc>
                  <a:txBody>
                    <a:bodyPr lIns="45720" rIns="45720" anchor="ctr">
                      <a:noAutofit/>
                    </a:bodyPr>
                    <a:p>
                      <a:pPr algn="ctr">
                        <a:lnSpc>
                          <a:spcPct val="100000"/>
                        </a:lnSpc>
                      </a:pPr>
                      <a:r>
                        <a:rPr b="1" lang="en-GB" sz="1600" spc="-1" strike="noStrike">
                          <a:solidFill>
                            <a:srgbClr val="7f7f7f"/>
                          </a:solidFill>
                          <a:latin typeface="Calibri"/>
                          <a:ea typeface="ＭＳ Ｐゴシック"/>
                        </a:rPr>
                        <a:t>Q3 2018</a:t>
                      </a:r>
                      <a:endParaRPr b="0" lang="en-GB" sz="1600" spc="-1" strike="noStrike">
                        <a:latin typeface="Arial"/>
                      </a:endParaRPr>
                    </a:p>
                  </a:txBody>
                  <a:tcPr marL="45720" marR="45720">
                    <a:lnL w="12240">
                      <a:noFill/>
                    </a:lnL>
                    <a:lnR w="12240">
                      <a:noFill/>
                    </a:lnR>
                    <a:lnT w="12240">
                      <a:noFill/>
                    </a:lnT>
                    <a:lnB w="12240">
                      <a:noFill/>
                    </a:lnB>
                    <a:noFill/>
                  </a:tcPr>
                </a:tc>
              </a:tr>
              <a:tr h="254880">
                <a:tc>
                  <a:txBody>
                    <a:bodyPr lIns="9360" rIns="9360" tIns="9360" bIns="0" anchor="ctr">
                      <a:noAutofit/>
                    </a:bodyPr>
                    <a:p>
                      <a:pPr algn="ctr">
                        <a:lnSpc>
                          <a:spcPct val="100000"/>
                        </a:lnSpc>
                      </a:pPr>
                      <a:r>
                        <a:rPr b="0" lang="en-GB" sz="1200" spc="-1" strike="noStrike">
                          <a:solidFill>
                            <a:srgbClr val="7f7f7f"/>
                          </a:solidFill>
                          <a:latin typeface="Calibri"/>
                          <a:ea typeface="ＭＳ Ｐゴシック"/>
                        </a:rPr>
                        <a:t>72 (+5)</a:t>
                      </a:r>
                      <a:endParaRPr b="0" lang="en-GB" sz="1200" spc="-1" strike="noStrike">
                        <a:latin typeface="Arial"/>
                      </a:endParaRPr>
                    </a:p>
                  </a:txBody>
                  <a:tcPr marL="9360" marR="9360">
                    <a:lnL w="12240">
                      <a:noFill/>
                    </a:lnL>
                    <a:lnR w="12240">
                      <a:noFill/>
                    </a:lnR>
                    <a:lnT w="12240">
                      <a:noFill/>
                    </a:lnT>
                    <a:lnB w="12240">
                      <a:noFill/>
                    </a:lnB>
                    <a:noFill/>
                  </a:tcPr>
                </a:tc>
              </a:tr>
              <a:tr h="284040">
                <a:tc>
                  <a:tcPr marL="9360" marR="9360">
                    <a:lnL w="12240">
                      <a:noFill/>
                    </a:lnL>
                    <a:lnR w="12240">
                      <a:noFill/>
                    </a:lnR>
                    <a:lnT w="12240">
                      <a:noFill/>
                    </a:lnT>
                    <a:lnB w="12240">
                      <a:noFill/>
                    </a:lnB>
                    <a:noFill/>
                  </a:tcPr>
                </a:tc>
              </a:tr>
              <a:tr h="254880">
                <a:tc>
                  <a:txBody>
                    <a:bodyPr lIns="9360" rIns="9360" tIns="9360" bIns="0" anchor="ctr">
                      <a:noAutofit/>
                    </a:bodyPr>
                    <a:p>
                      <a:pPr algn="ctr">
                        <a:lnSpc>
                          <a:spcPct val="100000"/>
                        </a:lnSpc>
                      </a:pPr>
                      <a:r>
                        <a:rPr b="0" lang="en-GB" sz="1200" spc="-1" strike="noStrike">
                          <a:solidFill>
                            <a:srgbClr val="7f7f7f"/>
                          </a:solidFill>
                          <a:latin typeface="Calibri"/>
                          <a:ea typeface="ＭＳ Ｐゴシック"/>
                        </a:rPr>
                        <a:t>71 (+6)</a:t>
                      </a:r>
                      <a:endParaRPr b="0" lang="en-GB" sz="1200" spc="-1" strike="noStrike">
                        <a:latin typeface="Arial"/>
                      </a:endParaRPr>
                    </a:p>
                  </a:txBody>
                  <a:tcPr marL="9360" marR="9360">
                    <a:lnL w="12240">
                      <a:noFill/>
                    </a:lnL>
                    <a:lnR w="12240">
                      <a:noFill/>
                    </a:lnR>
                    <a:lnT w="12240">
                      <a:noFill/>
                    </a:lnT>
                    <a:lnB w="12240">
                      <a:noFill/>
                    </a:lnB>
                    <a:noFill/>
                  </a:tcPr>
                </a:tc>
              </a:tr>
              <a:tr h="254880">
                <a:tc>
                  <a:txBody>
                    <a:bodyPr lIns="9360" rIns="9360" tIns="9360" bIns="0" anchor="ctr">
                      <a:noAutofit/>
                    </a:bodyPr>
                    <a:p>
                      <a:pPr algn="ctr">
                        <a:lnSpc>
                          <a:spcPct val="100000"/>
                        </a:lnSpc>
                      </a:pPr>
                      <a:r>
                        <a:rPr b="0" lang="en-GB" sz="1200" spc="-1" strike="noStrike">
                          <a:solidFill>
                            <a:srgbClr val="7f7f7f"/>
                          </a:solidFill>
                          <a:latin typeface="Calibri"/>
                          <a:ea typeface="ＭＳ Ｐゴシック"/>
                        </a:rPr>
                        <a:t>72 (+5)</a:t>
                      </a:r>
                      <a:endParaRPr b="0" lang="en-GB" sz="1200" spc="-1" strike="noStrike">
                        <a:latin typeface="Arial"/>
                      </a:endParaRPr>
                    </a:p>
                  </a:txBody>
                  <a:tcPr marL="9360" marR="9360">
                    <a:lnL w="12240">
                      <a:noFill/>
                    </a:lnL>
                    <a:lnR w="12240">
                      <a:noFill/>
                    </a:lnR>
                    <a:lnT w="12240">
                      <a:noFill/>
                    </a:lnT>
                    <a:lnB w="12240">
                      <a:noFill/>
                    </a:lnB>
                    <a:noFill/>
                  </a:tcPr>
                </a:tc>
              </a:tr>
              <a:tr h="284040">
                <a:tc>
                  <a:tcPr marL="9360" marR="9360">
                    <a:lnL w="12240">
                      <a:noFill/>
                    </a:lnL>
                    <a:lnR w="12240">
                      <a:noFill/>
                    </a:lnR>
                    <a:lnT w="12240">
                      <a:noFill/>
                    </a:lnT>
                    <a:lnB w="12240">
                      <a:noFill/>
                    </a:lnB>
                    <a:noFill/>
                  </a:tcPr>
                </a:tc>
              </a:tr>
              <a:tr h="254880">
                <a:tc>
                  <a:txBody>
                    <a:bodyPr lIns="9360" rIns="9360" tIns="9360" bIns="0" anchor="ctr">
                      <a:noAutofit/>
                    </a:bodyPr>
                    <a:p>
                      <a:pPr algn="ctr">
                        <a:lnSpc>
                          <a:spcPct val="100000"/>
                        </a:lnSpc>
                      </a:pPr>
                      <a:r>
                        <a:rPr b="0" lang="en-GB" sz="1200" spc="-1" strike="noStrike">
                          <a:solidFill>
                            <a:srgbClr val="7f7f7f"/>
                          </a:solidFill>
                          <a:latin typeface="Calibri"/>
                          <a:ea typeface="ＭＳ Ｐゴシック"/>
                        </a:rPr>
                        <a:t>n/a</a:t>
                      </a:r>
                      <a:endParaRPr b="0" lang="en-GB" sz="1200" spc="-1" strike="noStrike">
                        <a:latin typeface="Arial"/>
                      </a:endParaRPr>
                    </a:p>
                  </a:txBody>
                  <a:tcPr marL="9360" marR="9360">
                    <a:lnL w="12240">
                      <a:noFill/>
                    </a:lnL>
                    <a:lnR w="12240">
                      <a:noFill/>
                    </a:lnR>
                    <a:lnT w="12240">
                      <a:noFill/>
                    </a:lnT>
                    <a:lnB w="12240">
                      <a:noFill/>
                    </a:lnB>
                    <a:noFill/>
                  </a:tcPr>
                </a:tc>
              </a:tr>
              <a:tr h="254880">
                <a:tc>
                  <a:txBody>
                    <a:bodyPr lIns="9360" rIns="9360" tIns="9360" bIns="0" anchor="ctr">
                      <a:noAutofit/>
                    </a:bodyPr>
                    <a:p>
                      <a:pPr algn="ctr">
                        <a:lnSpc>
                          <a:spcPct val="100000"/>
                        </a:lnSpc>
                      </a:pPr>
                      <a:r>
                        <a:rPr b="0" lang="en-GB" sz="1200" spc="-1" strike="noStrike">
                          <a:solidFill>
                            <a:srgbClr val="7f7f7f"/>
                          </a:solidFill>
                          <a:latin typeface="Calibri"/>
                          <a:ea typeface="ＭＳ Ｐゴシック"/>
                        </a:rPr>
                        <a:t>n/a</a:t>
                      </a:r>
                      <a:endParaRPr b="0" lang="en-GB" sz="1200" spc="-1" strike="noStrike">
                        <a:latin typeface="Arial"/>
                      </a:endParaRPr>
                    </a:p>
                  </a:txBody>
                  <a:tcPr marL="9360" marR="9360">
                    <a:lnL w="12240">
                      <a:noFill/>
                    </a:lnL>
                    <a:lnR w="12240">
                      <a:noFill/>
                    </a:lnR>
                    <a:lnT w="12240">
                      <a:noFill/>
                    </a:lnT>
                    <a:lnB w="12240">
                      <a:noFill/>
                    </a:lnB>
                    <a:noFill/>
                  </a:tcPr>
                </a:tc>
              </a:tr>
              <a:tr h="254880">
                <a:tc>
                  <a:txBody>
                    <a:bodyPr lIns="9360" rIns="9360" tIns="9360" bIns="0" anchor="ctr">
                      <a:noAutofit/>
                    </a:bodyPr>
                    <a:p>
                      <a:pPr algn="ctr">
                        <a:lnSpc>
                          <a:spcPct val="100000"/>
                        </a:lnSpc>
                      </a:pPr>
                      <a:r>
                        <a:rPr b="0" lang="en-GB" sz="1200" spc="-1" strike="noStrike">
                          <a:solidFill>
                            <a:srgbClr val="7f7f7f"/>
                          </a:solidFill>
                          <a:latin typeface="Calibri"/>
                          <a:ea typeface="ＭＳ Ｐゴシック"/>
                        </a:rPr>
                        <a:t>n/a</a:t>
                      </a:r>
                      <a:endParaRPr b="0" lang="en-GB" sz="1200" spc="-1" strike="noStrike">
                        <a:latin typeface="Arial"/>
                      </a:endParaRPr>
                    </a:p>
                  </a:txBody>
                  <a:tcPr marL="9360" marR="9360">
                    <a:lnL w="12240">
                      <a:noFill/>
                    </a:lnL>
                    <a:lnR w="12240">
                      <a:noFill/>
                    </a:lnR>
                    <a:lnT w="12240">
                      <a:noFill/>
                    </a:lnT>
                    <a:lnB w="12240">
                      <a:noFill/>
                    </a:lnB>
                    <a:noFill/>
                  </a:tcPr>
                </a:tc>
              </a:tr>
              <a:tr h="254880">
                <a:tc>
                  <a:txBody>
                    <a:bodyPr lIns="9360" rIns="9360" tIns="9360" bIns="0" anchor="ctr">
                      <a:noAutofit/>
                    </a:bodyPr>
                    <a:p>
                      <a:pPr algn="ctr">
                        <a:lnSpc>
                          <a:spcPct val="100000"/>
                        </a:lnSpc>
                      </a:pPr>
                      <a:r>
                        <a:rPr b="0" lang="en-GB" sz="1200" spc="-1" strike="noStrike">
                          <a:solidFill>
                            <a:srgbClr val="7f7f7f"/>
                          </a:solidFill>
                          <a:latin typeface="Calibri"/>
                          <a:ea typeface="ＭＳ Ｐゴシック"/>
                        </a:rPr>
                        <a:t>n/a</a:t>
                      </a:r>
                      <a:endParaRPr b="0" lang="en-GB" sz="1200" spc="-1" strike="noStrike">
                        <a:latin typeface="Arial"/>
                      </a:endParaRPr>
                    </a:p>
                  </a:txBody>
                  <a:tcPr marL="9360" marR="9360">
                    <a:lnL w="12240">
                      <a:noFill/>
                    </a:lnL>
                    <a:lnR w="12240">
                      <a:noFill/>
                    </a:lnR>
                    <a:lnT w="12240">
                      <a:noFill/>
                    </a:lnT>
                    <a:lnB w="12240">
                      <a:noFill/>
                    </a:lnB>
                    <a:noFill/>
                  </a:tcPr>
                </a:tc>
              </a:tr>
              <a:tr h="284040">
                <a:tc>
                  <a:tcPr marL="9360" marR="9360">
                    <a:lnL w="12240">
                      <a:noFill/>
                    </a:lnL>
                    <a:lnR w="12240">
                      <a:noFill/>
                    </a:lnR>
                    <a:lnT w="12240">
                      <a:noFill/>
                    </a:lnT>
                    <a:lnB w="12240">
                      <a:noFill/>
                    </a:lnB>
                    <a:noFill/>
                  </a:tcPr>
                </a:tc>
              </a:tr>
              <a:tr h="254880">
                <a:tc>
                  <a:txBody>
                    <a:bodyPr lIns="9360" rIns="9360" tIns="9360" bIns="0" anchor="ctr">
                      <a:noAutofit/>
                    </a:bodyPr>
                    <a:p>
                      <a:pPr algn="ctr">
                        <a:lnSpc>
                          <a:spcPct val="100000"/>
                        </a:lnSpc>
                      </a:pPr>
                      <a:r>
                        <a:rPr b="0" lang="en-GB" sz="1200" spc="-1" strike="noStrike">
                          <a:solidFill>
                            <a:srgbClr val="7f7f7f"/>
                          </a:solidFill>
                          <a:latin typeface="Calibri"/>
                          <a:ea typeface="ＭＳ Ｐゴシック"/>
                        </a:rPr>
                        <a:t>70 (+9)</a:t>
                      </a:r>
                      <a:endParaRPr b="0" lang="en-GB" sz="1200" spc="-1" strike="noStrike">
                        <a:latin typeface="Arial"/>
                      </a:endParaRPr>
                    </a:p>
                  </a:txBody>
                  <a:tcPr marL="9360" marR="9360">
                    <a:lnL w="12240">
                      <a:noFill/>
                    </a:lnL>
                    <a:lnR w="12240">
                      <a:noFill/>
                    </a:lnR>
                    <a:lnT w="12240">
                      <a:noFill/>
                    </a:lnT>
                    <a:lnB w="12240">
                      <a:noFill/>
                    </a:lnB>
                    <a:noFill/>
                  </a:tcPr>
                </a:tc>
              </a:tr>
              <a:tr h="254880">
                <a:tc>
                  <a:txBody>
                    <a:bodyPr lIns="9360" rIns="9360" tIns="9360" bIns="0" anchor="ctr">
                      <a:noAutofit/>
                    </a:bodyPr>
                    <a:p>
                      <a:pPr algn="ctr">
                        <a:lnSpc>
                          <a:spcPct val="100000"/>
                        </a:lnSpc>
                      </a:pPr>
                      <a:r>
                        <a:rPr b="0" lang="en-GB" sz="1200" spc="-1" strike="noStrike">
                          <a:solidFill>
                            <a:srgbClr val="7f7f7f"/>
                          </a:solidFill>
                          <a:latin typeface="Calibri"/>
                          <a:ea typeface="ＭＳ Ｐゴシック"/>
                        </a:rPr>
                        <a:t>71 (+1)</a:t>
                      </a:r>
                      <a:endParaRPr b="0" lang="en-GB" sz="1200" spc="-1" strike="noStrike">
                        <a:latin typeface="Arial"/>
                      </a:endParaRPr>
                    </a:p>
                  </a:txBody>
                  <a:tcPr marL="9360" marR="9360">
                    <a:lnL w="12240">
                      <a:noFill/>
                    </a:lnL>
                    <a:lnR w="12240">
                      <a:noFill/>
                    </a:lnR>
                    <a:lnT w="12240">
                      <a:noFill/>
                    </a:lnT>
                    <a:lnB w="12240">
                      <a:noFill/>
                    </a:lnB>
                    <a:noFill/>
                  </a:tcPr>
                </a:tc>
              </a:tr>
              <a:tr h="254880">
                <a:tc>
                  <a:txBody>
                    <a:bodyPr lIns="9360" rIns="9360" tIns="9360" bIns="0" anchor="ctr">
                      <a:noAutofit/>
                    </a:bodyPr>
                    <a:p>
                      <a:pPr algn="ctr">
                        <a:lnSpc>
                          <a:spcPct val="100000"/>
                        </a:lnSpc>
                      </a:pPr>
                      <a:r>
                        <a:rPr b="0" lang="en-GB" sz="1200" spc="-1" strike="noStrike">
                          <a:solidFill>
                            <a:srgbClr val="7f7f7f"/>
                          </a:solidFill>
                          <a:latin typeface="Calibri"/>
                          <a:ea typeface="ＭＳ Ｐゴシック"/>
                        </a:rPr>
                        <a:t>74 (+3)</a:t>
                      </a:r>
                      <a:endParaRPr b="0" lang="en-GB" sz="1200" spc="-1" strike="noStrike">
                        <a:latin typeface="Arial"/>
                      </a:endParaRPr>
                    </a:p>
                  </a:txBody>
                  <a:tcPr marL="9360" marR="9360">
                    <a:lnL w="12240">
                      <a:noFill/>
                    </a:lnL>
                    <a:lnR w="12240">
                      <a:noFill/>
                    </a:lnR>
                    <a:lnT w="12240">
                      <a:noFill/>
                    </a:lnT>
                    <a:lnB w="12240">
                      <a:noFill/>
                    </a:lnB>
                    <a:noFill/>
                  </a:tcPr>
                </a:tc>
              </a:tr>
              <a:tr h="254880">
                <a:tc>
                  <a:txBody>
                    <a:bodyPr lIns="9360" rIns="9360" tIns="9360" bIns="0" anchor="ctr">
                      <a:noAutofit/>
                    </a:bodyPr>
                    <a:p>
                      <a:pPr algn="ctr">
                        <a:lnSpc>
                          <a:spcPct val="100000"/>
                        </a:lnSpc>
                      </a:pPr>
                      <a:r>
                        <a:rPr b="0" lang="en-GB" sz="1200" spc="-1" strike="noStrike">
                          <a:solidFill>
                            <a:srgbClr val="7f7f7f"/>
                          </a:solidFill>
                          <a:latin typeface="Calibri"/>
                          <a:ea typeface="ＭＳ Ｐゴシック"/>
                        </a:rPr>
                        <a:t>72 (+2)</a:t>
                      </a:r>
                      <a:endParaRPr b="0" lang="en-GB" sz="1200" spc="-1" strike="noStrike">
                        <a:latin typeface="Arial"/>
                      </a:endParaRPr>
                    </a:p>
                  </a:txBody>
                  <a:tcPr marL="9360" marR="9360">
                    <a:lnL w="12240">
                      <a:noFill/>
                    </a:lnL>
                    <a:lnR w="12240">
                      <a:noFill/>
                    </a:lnR>
                    <a:lnT w="12240">
                      <a:noFill/>
                    </a:lnT>
                    <a:lnB w="12240">
                      <a:noFill/>
                    </a:lnB>
                    <a:noFill/>
                  </a:tcPr>
                </a:tc>
              </a:tr>
              <a:tr h="252000">
                <a:tc>
                  <a:txBody>
                    <a:bodyPr lIns="9360" rIns="9360" tIns="9360" bIns="0" anchor="ctr">
                      <a:noAutofit/>
                    </a:bodyPr>
                    <a:p>
                      <a:pPr algn="ctr">
                        <a:lnSpc>
                          <a:spcPct val="100000"/>
                        </a:lnSpc>
                      </a:pPr>
                      <a:r>
                        <a:rPr b="0" lang="en-GB" sz="1200" spc="-1" strike="noStrike">
                          <a:solidFill>
                            <a:srgbClr val="7f7f7f"/>
                          </a:solidFill>
                          <a:latin typeface="Calibri"/>
                          <a:ea typeface="ＭＳ Ｐゴシック"/>
                        </a:rPr>
                        <a:t>72 (+4)</a:t>
                      </a:r>
                      <a:endParaRPr b="0" lang="en-GB" sz="1200" spc="-1" strike="noStrike">
                        <a:latin typeface="Arial"/>
                      </a:endParaRPr>
                    </a:p>
                  </a:txBody>
                  <a:tcPr marL="9360" marR="9360">
                    <a:lnL w="12240">
                      <a:noFill/>
                    </a:lnL>
                    <a:lnR w="12240">
                      <a:noFill/>
                    </a:lnR>
                    <a:lnT w="12240">
                      <a:noFill/>
                    </a:lnT>
                    <a:lnB w="12240">
                      <a:noFill/>
                    </a:lnB>
                    <a:noFill/>
                  </a:tcPr>
                </a:tc>
              </a:tr>
            </a:tbl>
          </a:graphicData>
        </a:graphic>
      </p:graphicFrame>
      <p:sp>
        <p:nvSpPr>
          <p:cNvPr id="540" name="Line 6"/>
          <p:cNvSpPr/>
          <p:nvPr/>
        </p:nvSpPr>
        <p:spPr>
          <a:xfrm flipH="1">
            <a:off x="411120" y="2511360"/>
            <a:ext cx="10866240" cy="0"/>
          </a:xfrm>
          <a:prstGeom prst="line">
            <a:avLst/>
          </a:prstGeom>
          <a:ln w="19080">
            <a:solidFill>
              <a:schemeClr val="tx1">
                <a:lumMod val="40000"/>
                <a:lumOff val="60000"/>
              </a:schemeClr>
            </a:solidFill>
            <a:prstDash val="dash"/>
            <a:round/>
          </a:ln>
        </p:spPr>
        <p:style>
          <a:lnRef idx="1">
            <a:schemeClr val="accent1"/>
          </a:lnRef>
          <a:fillRef idx="0">
            <a:schemeClr val="accent1"/>
          </a:fillRef>
          <a:effectRef idx="0">
            <a:schemeClr val="accent1"/>
          </a:effectRef>
          <a:fontRef idx="minor"/>
        </p:style>
      </p:sp>
      <p:sp>
        <p:nvSpPr>
          <p:cNvPr id="541" name="Line 7"/>
          <p:cNvSpPr/>
          <p:nvPr/>
        </p:nvSpPr>
        <p:spPr>
          <a:xfrm flipH="1">
            <a:off x="396720" y="3292200"/>
            <a:ext cx="10866240" cy="0"/>
          </a:xfrm>
          <a:prstGeom prst="line">
            <a:avLst/>
          </a:prstGeom>
          <a:ln w="19080">
            <a:solidFill>
              <a:schemeClr val="tx1">
                <a:lumMod val="40000"/>
                <a:lumOff val="60000"/>
              </a:schemeClr>
            </a:solidFill>
            <a:prstDash val="dash"/>
            <a:round/>
          </a:ln>
        </p:spPr>
        <p:style>
          <a:lnRef idx="1">
            <a:schemeClr val="accent1"/>
          </a:lnRef>
          <a:fillRef idx="0">
            <a:schemeClr val="accent1"/>
          </a:fillRef>
          <a:effectRef idx="0">
            <a:schemeClr val="accent1"/>
          </a:effectRef>
          <a:fontRef idx="minor"/>
        </p:style>
      </p:sp>
      <p:sp>
        <p:nvSpPr>
          <p:cNvPr id="542" name="Line 8"/>
          <p:cNvSpPr/>
          <p:nvPr/>
        </p:nvSpPr>
        <p:spPr>
          <a:xfrm flipH="1">
            <a:off x="396720" y="4606920"/>
            <a:ext cx="10866240" cy="0"/>
          </a:xfrm>
          <a:prstGeom prst="line">
            <a:avLst/>
          </a:prstGeom>
          <a:ln w="19080">
            <a:solidFill>
              <a:schemeClr val="tx1">
                <a:lumMod val="40000"/>
                <a:lumOff val="60000"/>
              </a:schemeClr>
            </a:solidFill>
            <a:prstDash val="dash"/>
            <a:round/>
          </a:ln>
        </p:spPr>
        <p:style>
          <a:lnRef idx="1">
            <a:schemeClr val="accent1"/>
          </a:lnRef>
          <a:fillRef idx="0">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3" name="TextShape 1"/>
          <p:cNvSpPr txBox="1"/>
          <p:nvPr/>
        </p:nvSpPr>
        <p:spPr>
          <a:xfrm>
            <a:off x="423000" y="244800"/>
            <a:ext cx="10362960" cy="671400"/>
          </a:xfrm>
          <a:prstGeom prst="rect">
            <a:avLst/>
          </a:prstGeom>
          <a:noFill/>
          <a:ln>
            <a:noFill/>
          </a:ln>
        </p:spPr>
        <p:txBody>
          <a:bodyPr lIns="0" rIns="0" tIns="0" bIns="0" anchor="ctr">
            <a:noAutofit/>
          </a:bodyPr>
          <a:p>
            <a:pPr>
              <a:lnSpc>
                <a:spcPct val="90000"/>
              </a:lnSpc>
            </a:pPr>
            <a:r>
              <a:rPr b="1" lang="en-US" sz="3200" spc="-1" strike="noStrike">
                <a:solidFill>
                  <a:srgbClr val="eb311b"/>
                </a:solidFill>
                <a:latin typeface="Calibri"/>
                <a:ea typeface="Calibri"/>
              </a:rPr>
              <a:t>Any questions</a:t>
            </a:r>
            <a:endParaRPr b="0" lang="en-US" sz="3200" spc="-1" strike="noStrike">
              <a:solidFill>
                <a:srgbClr val="404040"/>
              </a:solidFill>
              <a:latin typeface="Roboto Condensed"/>
            </a:endParaRPr>
          </a:p>
        </p:txBody>
      </p:sp>
      <p:grpSp>
        <p:nvGrpSpPr>
          <p:cNvPr id="544" name="Group 2"/>
          <p:cNvGrpSpPr/>
          <p:nvPr/>
        </p:nvGrpSpPr>
        <p:grpSpPr>
          <a:xfrm>
            <a:off x="956520" y="1674000"/>
            <a:ext cx="10278720" cy="1864440"/>
            <a:chOff x="956520" y="1674000"/>
            <a:chExt cx="10278720" cy="1864440"/>
          </a:xfrm>
        </p:grpSpPr>
        <p:sp>
          <p:nvSpPr>
            <p:cNvPr id="545" name="CustomShape 3"/>
            <p:cNvSpPr/>
            <p:nvPr/>
          </p:nvSpPr>
          <p:spPr>
            <a:xfrm>
              <a:off x="956880" y="1742400"/>
              <a:ext cx="4607640" cy="1727640"/>
            </a:xfrm>
            <a:prstGeom prst="rect">
              <a:avLst/>
            </a:prstGeom>
            <a:noFill/>
            <a:ln>
              <a:noFill/>
            </a:ln>
          </p:spPr>
          <p:style>
            <a:lnRef idx="0"/>
            <a:fillRef idx="0"/>
            <a:effectRef idx="0"/>
            <a:fontRef idx="minor"/>
          </p:style>
          <p:txBody>
            <a:bodyPr lIns="216000" rIns="216000" tIns="72000" bIns="72000" anchor="ctr">
              <a:noAutofit/>
            </a:bodyPr>
            <a:p>
              <a:pPr>
                <a:lnSpc>
                  <a:spcPts val="1500"/>
                </a:lnSpc>
                <a:spcAft>
                  <a:spcPts val="601"/>
                </a:spcAft>
              </a:pPr>
              <a:r>
                <a:rPr b="1" lang="en-GB" sz="1800" spc="-1" strike="noStrike">
                  <a:solidFill>
                    <a:srgbClr val="842c91"/>
                  </a:solidFill>
                  <a:latin typeface="Calibri"/>
                  <a:ea typeface="Verdana"/>
                </a:rPr>
                <a:t>MARK LONG, DIRECTOR</a:t>
              </a:r>
              <a:endParaRPr b="0" lang="en-GB" sz="1800" spc="-1" strike="noStrike">
                <a:latin typeface="Arial"/>
              </a:endParaRPr>
            </a:p>
            <a:p>
              <a:pPr marL="457200">
                <a:lnSpc>
                  <a:spcPts val="1500"/>
                </a:lnSpc>
                <a:spcBef>
                  <a:spcPts val="601"/>
                </a:spcBef>
                <a:spcAft>
                  <a:spcPts val="601"/>
                </a:spcAft>
              </a:pPr>
              <a:r>
                <a:rPr b="0" lang="en-GB" sz="1800" spc="-1" strike="noStrike">
                  <a:solidFill>
                    <a:srgbClr val="808080"/>
                  </a:solidFill>
                  <a:latin typeface="Calibri"/>
                  <a:ea typeface="Verdana"/>
                </a:rPr>
                <a:t>+44 (0) 20 7400 1016</a:t>
              </a:r>
              <a:endParaRPr b="0" lang="en-GB" sz="1800" spc="-1" strike="noStrike">
                <a:latin typeface="Arial"/>
              </a:endParaRPr>
            </a:p>
            <a:p>
              <a:pPr marL="457200">
                <a:lnSpc>
                  <a:spcPts val="1500"/>
                </a:lnSpc>
                <a:spcBef>
                  <a:spcPts val="601"/>
                </a:spcBef>
                <a:spcAft>
                  <a:spcPts val="601"/>
                </a:spcAft>
              </a:pPr>
              <a:r>
                <a:rPr b="0" lang="en-GB" sz="1800" spc="-1" strike="noStrike">
                  <a:solidFill>
                    <a:srgbClr val="808080"/>
                  </a:solidFill>
                  <a:latin typeface="Calibri"/>
                  <a:ea typeface="Verdana"/>
                </a:rPr>
                <a:t>+44 (0) 7966 454 958</a:t>
              </a:r>
              <a:endParaRPr b="0" lang="en-GB" sz="1800" spc="-1" strike="noStrike">
                <a:latin typeface="Arial"/>
              </a:endParaRPr>
            </a:p>
            <a:p>
              <a:pPr marL="457200">
                <a:lnSpc>
                  <a:spcPts val="1500"/>
                </a:lnSpc>
                <a:spcBef>
                  <a:spcPts val="601"/>
                </a:spcBef>
                <a:spcAft>
                  <a:spcPts val="601"/>
                </a:spcAft>
              </a:pPr>
              <a:r>
                <a:rPr b="0" lang="en-GB" sz="1800" spc="-1" strike="noStrike">
                  <a:solidFill>
                    <a:srgbClr val="808080"/>
                  </a:solidFill>
                  <a:latin typeface="Calibri"/>
                  <a:ea typeface="Verdana"/>
                </a:rPr>
                <a:t>Mark.Long@bva-bdrc.com</a:t>
              </a:r>
              <a:endParaRPr b="0" lang="en-GB" sz="1800" spc="-1" strike="noStrike">
                <a:latin typeface="Arial"/>
              </a:endParaRPr>
            </a:p>
          </p:txBody>
        </p:sp>
        <p:sp>
          <p:nvSpPr>
            <p:cNvPr id="546" name="CustomShape 4"/>
            <p:cNvSpPr/>
            <p:nvPr/>
          </p:nvSpPr>
          <p:spPr>
            <a:xfrm>
              <a:off x="6627240" y="1742400"/>
              <a:ext cx="4607640" cy="1727640"/>
            </a:xfrm>
            <a:prstGeom prst="rect">
              <a:avLst/>
            </a:prstGeom>
            <a:noFill/>
            <a:ln>
              <a:noFill/>
            </a:ln>
          </p:spPr>
          <p:style>
            <a:lnRef idx="0"/>
            <a:fillRef idx="0"/>
            <a:effectRef idx="0"/>
            <a:fontRef idx="minor"/>
          </p:style>
          <p:txBody>
            <a:bodyPr lIns="216000" rIns="216000" tIns="72000" bIns="72000" anchor="ctr">
              <a:noAutofit/>
            </a:bodyPr>
            <a:p>
              <a:pPr>
                <a:lnSpc>
                  <a:spcPts val="1500"/>
                </a:lnSpc>
                <a:spcAft>
                  <a:spcPts val="601"/>
                </a:spcAft>
              </a:pPr>
              <a:r>
                <a:rPr b="1" lang="en-GB" sz="1800" spc="-1" strike="noStrike">
                  <a:solidFill>
                    <a:srgbClr val="842c91"/>
                  </a:solidFill>
                  <a:latin typeface="Calibri"/>
                  <a:ea typeface="Verdana"/>
                </a:rPr>
                <a:t>SAM BURTON, RESEARCH DIRECTOR</a:t>
              </a:r>
              <a:endParaRPr b="0" lang="en-GB" sz="1800" spc="-1" strike="noStrike">
                <a:latin typeface="Arial"/>
              </a:endParaRPr>
            </a:p>
            <a:p>
              <a:pPr marL="457200">
                <a:lnSpc>
                  <a:spcPts val="1500"/>
                </a:lnSpc>
                <a:spcBef>
                  <a:spcPts val="601"/>
                </a:spcBef>
                <a:spcAft>
                  <a:spcPts val="601"/>
                </a:spcAft>
              </a:pPr>
              <a:r>
                <a:rPr b="0" lang="en-GB" sz="1800" spc="-1" strike="noStrike">
                  <a:solidFill>
                    <a:srgbClr val="808080"/>
                  </a:solidFill>
                  <a:latin typeface="Calibri"/>
                  <a:ea typeface="Verdana"/>
                </a:rPr>
                <a:t>+44 (0) 20 7400 0396</a:t>
              </a:r>
              <a:endParaRPr b="0" lang="en-GB" sz="1800" spc="-1" strike="noStrike">
                <a:latin typeface="Arial"/>
              </a:endParaRPr>
            </a:p>
            <a:p>
              <a:pPr marL="457200">
                <a:lnSpc>
                  <a:spcPts val="1500"/>
                </a:lnSpc>
                <a:spcBef>
                  <a:spcPts val="601"/>
                </a:spcBef>
                <a:spcAft>
                  <a:spcPts val="601"/>
                </a:spcAft>
              </a:pPr>
              <a:r>
                <a:rPr b="0" lang="en-GB" sz="1800" spc="-1" strike="noStrike">
                  <a:solidFill>
                    <a:srgbClr val="808080"/>
                  </a:solidFill>
                  <a:latin typeface="Calibri"/>
                  <a:ea typeface="Verdana"/>
                </a:rPr>
                <a:t>Sam.Burton@bva-bdrc.com</a:t>
              </a:r>
              <a:endParaRPr b="0" lang="en-GB" sz="1800" spc="-1" strike="noStrike">
                <a:latin typeface="Arial"/>
              </a:endParaRPr>
            </a:p>
            <a:p>
              <a:pPr marL="457200">
                <a:lnSpc>
                  <a:spcPts val="1500"/>
                </a:lnSpc>
                <a:spcBef>
                  <a:spcPts val="601"/>
                </a:spcBef>
                <a:spcAft>
                  <a:spcPts val="601"/>
                </a:spcAft>
              </a:pPr>
              <a:endParaRPr b="0" lang="en-GB" sz="1800" spc="-1" strike="noStrike">
                <a:latin typeface="Arial"/>
              </a:endParaRPr>
            </a:p>
          </p:txBody>
        </p:sp>
        <p:sp>
          <p:nvSpPr>
            <p:cNvPr id="547" name="Line 5"/>
            <p:cNvSpPr/>
            <p:nvPr/>
          </p:nvSpPr>
          <p:spPr>
            <a:xfrm>
              <a:off x="956520" y="1674000"/>
              <a:ext cx="4392000" cy="0"/>
            </a:xfrm>
            <a:prstGeom prst="line">
              <a:avLst/>
            </a:prstGeom>
            <a:ln w="19080">
              <a:solidFill>
                <a:schemeClr val="accent1"/>
              </a:solidFill>
              <a:round/>
            </a:ln>
          </p:spPr>
          <p:style>
            <a:lnRef idx="2">
              <a:schemeClr val="accent1"/>
            </a:lnRef>
            <a:fillRef idx="0">
              <a:schemeClr val="accent1"/>
            </a:fillRef>
            <a:effectRef idx="1">
              <a:schemeClr val="accent1"/>
            </a:effectRef>
            <a:fontRef idx="minor"/>
          </p:style>
        </p:sp>
        <p:sp>
          <p:nvSpPr>
            <p:cNvPr id="548" name="Line 6"/>
            <p:cNvSpPr/>
            <p:nvPr/>
          </p:nvSpPr>
          <p:spPr>
            <a:xfrm>
              <a:off x="1172520" y="3538440"/>
              <a:ext cx="4392000" cy="0"/>
            </a:xfrm>
            <a:prstGeom prst="line">
              <a:avLst/>
            </a:prstGeom>
            <a:ln w="19080">
              <a:solidFill>
                <a:schemeClr val="accent3"/>
              </a:solidFill>
              <a:round/>
            </a:ln>
          </p:spPr>
          <p:style>
            <a:lnRef idx="2">
              <a:schemeClr val="accent1"/>
            </a:lnRef>
            <a:fillRef idx="0">
              <a:schemeClr val="accent1"/>
            </a:fillRef>
            <a:effectRef idx="1">
              <a:schemeClr val="accent1"/>
            </a:effectRef>
            <a:fontRef idx="minor"/>
          </p:style>
        </p:sp>
        <p:sp>
          <p:nvSpPr>
            <p:cNvPr id="549" name="Line 7"/>
            <p:cNvSpPr/>
            <p:nvPr/>
          </p:nvSpPr>
          <p:spPr>
            <a:xfrm>
              <a:off x="956520" y="1674000"/>
              <a:ext cx="0" cy="1728000"/>
            </a:xfrm>
            <a:prstGeom prst="line">
              <a:avLst/>
            </a:prstGeom>
            <a:ln w="19080">
              <a:solidFill>
                <a:schemeClr val="accent1"/>
              </a:solidFill>
              <a:round/>
            </a:ln>
          </p:spPr>
          <p:style>
            <a:lnRef idx="2">
              <a:schemeClr val="accent1"/>
            </a:lnRef>
            <a:fillRef idx="0">
              <a:schemeClr val="accent1"/>
            </a:fillRef>
            <a:effectRef idx="1">
              <a:schemeClr val="accent1"/>
            </a:effectRef>
            <a:fontRef idx="minor"/>
          </p:style>
        </p:sp>
        <p:sp>
          <p:nvSpPr>
            <p:cNvPr id="550" name="Line 8"/>
            <p:cNvSpPr/>
            <p:nvPr/>
          </p:nvSpPr>
          <p:spPr>
            <a:xfrm>
              <a:off x="5564520" y="1810440"/>
              <a:ext cx="0" cy="1728000"/>
            </a:xfrm>
            <a:prstGeom prst="line">
              <a:avLst/>
            </a:prstGeom>
            <a:ln w="19080">
              <a:solidFill>
                <a:schemeClr val="accent3"/>
              </a:solidFill>
              <a:round/>
            </a:ln>
          </p:spPr>
          <p:style>
            <a:lnRef idx="2">
              <a:schemeClr val="accent1"/>
            </a:lnRef>
            <a:fillRef idx="0">
              <a:schemeClr val="accent1"/>
            </a:fillRef>
            <a:effectRef idx="1">
              <a:schemeClr val="accent1"/>
            </a:effectRef>
            <a:fontRef idx="minor"/>
          </p:style>
        </p:sp>
        <p:sp>
          <p:nvSpPr>
            <p:cNvPr id="551" name="Line 9"/>
            <p:cNvSpPr/>
            <p:nvPr/>
          </p:nvSpPr>
          <p:spPr>
            <a:xfrm>
              <a:off x="6627240" y="1674000"/>
              <a:ext cx="4392000" cy="0"/>
            </a:xfrm>
            <a:prstGeom prst="line">
              <a:avLst/>
            </a:prstGeom>
            <a:ln w="19080">
              <a:solidFill>
                <a:schemeClr val="accent1"/>
              </a:solidFill>
              <a:round/>
            </a:ln>
          </p:spPr>
          <p:style>
            <a:lnRef idx="2">
              <a:schemeClr val="accent1"/>
            </a:lnRef>
            <a:fillRef idx="0">
              <a:schemeClr val="accent1"/>
            </a:fillRef>
            <a:effectRef idx="1">
              <a:schemeClr val="accent1"/>
            </a:effectRef>
            <a:fontRef idx="minor"/>
          </p:style>
        </p:sp>
        <p:sp>
          <p:nvSpPr>
            <p:cNvPr id="552" name="Line 10"/>
            <p:cNvSpPr/>
            <p:nvPr/>
          </p:nvSpPr>
          <p:spPr>
            <a:xfrm>
              <a:off x="6843240" y="3538440"/>
              <a:ext cx="4392000" cy="0"/>
            </a:xfrm>
            <a:prstGeom prst="line">
              <a:avLst/>
            </a:prstGeom>
            <a:ln w="19080">
              <a:solidFill>
                <a:schemeClr val="accent3"/>
              </a:solidFill>
              <a:round/>
            </a:ln>
          </p:spPr>
          <p:style>
            <a:lnRef idx="2">
              <a:schemeClr val="accent1"/>
            </a:lnRef>
            <a:fillRef idx="0">
              <a:schemeClr val="accent1"/>
            </a:fillRef>
            <a:effectRef idx="1">
              <a:schemeClr val="accent1"/>
            </a:effectRef>
            <a:fontRef idx="minor"/>
          </p:style>
        </p:sp>
        <p:sp>
          <p:nvSpPr>
            <p:cNvPr id="553" name="Line 11"/>
            <p:cNvSpPr/>
            <p:nvPr/>
          </p:nvSpPr>
          <p:spPr>
            <a:xfrm>
              <a:off x="6627240" y="1674000"/>
              <a:ext cx="0" cy="1728000"/>
            </a:xfrm>
            <a:prstGeom prst="line">
              <a:avLst/>
            </a:prstGeom>
            <a:ln w="19080">
              <a:solidFill>
                <a:schemeClr val="accent1"/>
              </a:solidFill>
              <a:round/>
            </a:ln>
          </p:spPr>
          <p:style>
            <a:lnRef idx="2">
              <a:schemeClr val="accent1"/>
            </a:lnRef>
            <a:fillRef idx="0">
              <a:schemeClr val="accent1"/>
            </a:fillRef>
            <a:effectRef idx="1">
              <a:schemeClr val="accent1"/>
            </a:effectRef>
            <a:fontRef idx="minor"/>
          </p:style>
        </p:sp>
        <p:sp>
          <p:nvSpPr>
            <p:cNvPr id="554" name="Line 12"/>
            <p:cNvSpPr/>
            <p:nvPr/>
          </p:nvSpPr>
          <p:spPr>
            <a:xfrm>
              <a:off x="11235240" y="1810440"/>
              <a:ext cx="0" cy="1728000"/>
            </a:xfrm>
            <a:prstGeom prst="line">
              <a:avLst/>
            </a:prstGeom>
            <a:ln w="19080">
              <a:solidFill>
                <a:schemeClr val="accent3"/>
              </a:solidFill>
              <a:round/>
            </a:ln>
          </p:spPr>
          <p:style>
            <a:lnRef idx="2">
              <a:schemeClr val="accent1"/>
            </a:lnRef>
            <a:fillRef idx="0">
              <a:schemeClr val="accent1"/>
            </a:fillRef>
            <a:effectRef idx="1">
              <a:schemeClr val="accent1"/>
            </a:effectRef>
            <a:fontRef idx="minor"/>
          </p:style>
        </p:sp>
        <p:pic>
          <p:nvPicPr>
            <p:cNvPr id="555" name="Picture 2" descr=""/>
            <p:cNvPicPr/>
            <p:nvPr/>
          </p:nvPicPr>
          <p:blipFill>
            <a:blip r:embed="rId1"/>
            <a:stretch/>
          </p:blipFill>
          <p:spPr>
            <a:xfrm>
              <a:off x="1320120" y="2376000"/>
              <a:ext cx="246600" cy="246600"/>
            </a:xfrm>
            <a:prstGeom prst="rect">
              <a:avLst/>
            </a:prstGeom>
            <a:ln>
              <a:noFill/>
            </a:ln>
          </p:spPr>
        </p:pic>
        <p:pic>
          <p:nvPicPr>
            <p:cNvPr id="556" name="Picture 2" descr=""/>
            <p:cNvPicPr/>
            <p:nvPr/>
          </p:nvPicPr>
          <p:blipFill>
            <a:blip r:embed="rId2"/>
            <a:stretch/>
          </p:blipFill>
          <p:spPr>
            <a:xfrm>
              <a:off x="6990840" y="2376000"/>
              <a:ext cx="246600" cy="246600"/>
            </a:xfrm>
            <a:prstGeom prst="rect">
              <a:avLst/>
            </a:prstGeom>
            <a:ln>
              <a:noFill/>
            </a:ln>
          </p:spPr>
        </p:pic>
        <p:pic>
          <p:nvPicPr>
            <p:cNvPr id="557" name="Picture 3" descr=""/>
            <p:cNvPicPr/>
            <p:nvPr/>
          </p:nvPicPr>
          <p:blipFill>
            <a:blip r:embed="rId3"/>
            <a:stretch/>
          </p:blipFill>
          <p:spPr>
            <a:xfrm>
              <a:off x="1320120" y="2708280"/>
              <a:ext cx="250200" cy="250200"/>
            </a:xfrm>
            <a:prstGeom prst="rect">
              <a:avLst/>
            </a:prstGeom>
            <a:ln>
              <a:noFill/>
            </a:ln>
          </p:spPr>
        </p:pic>
        <p:pic>
          <p:nvPicPr>
            <p:cNvPr id="558" name="Picture 4" descr=""/>
            <p:cNvPicPr/>
            <p:nvPr/>
          </p:nvPicPr>
          <p:blipFill>
            <a:blip r:embed="rId4"/>
            <a:stretch/>
          </p:blipFill>
          <p:spPr>
            <a:xfrm>
              <a:off x="1333800" y="3022920"/>
              <a:ext cx="236520" cy="236520"/>
            </a:xfrm>
            <a:prstGeom prst="rect">
              <a:avLst/>
            </a:prstGeom>
            <a:ln>
              <a:noFill/>
            </a:ln>
          </p:spPr>
        </p:pic>
        <p:pic>
          <p:nvPicPr>
            <p:cNvPr id="559" name="Picture 4" descr=""/>
            <p:cNvPicPr/>
            <p:nvPr/>
          </p:nvPicPr>
          <p:blipFill>
            <a:blip r:embed="rId5"/>
            <a:stretch/>
          </p:blipFill>
          <p:spPr>
            <a:xfrm>
              <a:off x="6990840" y="2708280"/>
              <a:ext cx="236520" cy="236520"/>
            </a:xfrm>
            <a:prstGeom prst="rect">
              <a:avLst/>
            </a:prstGeom>
            <a:ln>
              <a:noFill/>
            </a:ln>
          </p:spPr>
        </p:pic>
      </p:gr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9" name="TextShape 1"/>
          <p:cNvSpPr txBox="1"/>
          <p:nvPr/>
        </p:nvSpPr>
        <p:spPr>
          <a:xfrm>
            <a:off x="423000" y="244800"/>
            <a:ext cx="10362960" cy="671400"/>
          </a:xfrm>
          <a:prstGeom prst="rect">
            <a:avLst/>
          </a:prstGeom>
          <a:noFill/>
          <a:ln>
            <a:noFill/>
          </a:ln>
        </p:spPr>
        <p:txBody>
          <a:bodyPr lIns="0" rIns="0" tIns="0" bIns="0" anchor="ctr">
            <a:noAutofit/>
          </a:bodyPr>
          <a:p>
            <a:pPr>
              <a:lnSpc>
                <a:spcPct val="90000"/>
              </a:lnSpc>
            </a:pPr>
            <a:r>
              <a:rPr b="1" lang="en-US" sz="3200" spc="-1" strike="noStrike">
                <a:solidFill>
                  <a:srgbClr val="eb311b"/>
                </a:solidFill>
                <a:latin typeface="Calibri"/>
                <a:ea typeface="Calibri"/>
              </a:rPr>
              <a:t>Background &amp; methodology</a:t>
            </a:r>
            <a:endParaRPr b="0" lang="en-US" sz="3200" spc="-1" strike="noStrike">
              <a:solidFill>
                <a:srgbClr val="404040"/>
              </a:solidFill>
              <a:latin typeface="Roboto Condensed"/>
            </a:endParaRPr>
          </a:p>
        </p:txBody>
      </p:sp>
      <p:sp>
        <p:nvSpPr>
          <p:cNvPr id="200" name="CustomShape 2"/>
          <p:cNvSpPr/>
          <p:nvPr/>
        </p:nvSpPr>
        <p:spPr>
          <a:xfrm>
            <a:off x="407520" y="1185840"/>
            <a:ext cx="10839240" cy="16880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GB" sz="1500" spc="-1" strike="noStrike">
                <a:solidFill>
                  <a:srgbClr val="808080"/>
                </a:solidFill>
                <a:latin typeface="Calibri"/>
              </a:rPr>
              <a:t>The Intermediary Mortgage Lenders Association (IMLA) launched the </a:t>
            </a:r>
            <a:r>
              <a:rPr b="1" lang="en-GB" sz="1500" spc="-1" strike="noStrike">
                <a:solidFill>
                  <a:srgbClr val="808080"/>
                </a:solidFill>
                <a:latin typeface="Calibri"/>
              </a:rPr>
              <a:t>Mortgage Market Tracker </a:t>
            </a:r>
            <a:r>
              <a:rPr b="0" lang="en-GB" sz="1500" spc="-1" strike="noStrike">
                <a:solidFill>
                  <a:srgbClr val="808080"/>
                </a:solidFill>
                <a:latin typeface="Calibri"/>
              </a:rPr>
              <a:t>in November 2015. The Tracker uses data provided by BDRC’s Project Mercury. Project Mercury is a continuous monitor of intermediary lender marketing effectiveness and broker sentiment, launched in 2007.</a:t>
            </a:r>
            <a:endParaRPr b="0" lang="en-GB" sz="1500" spc="-1" strike="noStrike">
              <a:latin typeface="Arial"/>
            </a:endParaRPr>
          </a:p>
          <a:p>
            <a:pPr>
              <a:lnSpc>
                <a:spcPct val="100000"/>
              </a:lnSpc>
            </a:pPr>
            <a:endParaRPr b="0" lang="en-GB" sz="1500" spc="-1" strike="noStrike">
              <a:latin typeface="Arial"/>
            </a:endParaRPr>
          </a:p>
          <a:p>
            <a:pPr>
              <a:lnSpc>
                <a:spcPct val="100000"/>
              </a:lnSpc>
            </a:pPr>
            <a:r>
              <a:rPr b="0" lang="en-GB" sz="1500" spc="-1" strike="noStrike">
                <a:solidFill>
                  <a:srgbClr val="808080"/>
                </a:solidFill>
                <a:latin typeface="Calibri"/>
              </a:rPr>
              <a:t>Existing business confidence questions on the survey are supplemented by additional questions measuring the conversion of Decision In Principle (DIP) to completion. This report  contains the results for </a:t>
            </a:r>
            <a:r>
              <a:rPr b="1" lang="en-GB" sz="1500" spc="-1" strike="noStrike">
                <a:solidFill>
                  <a:srgbClr val="808080"/>
                </a:solidFill>
                <a:latin typeface="Calibri"/>
              </a:rPr>
              <a:t>Q4 2018</a:t>
            </a:r>
            <a:r>
              <a:rPr b="0" lang="en-GB" sz="1500" spc="-1" strike="noStrike">
                <a:solidFill>
                  <a:srgbClr val="808080"/>
                </a:solidFill>
                <a:latin typeface="Calibri"/>
              </a:rPr>
              <a:t>.</a:t>
            </a:r>
            <a:endParaRPr b="0" lang="en-GB" sz="1500" spc="-1" strike="noStrike">
              <a:latin typeface="Arial"/>
            </a:endParaRPr>
          </a:p>
          <a:p>
            <a:pPr>
              <a:lnSpc>
                <a:spcPct val="100000"/>
              </a:lnSpc>
            </a:pPr>
            <a:endParaRPr b="0" lang="en-GB" sz="1500" spc="-1" strike="noStrike">
              <a:latin typeface="Arial"/>
            </a:endParaRPr>
          </a:p>
        </p:txBody>
      </p:sp>
      <p:sp>
        <p:nvSpPr>
          <p:cNvPr id="201" name="CustomShape 3"/>
          <p:cNvSpPr/>
          <p:nvPr/>
        </p:nvSpPr>
        <p:spPr>
          <a:xfrm>
            <a:off x="1502640" y="2978640"/>
            <a:ext cx="2079720" cy="171972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en-GB" sz="1600" spc="-1" strike="noStrike">
                <a:solidFill>
                  <a:srgbClr val="fd5608"/>
                </a:solidFill>
                <a:latin typeface="Calibri"/>
                <a:ea typeface="Verdana"/>
              </a:rPr>
              <a:t>WHO?</a:t>
            </a:r>
            <a:endParaRPr b="0" lang="en-GB" sz="1600" spc="-1" strike="noStrike">
              <a:latin typeface="Arial"/>
            </a:endParaRPr>
          </a:p>
          <a:p>
            <a:pPr algn="ctr">
              <a:lnSpc>
                <a:spcPct val="100000"/>
              </a:lnSpc>
              <a:spcAft>
                <a:spcPts val="201"/>
              </a:spcAft>
            </a:pPr>
            <a:r>
              <a:rPr b="0" lang="en-GB" sz="1300" spc="-1" strike="noStrike">
                <a:solidFill>
                  <a:srgbClr val="808080"/>
                </a:solidFill>
                <a:latin typeface="Calibri"/>
                <a:ea typeface="Verdana"/>
              </a:rPr>
              <a:t>Mortgage Intermediaries – advise customers on which lender to use, 24+ mortgages pa, not tied wholly to one lender, GB based. Sample sourced from Touchstone</a:t>
            </a:r>
            <a:endParaRPr b="0" lang="en-GB" sz="1300" spc="-1" strike="noStrike">
              <a:latin typeface="Arial"/>
            </a:endParaRPr>
          </a:p>
        </p:txBody>
      </p:sp>
      <p:sp>
        <p:nvSpPr>
          <p:cNvPr id="202" name="CustomShape 4"/>
          <p:cNvSpPr/>
          <p:nvPr/>
        </p:nvSpPr>
        <p:spPr>
          <a:xfrm>
            <a:off x="4505760" y="3178800"/>
            <a:ext cx="2135520" cy="152172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en-GB" sz="1600" spc="-1" strike="noStrike">
                <a:solidFill>
                  <a:srgbClr val="fd5608"/>
                </a:solidFill>
                <a:latin typeface="Calibri"/>
                <a:ea typeface="Verdana"/>
              </a:rPr>
              <a:t>HOW?</a:t>
            </a:r>
            <a:endParaRPr b="0" lang="en-GB" sz="1600" spc="-1" strike="noStrike">
              <a:latin typeface="Arial"/>
            </a:endParaRPr>
          </a:p>
          <a:p>
            <a:pPr algn="ctr">
              <a:lnSpc>
                <a:spcPct val="100000"/>
              </a:lnSpc>
              <a:spcAft>
                <a:spcPts val="201"/>
              </a:spcAft>
            </a:pPr>
            <a:r>
              <a:rPr b="0" lang="en-GB" sz="1300" spc="-1" strike="noStrike">
                <a:solidFill>
                  <a:srgbClr val="808080"/>
                </a:solidFill>
                <a:latin typeface="Calibri"/>
                <a:ea typeface="Verdana"/>
              </a:rPr>
              <a:t>Monthly telephone interviews </a:t>
            </a:r>
            <a:br/>
            <a:r>
              <a:rPr b="0" lang="en-GB" sz="1300" spc="-1" strike="noStrike">
                <a:solidFill>
                  <a:srgbClr val="808080"/>
                </a:solidFill>
                <a:latin typeface="Calibri"/>
                <a:ea typeface="Verdana"/>
              </a:rPr>
              <a:t>(100 per month), average interview </a:t>
            </a:r>
            <a:br/>
            <a:r>
              <a:rPr b="0" lang="en-GB" sz="1300" spc="-1" strike="noStrike">
                <a:solidFill>
                  <a:srgbClr val="808080"/>
                </a:solidFill>
                <a:latin typeface="Calibri"/>
                <a:ea typeface="Verdana"/>
              </a:rPr>
              <a:t>c.30 minutes. Fieldwork by PRS (our sister company) </a:t>
            </a:r>
            <a:endParaRPr b="0" lang="en-GB" sz="1300" spc="-1" strike="noStrike">
              <a:latin typeface="Arial"/>
            </a:endParaRPr>
          </a:p>
        </p:txBody>
      </p:sp>
      <p:sp>
        <p:nvSpPr>
          <p:cNvPr id="203" name="CustomShape 5"/>
          <p:cNvSpPr/>
          <p:nvPr/>
        </p:nvSpPr>
        <p:spPr>
          <a:xfrm>
            <a:off x="7579440" y="3278520"/>
            <a:ext cx="2050560" cy="132372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en-GB" sz="1600" spc="-1" strike="noStrike">
                <a:solidFill>
                  <a:srgbClr val="fd5608"/>
                </a:solidFill>
                <a:latin typeface="Calibri"/>
                <a:ea typeface="Verdana"/>
              </a:rPr>
              <a:t>HOW MANY?</a:t>
            </a:r>
            <a:endParaRPr b="0" lang="en-GB" sz="1600" spc="-1" strike="noStrike">
              <a:latin typeface="Arial"/>
            </a:endParaRPr>
          </a:p>
          <a:p>
            <a:pPr algn="ctr">
              <a:lnSpc>
                <a:spcPct val="100000"/>
              </a:lnSpc>
              <a:spcAft>
                <a:spcPts val="201"/>
              </a:spcAft>
            </a:pPr>
            <a:r>
              <a:rPr b="0" lang="en-GB" sz="1300" spc="-1" strike="noStrike">
                <a:solidFill>
                  <a:srgbClr val="808080"/>
                </a:solidFill>
                <a:latin typeface="Calibri"/>
                <a:ea typeface="Verdana"/>
              </a:rPr>
              <a:t>Total of 300. Achieved sample weighted by firm size &amp; type to be representative of Matrix Solutions universe profile</a:t>
            </a:r>
            <a:endParaRPr b="0" lang="en-GB" sz="1300" spc="-1" strike="noStrike">
              <a:latin typeface="Arial"/>
            </a:endParaRPr>
          </a:p>
        </p:txBody>
      </p:sp>
      <p:grpSp>
        <p:nvGrpSpPr>
          <p:cNvPr id="204" name="Group 6"/>
          <p:cNvGrpSpPr/>
          <p:nvPr/>
        </p:nvGrpSpPr>
        <p:grpSpPr>
          <a:xfrm>
            <a:off x="1372680" y="2778120"/>
            <a:ext cx="2339640" cy="2339640"/>
            <a:chOff x="1372680" y="2778120"/>
            <a:chExt cx="2339640" cy="2339640"/>
          </a:xfrm>
        </p:grpSpPr>
        <p:sp>
          <p:nvSpPr>
            <p:cNvPr id="205" name="CustomShape 7"/>
            <p:cNvSpPr/>
            <p:nvPr/>
          </p:nvSpPr>
          <p:spPr>
            <a:xfrm>
              <a:off x="1372680" y="2778120"/>
              <a:ext cx="2339640" cy="2339640"/>
            </a:xfrm>
            <a:prstGeom prst="arc">
              <a:avLst>
                <a:gd name="adj1" fmla="val 18998543"/>
                <a:gd name="adj2" fmla="val 7076319"/>
              </a:avLst>
            </a:prstGeom>
            <a:noFill/>
            <a:ln w="28440">
              <a:solidFill>
                <a:schemeClr val="accent3"/>
              </a:solidFill>
              <a:round/>
            </a:ln>
          </p:spPr>
          <p:style>
            <a:lnRef idx="1">
              <a:schemeClr val="accent1"/>
            </a:lnRef>
            <a:fillRef idx="0">
              <a:schemeClr val="accent1"/>
            </a:fillRef>
            <a:effectRef idx="0">
              <a:schemeClr val="accent1"/>
            </a:effectRef>
            <a:fontRef idx="minor"/>
          </p:style>
        </p:sp>
        <p:sp>
          <p:nvSpPr>
            <p:cNvPr id="206" name="CustomShape 8"/>
            <p:cNvSpPr/>
            <p:nvPr/>
          </p:nvSpPr>
          <p:spPr>
            <a:xfrm>
              <a:off x="1372680" y="2778120"/>
              <a:ext cx="2339640" cy="2339640"/>
            </a:xfrm>
            <a:prstGeom prst="arc">
              <a:avLst>
                <a:gd name="adj1" fmla="val 7282152"/>
                <a:gd name="adj2" fmla="val 18765092"/>
              </a:avLst>
            </a:prstGeom>
            <a:noFill/>
            <a:ln w="28440">
              <a:solidFill>
                <a:schemeClr val="accent1"/>
              </a:solidFill>
              <a:round/>
            </a:ln>
          </p:spPr>
          <p:style>
            <a:lnRef idx="1">
              <a:schemeClr val="accent1"/>
            </a:lnRef>
            <a:fillRef idx="0">
              <a:schemeClr val="accent1"/>
            </a:fillRef>
            <a:effectRef idx="0">
              <a:schemeClr val="accent1"/>
            </a:effectRef>
            <a:fontRef idx="minor"/>
          </p:style>
        </p:sp>
      </p:grpSp>
      <p:grpSp>
        <p:nvGrpSpPr>
          <p:cNvPr id="207" name="Group 9"/>
          <p:cNvGrpSpPr/>
          <p:nvPr/>
        </p:nvGrpSpPr>
        <p:grpSpPr>
          <a:xfrm>
            <a:off x="4403880" y="2778120"/>
            <a:ext cx="2339640" cy="2339640"/>
            <a:chOff x="4403880" y="2778120"/>
            <a:chExt cx="2339640" cy="2339640"/>
          </a:xfrm>
        </p:grpSpPr>
        <p:sp>
          <p:nvSpPr>
            <p:cNvPr id="208" name="CustomShape 10"/>
            <p:cNvSpPr/>
            <p:nvPr/>
          </p:nvSpPr>
          <p:spPr>
            <a:xfrm>
              <a:off x="4403880" y="2778120"/>
              <a:ext cx="2339640" cy="2339640"/>
            </a:xfrm>
            <a:prstGeom prst="arc">
              <a:avLst>
                <a:gd name="adj1" fmla="val 18998543"/>
                <a:gd name="adj2" fmla="val 7076319"/>
              </a:avLst>
            </a:prstGeom>
            <a:noFill/>
            <a:ln w="28440">
              <a:solidFill>
                <a:schemeClr val="accent3"/>
              </a:solidFill>
              <a:round/>
            </a:ln>
          </p:spPr>
          <p:style>
            <a:lnRef idx="1">
              <a:schemeClr val="accent1"/>
            </a:lnRef>
            <a:fillRef idx="0">
              <a:schemeClr val="accent1"/>
            </a:fillRef>
            <a:effectRef idx="0">
              <a:schemeClr val="accent1"/>
            </a:effectRef>
            <a:fontRef idx="minor"/>
          </p:style>
        </p:sp>
        <p:sp>
          <p:nvSpPr>
            <p:cNvPr id="209" name="CustomShape 11"/>
            <p:cNvSpPr/>
            <p:nvPr/>
          </p:nvSpPr>
          <p:spPr>
            <a:xfrm>
              <a:off x="4403880" y="2778120"/>
              <a:ext cx="2339640" cy="2339640"/>
            </a:xfrm>
            <a:prstGeom prst="arc">
              <a:avLst>
                <a:gd name="adj1" fmla="val 7282152"/>
                <a:gd name="adj2" fmla="val 18765092"/>
              </a:avLst>
            </a:prstGeom>
            <a:noFill/>
            <a:ln w="28440">
              <a:solidFill>
                <a:schemeClr val="accent1"/>
              </a:solidFill>
              <a:round/>
            </a:ln>
          </p:spPr>
          <p:style>
            <a:lnRef idx="1">
              <a:schemeClr val="accent1"/>
            </a:lnRef>
            <a:fillRef idx="0">
              <a:schemeClr val="accent1"/>
            </a:fillRef>
            <a:effectRef idx="0">
              <a:schemeClr val="accent1"/>
            </a:effectRef>
            <a:fontRef idx="minor"/>
          </p:style>
        </p:sp>
      </p:grpSp>
      <p:grpSp>
        <p:nvGrpSpPr>
          <p:cNvPr id="210" name="Group 12"/>
          <p:cNvGrpSpPr/>
          <p:nvPr/>
        </p:nvGrpSpPr>
        <p:grpSpPr>
          <a:xfrm>
            <a:off x="7435080" y="2778120"/>
            <a:ext cx="2339640" cy="2339640"/>
            <a:chOff x="7435080" y="2778120"/>
            <a:chExt cx="2339640" cy="2339640"/>
          </a:xfrm>
        </p:grpSpPr>
        <p:sp>
          <p:nvSpPr>
            <p:cNvPr id="211" name="CustomShape 13"/>
            <p:cNvSpPr/>
            <p:nvPr/>
          </p:nvSpPr>
          <p:spPr>
            <a:xfrm>
              <a:off x="7435080" y="2778120"/>
              <a:ext cx="2339640" cy="2339640"/>
            </a:xfrm>
            <a:prstGeom prst="arc">
              <a:avLst>
                <a:gd name="adj1" fmla="val 18998543"/>
                <a:gd name="adj2" fmla="val 7076319"/>
              </a:avLst>
            </a:prstGeom>
            <a:noFill/>
            <a:ln w="28440">
              <a:solidFill>
                <a:schemeClr val="accent3"/>
              </a:solidFill>
              <a:round/>
            </a:ln>
          </p:spPr>
          <p:style>
            <a:lnRef idx="1">
              <a:schemeClr val="accent1"/>
            </a:lnRef>
            <a:fillRef idx="0">
              <a:schemeClr val="accent1"/>
            </a:fillRef>
            <a:effectRef idx="0">
              <a:schemeClr val="accent1"/>
            </a:effectRef>
            <a:fontRef idx="minor"/>
          </p:style>
        </p:sp>
        <p:sp>
          <p:nvSpPr>
            <p:cNvPr id="212" name="CustomShape 14"/>
            <p:cNvSpPr/>
            <p:nvPr/>
          </p:nvSpPr>
          <p:spPr>
            <a:xfrm>
              <a:off x="7435080" y="2778120"/>
              <a:ext cx="2339640" cy="2339640"/>
            </a:xfrm>
            <a:prstGeom prst="arc">
              <a:avLst>
                <a:gd name="adj1" fmla="val 7282152"/>
                <a:gd name="adj2" fmla="val 18765092"/>
              </a:avLst>
            </a:prstGeom>
            <a:noFill/>
            <a:ln w="28440">
              <a:solidFill>
                <a:schemeClr val="accent1"/>
              </a:solidFill>
              <a:round/>
            </a:ln>
          </p:spPr>
          <p:style>
            <a:lnRef idx="1">
              <a:schemeClr val="accent1"/>
            </a:lnRef>
            <a:fillRef idx="0">
              <a:schemeClr val="accent1"/>
            </a:fillRef>
            <a:effectRef idx="0">
              <a:schemeClr val="accent1"/>
            </a:effectRef>
            <a:fontRef idx="minor"/>
          </p:style>
        </p:sp>
      </p:grpSp>
      <p:sp>
        <p:nvSpPr>
          <p:cNvPr id="213" name="CustomShape 15"/>
          <p:cNvSpPr/>
          <p:nvPr/>
        </p:nvSpPr>
        <p:spPr>
          <a:xfrm>
            <a:off x="407520" y="5367240"/>
            <a:ext cx="10839240" cy="7750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GB" sz="1500" spc="-1" strike="noStrike">
                <a:solidFill>
                  <a:srgbClr val="808080"/>
                </a:solidFill>
                <a:latin typeface="Calibri"/>
              </a:rPr>
              <a:t>Note on sample source: From August 2018 we began to switch our sample source from Matrix Solutions to Touchstone, as under GDPR Matrix Solutions were no longer able to supply sample. We initially moved to a mixed sample source so that we could compare results across the two samples before completely switching. The comparisons showed no significant differences between the two samples.</a:t>
            </a:r>
            <a:endParaRPr b="0" lang="en-GB" sz="15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4" name="TextShape 1"/>
          <p:cNvSpPr txBox="1"/>
          <p:nvPr/>
        </p:nvSpPr>
        <p:spPr>
          <a:xfrm>
            <a:off x="423000" y="244800"/>
            <a:ext cx="10362960" cy="671400"/>
          </a:xfrm>
          <a:prstGeom prst="rect">
            <a:avLst/>
          </a:prstGeom>
          <a:noFill/>
          <a:ln>
            <a:noFill/>
          </a:ln>
        </p:spPr>
        <p:txBody>
          <a:bodyPr lIns="0" rIns="0" tIns="0" bIns="0" anchor="ctr">
            <a:noAutofit/>
          </a:bodyPr>
          <a:p>
            <a:pPr>
              <a:lnSpc>
                <a:spcPct val="90000"/>
              </a:lnSpc>
            </a:pPr>
            <a:r>
              <a:rPr b="1" lang="en-US" sz="3200" spc="-1" strike="noStrike">
                <a:solidFill>
                  <a:srgbClr val="eb311b"/>
                </a:solidFill>
                <a:latin typeface="Calibri"/>
                <a:ea typeface="Calibri"/>
              </a:rPr>
              <a:t>Updated firm size definitions</a:t>
            </a:r>
            <a:endParaRPr b="0" lang="en-US" sz="3200" spc="-1" strike="noStrike">
              <a:solidFill>
                <a:srgbClr val="404040"/>
              </a:solidFill>
              <a:latin typeface="Roboto Condensed"/>
            </a:endParaRPr>
          </a:p>
        </p:txBody>
      </p:sp>
      <p:sp>
        <p:nvSpPr>
          <p:cNvPr id="215" name="CustomShape 2"/>
          <p:cNvSpPr/>
          <p:nvPr/>
        </p:nvSpPr>
        <p:spPr>
          <a:xfrm>
            <a:off x="411120" y="1563840"/>
            <a:ext cx="1079640" cy="1079640"/>
          </a:xfrm>
          <a:prstGeom prst="rect">
            <a:avLst/>
          </a:prstGeom>
          <a:solidFill>
            <a:schemeClr val="accent3"/>
          </a:solidFill>
          <a:ln w="19080">
            <a:solidFill>
              <a:schemeClr val="accent3"/>
            </a:solidFill>
            <a:round/>
          </a:ln>
        </p:spPr>
        <p:style>
          <a:lnRef idx="2">
            <a:schemeClr val="accent1">
              <a:shade val="50000"/>
            </a:schemeClr>
          </a:lnRef>
          <a:fillRef idx="1">
            <a:schemeClr val="accent1"/>
          </a:fillRef>
          <a:effectRef idx="0">
            <a:schemeClr val="accent1"/>
          </a:effectRef>
          <a:fontRef idx="minor"/>
        </p:style>
      </p:sp>
      <p:sp>
        <p:nvSpPr>
          <p:cNvPr id="216" name="CustomShape 3"/>
          <p:cNvSpPr/>
          <p:nvPr/>
        </p:nvSpPr>
        <p:spPr>
          <a:xfrm>
            <a:off x="411120" y="3121920"/>
            <a:ext cx="1079640" cy="1079640"/>
          </a:xfrm>
          <a:prstGeom prst="rect">
            <a:avLst/>
          </a:prstGeom>
          <a:solidFill>
            <a:schemeClr val="accent3"/>
          </a:solidFill>
          <a:ln w="19080">
            <a:solidFill>
              <a:schemeClr val="accent3"/>
            </a:solidFill>
            <a:round/>
          </a:ln>
        </p:spPr>
        <p:style>
          <a:lnRef idx="2">
            <a:schemeClr val="accent1">
              <a:shade val="50000"/>
            </a:schemeClr>
          </a:lnRef>
          <a:fillRef idx="1">
            <a:schemeClr val="accent1"/>
          </a:fillRef>
          <a:effectRef idx="0">
            <a:schemeClr val="accent1"/>
          </a:effectRef>
          <a:fontRef idx="minor"/>
        </p:style>
      </p:sp>
      <p:sp>
        <p:nvSpPr>
          <p:cNvPr id="217" name="CustomShape 4"/>
          <p:cNvSpPr/>
          <p:nvPr/>
        </p:nvSpPr>
        <p:spPr>
          <a:xfrm>
            <a:off x="411120" y="4680000"/>
            <a:ext cx="1079640" cy="1079640"/>
          </a:xfrm>
          <a:prstGeom prst="rect">
            <a:avLst/>
          </a:prstGeom>
          <a:solidFill>
            <a:schemeClr val="accent3"/>
          </a:solidFill>
          <a:ln w="19080">
            <a:solidFill>
              <a:schemeClr val="accent3"/>
            </a:solidFill>
            <a:round/>
          </a:ln>
        </p:spPr>
        <p:style>
          <a:lnRef idx="2">
            <a:schemeClr val="accent1">
              <a:shade val="50000"/>
            </a:schemeClr>
          </a:lnRef>
          <a:fillRef idx="1">
            <a:schemeClr val="accent1"/>
          </a:fillRef>
          <a:effectRef idx="0">
            <a:schemeClr val="accent1"/>
          </a:effectRef>
          <a:fontRef idx="minor"/>
        </p:style>
      </p:sp>
      <p:sp>
        <p:nvSpPr>
          <p:cNvPr id="218" name="CustomShape 5"/>
          <p:cNvSpPr/>
          <p:nvPr/>
        </p:nvSpPr>
        <p:spPr>
          <a:xfrm>
            <a:off x="1637640" y="1570680"/>
            <a:ext cx="9612360" cy="107280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0" lang="en-GB" sz="1500" spc="-1" strike="noStrike">
                <a:solidFill>
                  <a:srgbClr val="808080"/>
                </a:solidFill>
                <a:latin typeface="Calibri"/>
              </a:rPr>
              <a:t>Since August 2018, sample listings and quota controls have been sourced from Equifax Touchstone. The Touchstone database classifies firms according to sales decile. The deciles split intermediary offices into 10 equal sized groups based on a ranking of their overall mortgage sales in the last 12 months. The deciles run from 1 (high) to 10 (low).  </a:t>
            </a:r>
            <a:endParaRPr b="0" lang="en-GB" sz="1500" spc="-1" strike="noStrike">
              <a:latin typeface="Arial"/>
            </a:endParaRPr>
          </a:p>
        </p:txBody>
      </p:sp>
      <p:sp>
        <p:nvSpPr>
          <p:cNvPr id="219" name="CustomShape 6"/>
          <p:cNvSpPr/>
          <p:nvPr/>
        </p:nvSpPr>
        <p:spPr>
          <a:xfrm>
            <a:off x="1637640" y="3128760"/>
            <a:ext cx="9612360" cy="107280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0" lang="en-GB" sz="1500" spc="-1" strike="noStrike">
                <a:solidFill>
                  <a:srgbClr val="808080"/>
                </a:solidFill>
                <a:latin typeface="Calibri"/>
              </a:rPr>
              <a:t>We have used this new measure throughout this report to look at how the business flow varies by firm size. Since we did not previously collect this when our sample was sourced from Matrix Solutions, we are not able to provide trend data by  firm size. </a:t>
            </a:r>
            <a:endParaRPr b="0" lang="en-GB" sz="1500" spc="-1" strike="noStrike">
              <a:latin typeface="Arial"/>
            </a:endParaRPr>
          </a:p>
        </p:txBody>
      </p:sp>
      <p:sp>
        <p:nvSpPr>
          <p:cNvPr id="220" name="CustomShape 7"/>
          <p:cNvSpPr/>
          <p:nvPr/>
        </p:nvSpPr>
        <p:spPr>
          <a:xfrm>
            <a:off x="1637640" y="4653360"/>
            <a:ext cx="9612360" cy="107280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0" lang="en-GB" sz="1500" spc="-1" strike="noStrike">
                <a:solidFill>
                  <a:srgbClr val="808080"/>
                </a:solidFill>
                <a:latin typeface="Calibri"/>
              </a:rPr>
              <a:t>This change in methodology does not impact on the overall comparability of the study over time. Aside from the firm size measure, all other trends are included in this report.</a:t>
            </a:r>
            <a:endParaRPr b="0" lang="en-GB" sz="1500" spc="-1" strike="noStrike">
              <a:latin typeface="Arial"/>
            </a:endParaRPr>
          </a:p>
        </p:txBody>
      </p:sp>
      <p:pic>
        <p:nvPicPr>
          <p:cNvPr id="221" name="Picture 2" descr=""/>
          <p:cNvPicPr/>
          <p:nvPr/>
        </p:nvPicPr>
        <p:blipFill>
          <a:blip r:embed="rId1"/>
          <a:stretch/>
        </p:blipFill>
        <p:spPr>
          <a:xfrm>
            <a:off x="501120" y="1657080"/>
            <a:ext cx="899640" cy="899640"/>
          </a:xfrm>
          <a:prstGeom prst="rect">
            <a:avLst/>
          </a:prstGeom>
          <a:ln>
            <a:noFill/>
          </a:ln>
        </p:spPr>
      </p:pic>
      <p:pic>
        <p:nvPicPr>
          <p:cNvPr id="222" name="Picture 2" descr=""/>
          <p:cNvPicPr/>
          <p:nvPr/>
        </p:nvPicPr>
        <p:blipFill>
          <a:blip r:embed="rId2"/>
          <a:stretch/>
        </p:blipFill>
        <p:spPr>
          <a:xfrm>
            <a:off x="501120" y="3215160"/>
            <a:ext cx="899640" cy="899640"/>
          </a:xfrm>
          <a:prstGeom prst="rect">
            <a:avLst/>
          </a:prstGeom>
          <a:ln>
            <a:noFill/>
          </a:ln>
        </p:spPr>
      </p:pic>
      <p:pic>
        <p:nvPicPr>
          <p:cNvPr id="223" name="Picture 2" descr=""/>
          <p:cNvPicPr/>
          <p:nvPr/>
        </p:nvPicPr>
        <p:blipFill>
          <a:blip r:embed="rId3"/>
          <a:stretch/>
        </p:blipFill>
        <p:spPr>
          <a:xfrm>
            <a:off x="501120" y="4770000"/>
            <a:ext cx="899640" cy="899640"/>
          </a:xfrm>
          <a:prstGeom prst="rect">
            <a:avLst/>
          </a:prstGeom>
          <a:ln>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4" name="TextShape 1"/>
          <p:cNvSpPr txBox="1"/>
          <p:nvPr/>
        </p:nvSpPr>
        <p:spPr>
          <a:xfrm>
            <a:off x="753120" y="3214440"/>
            <a:ext cx="10362960" cy="480960"/>
          </a:xfrm>
          <a:prstGeom prst="rect">
            <a:avLst/>
          </a:prstGeom>
          <a:noFill/>
          <a:ln>
            <a:noFill/>
          </a:ln>
        </p:spPr>
        <p:txBody>
          <a:bodyPr lIns="0" rIns="0" tIns="0" bIns="0" anchor="ctr">
            <a:noAutofit/>
          </a:bodyPr>
          <a:p>
            <a:pPr>
              <a:lnSpc>
                <a:spcPct val="90000"/>
              </a:lnSpc>
            </a:pPr>
            <a:r>
              <a:rPr b="1" lang="en-US" sz="4500" spc="-1" strike="noStrike">
                <a:solidFill>
                  <a:srgbClr val="ffffff"/>
                </a:solidFill>
                <a:latin typeface="Calibri"/>
                <a:ea typeface="Calibri"/>
              </a:rPr>
              <a:t>Executive summary</a:t>
            </a:r>
            <a:endParaRPr b="0" lang="en-US" sz="4500" spc="-1" strike="noStrike">
              <a:solidFill>
                <a:srgbClr val="404040"/>
              </a:solidFill>
              <a:latin typeface="Roboto Condensed"/>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5" name="TextShape 1"/>
          <p:cNvSpPr txBox="1"/>
          <p:nvPr/>
        </p:nvSpPr>
        <p:spPr>
          <a:xfrm>
            <a:off x="423000" y="244800"/>
            <a:ext cx="10362960" cy="671400"/>
          </a:xfrm>
          <a:prstGeom prst="rect">
            <a:avLst/>
          </a:prstGeom>
          <a:noFill/>
          <a:ln>
            <a:noFill/>
          </a:ln>
        </p:spPr>
        <p:txBody>
          <a:bodyPr lIns="0" rIns="0" tIns="0" bIns="0" anchor="ctr">
            <a:noAutofit/>
          </a:bodyPr>
          <a:p>
            <a:pPr>
              <a:lnSpc>
                <a:spcPct val="90000"/>
              </a:lnSpc>
            </a:pPr>
            <a:r>
              <a:rPr b="1" lang="en-US" sz="3200" spc="-1" strike="noStrike">
                <a:solidFill>
                  <a:srgbClr val="eb311b"/>
                </a:solidFill>
                <a:latin typeface="Calibri"/>
                <a:ea typeface="Calibri"/>
              </a:rPr>
              <a:t>Executive summary</a:t>
            </a:r>
            <a:endParaRPr b="0" lang="en-US" sz="3200" spc="-1" strike="noStrike">
              <a:solidFill>
                <a:srgbClr val="404040"/>
              </a:solidFill>
              <a:latin typeface="Roboto Condensed"/>
            </a:endParaRPr>
          </a:p>
        </p:txBody>
      </p:sp>
      <p:grpSp>
        <p:nvGrpSpPr>
          <p:cNvPr id="226" name="Group 2"/>
          <p:cNvGrpSpPr/>
          <p:nvPr/>
        </p:nvGrpSpPr>
        <p:grpSpPr>
          <a:xfrm>
            <a:off x="862200" y="1725120"/>
            <a:ext cx="87480" cy="1655640"/>
            <a:chOff x="862200" y="1725120"/>
            <a:chExt cx="87480" cy="1655640"/>
          </a:xfrm>
        </p:grpSpPr>
        <p:sp>
          <p:nvSpPr>
            <p:cNvPr id="227" name="CustomShape 3"/>
            <p:cNvSpPr/>
            <p:nvPr/>
          </p:nvSpPr>
          <p:spPr>
            <a:xfrm flipV="1" rot="16200000">
              <a:off x="78120" y="2508840"/>
              <a:ext cx="1655640" cy="874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228" name="CustomShape 4"/>
            <p:cNvSpPr/>
            <p:nvPr/>
          </p:nvSpPr>
          <p:spPr>
            <a:xfrm flipV="1" rot="16200000">
              <a:off x="723240" y="1865520"/>
              <a:ext cx="365040" cy="874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p:style>
        </p:sp>
      </p:grpSp>
      <p:grpSp>
        <p:nvGrpSpPr>
          <p:cNvPr id="229" name="Group 5"/>
          <p:cNvGrpSpPr/>
          <p:nvPr/>
        </p:nvGrpSpPr>
        <p:grpSpPr>
          <a:xfrm>
            <a:off x="6525000" y="1725120"/>
            <a:ext cx="87480" cy="1655640"/>
            <a:chOff x="6525000" y="1725120"/>
            <a:chExt cx="87480" cy="1655640"/>
          </a:xfrm>
        </p:grpSpPr>
        <p:sp>
          <p:nvSpPr>
            <p:cNvPr id="230" name="CustomShape 6"/>
            <p:cNvSpPr/>
            <p:nvPr/>
          </p:nvSpPr>
          <p:spPr>
            <a:xfrm flipV="1" rot="16200000">
              <a:off x="5740920" y="2508840"/>
              <a:ext cx="1655640" cy="874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231" name="CustomShape 7"/>
            <p:cNvSpPr/>
            <p:nvPr/>
          </p:nvSpPr>
          <p:spPr>
            <a:xfrm flipV="1" rot="16200000">
              <a:off x="6386040" y="1865520"/>
              <a:ext cx="365040" cy="874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p:style>
        </p:sp>
      </p:grpSp>
      <p:grpSp>
        <p:nvGrpSpPr>
          <p:cNvPr id="232" name="Group 8"/>
          <p:cNvGrpSpPr/>
          <p:nvPr/>
        </p:nvGrpSpPr>
        <p:grpSpPr>
          <a:xfrm>
            <a:off x="862200" y="4083480"/>
            <a:ext cx="87480" cy="1655640"/>
            <a:chOff x="862200" y="4083480"/>
            <a:chExt cx="87480" cy="1655640"/>
          </a:xfrm>
        </p:grpSpPr>
        <p:sp>
          <p:nvSpPr>
            <p:cNvPr id="233" name="CustomShape 9"/>
            <p:cNvSpPr/>
            <p:nvPr/>
          </p:nvSpPr>
          <p:spPr>
            <a:xfrm flipV="1" rot="16200000">
              <a:off x="78120" y="4867200"/>
              <a:ext cx="1655640" cy="874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234" name="CustomShape 10"/>
            <p:cNvSpPr/>
            <p:nvPr/>
          </p:nvSpPr>
          <p:spPr>
            <a:xfrm flipV="1" rot="16200000">
              <a:off x="723240" y="4223880"/>
              <a:ext cx="365040" cy="874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p:style>
        </p:sp>
      </p:grpSp>
      <p:grpSp>
        <p:nvGrpSpPr>
          <p:cNvPr id="235" name="Group 11"/>
          <p:cNvGrpSpPr/>
          <p:nvPr/>
        </p:nvGrpSpPr>
        <p:grpSpPr>
          <a:xfrm>
            <a:off x="6525000" y="4083480"/>
            <a:ext cx="87480" cy="1655640"/>
            <a:chOff x="6525000" y="4083480"/>
            <a:chExt cx="87480" cy="1655640"/>
          </a:xfrm>
        </p:grpSpPr>
        <p:sp>
          <p:nvSpPr>
            <p:cNvPr id="236" name="CustomShape 12"/>
            <p:cNvSpPr/>
            <p:nvPr/>
          </p:nvSpPr>
          <p:spPr>
            <a:xfrm flipV="1" rot="16200000">
              <a:off x="5740920" y="4867200"/>
              <a:ext cx="1655640" cy="874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237" name="CustomShape 13"/>
            <p:cNvSpPr/>
            <p:nvPr/>
          </p:nvSpPr>
          <p:spPr>
            <a:xfrm flipV="1" rot="16200000">
              <a:off x="6386040" y="4223880"/>
              <a:ext cx="365040" cy="874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p:style>
        </p:sp>
      </p:grpSp>
      <p:sp>
        <p:nvSpPr>
          <p:cNvPr id="238" name="CustomShape 14"/>
          <p:cNvSpPr/>
          <p:nvPr/>
        </p:nvSpPr>
        <p:spPr>
          <a:xfrm>
            <a:off x="1020240" y="1725480"/>
            <a:ext cx="4535640" cy="1655640"/>
          </a:xfrm>
          <a:prstGeom prst="rect">
            <a:avLst/>
          </a:prstGeom>
          <a:noFill/>
          <a:ln>
            <a:noFill/>
          </a:ln>
        </p:spPr>
        <p:style>
          <a:lnRef idx="0"/>
          <a:fillRef idx="0"/>
          <a:effectRef idx="0"/>
          <a:fontRef idx="minor"/>
        </p:style>
        <p:txBody>
          <a:bodyPr lIns="90000" rIns="90000" tIns="45000" bIns="45000" anchor="ctr">
            <a:noAutofit/>
          </a:bodyPr>
          <a:p>
            <a:pPr>
              <a:lnSpc>
                <a:spcPts val="1500"/>
              </a:lnSpc>
              <a:spcAft>
                <a:spcPts val="601"/>
              </a:spcAft>
            </a:pPr>
            <a:r>
              <a:rPr b="1" lang="en-GB" sz="1600" spc="-1" strike="noStrike">
                <a:solidFill>
                  <a:srgbClr val="fd5608"/>
                </a:solidFill>
                <a:latin typeface="Calibri"/>
                <a:ea typeface="Verdana"/>
              </a:rPr>
              <a:t>Intermediary confidence has fallen </a:t>
            </a:r>
            <a:r>
              <a:rPr b="0" lang="en-GB" sz="1600" spc="-1" strike="noStrike">
                <a:solidFill>
                  <a:srgbClr val="808080"/>
                </a:solidFill>
                <a:latin typeface="Calibri"/>
                <a:ea typeface="Verdana"/>
              </a:rPr>
              <a:t>over the course of 2018. This quarter 29% said that they felt very confident in the outlook for the mortgage industry compared to 45% at the beginning of the year. </a:t>
            </a:r>
            <a:endParaRPr b="0" lang="en-GB" sz="1600" spc="-1" strike="noStrike">
              <a:latin typeface="Arial"/>
            </a:endParaRPr>
          </a:p>
        </p:txBody>
      </p:sp>
      <p:sp>
        <p:nvSpPr>
          <p:cNvPr id="239" name="CustomShape 15"/>
          <p:cNvSpPr/>
          <p:nvPr/>
        </p:nvSpPr>
        <p:spPr>
          <a:xfrm>
            <a:off x="6690960" y="1725480"/>
            <a:ext cx="4535640" cy="1655640"/>
          </a:xfrm>
          <a:prstGeom prst="rect">
            <a:avLst/>
          </a:prstGeom>
          <a:noFill/>
          <a:ln>
            <a:noFill/>
          </a:ln>
        </p:spPr>
        <p:style>
          <a:lnRef idx="0"/>
          <a:fillRef idx="0"/>
          <a:effectRef idx="0"/>
          <a:fontRef idx="minor"/>
        </p:style>
        <p:txBody>
          <a:bodyPr lIns="90000" rIns="90000" tIns="45000" bIns="45000" anchor="ctr">
            <a:noAutofit/>
          </a:bodyPr>
          <a:p>
            <a:pPr algn="just">
              <a:lnSpc>
                <a:spcPts val="1500"/>
              </a:lnSpc>
              <a:spcAft>
                <a:spcPts val="601"/>
              </a:spcAft>
            </a:pPr>
            <a:r>
              <a:rPr b="0" lang="en-GB" sz="1600" spc="-1" strike="noStrike">
                <a:solidFill>
                  <a:srgbClr val="808080"/>
                </a:solidFill>
                <a:latin typeface="Calibri"/>
                <a:ea typeface="Verdana"/>
              </a:rPr>
              <a:t>There has also been a drop in confidence in the outlook for their own firm, with 54% feeling very confident in Q4 vs. 67% at the beginning of the year. The </a:t>
            </a:r>
            <a:r>
              <a:rPr b="1" lang="en-GB" sz="1600" spc="-1" strike="noStrike">
                <a:solidFill>
                  <a:srgbClr val="fd5608"/>
                </a:solidFill>
                <a:latin typeface="Calibri"/>
                <a:ea typeface="Verdana"/>
              </a:rPr>
              <a:t>key factor impacting on confidence is Brexit. </a:t>
            </a:r>
            <a:endParaRPr b="0" lang="en-GB" sz="1600" spc="-1" strike="noStrike">
              <a:latin typeface="Arial"/>
            </a:endParaRPr>
          </a:p>
        </p:txBody>
      </p:sp>
      <p:sp>
        <p:nvSpPr>
          <p:cNvPr id="240" name="CustomShape 16"/>
          <p:cNvSpPr/>
          <p:nvPr/>
        </p:nvSpPr>
        <p:spPr>
          <a:xfrm>
            <a:off x="1020240" y="4083840"/>
            <a:ext cx="4535640" cy="1655640"/>
          </a:xfrm>
          <a:prstGeom prst="rect">
            <a:avLst/>
          </a:prstGeom>
          <a:noFill/>
          <a:ln>
            <a:noFill/>
          </a:ln>
        </p:spPr>
        <p:style>
          <a:lnRef idx="0"/>
          <a:fillRef idx="0"/>
          <a:effectRef idx="0"/>
          <a:fontRef idx="minor"/>
        </p:style>
        <p:txBody>
          <a:bodyPr lIns="90000" rIns="90000" tIns="45000" bIns="45000" anchor="ctr">
            <a:noAutofit/>
          </a:bodyPr>
          <a:p>
            <a:pPr>
              <a:lnSpc>
                <a:spcPts val="1500"/>
              </a:lnSpc>
              <a:spcAft>
                <a:spcPts val="601"/>
              </a:spcAft>
            </a:pPr>
            <a:r>
              <a:rPr b="0" lang="en-GB" sz="1600" spc="-1" strike="noStrike">
                <a:solidFill>
                  <a:srgbClr val="808080"/>
                </a:solidFill>
                <a:latin typeface="Calibri"/>
                <a:ea typeface="Verdana"/>
              </a:rPr>
              <a:t>Despite this drop in confidence, the business flow has strengthened this quarter. </a:t>
            </a:r>
            <a:r>
              <a:rPr b="1" lang="en-GB" sz="1600" spc="-1" strike="noStrike">
                <a:solidFill>
                  <a:srgbClr val="fd5608"/>
                </a:solidFill>
                <a:latin typeface="Calibri"/>
                <a:ea typeface="Verdana"/>
              </a:rPr>
              <a:t>53% of all DIPs resulted in a completion </a:t>
            </a:r>
            <a:r>
              <a:rPr b="0" lang="en-GB" sz="1600" spc="-1" strike="noStrike">
                <a:solidFill>
                  <a:srgbClr val="808080"/>
                </a:solidFill>
                <a:latin typeface="Calibri"/>
                <a:ea typeface="Verdana"/>
              </a:rPr>
              <a:t>this quarter, compared to 48% last quarter. Notably, the proportion of offers resulting in a completion increased from 82% to 87% (the highest level to date). </a:t>
            </a:r>
            <a:endParaRPr b="0" lang="en-GB" sz="1600" spc="-1" strike="noStrike">
              <a:latin typeface="Arial"/>
            </a:endParaRPr>
          </a:p>
        </p:txBody>
      </p:sp>
      <p:sp>
        <p:nvSpPr>
          <p:cNvPr id="241" name="CustomShape 17"/>
          <p:cNvSpPr/>
          <p:nvPr/>
        </p:nvSpPr>
        <p:spPr>
          <a:xfrm>
            <a:off x="6690960" y="4083840"/>
            <a:ext cx="4535640" cy="1655640"/>
          </a:xfrm>
          <a:prstGeom prst="rect">
            <a:avLst/>
          </a:prstGeom>
          <a:noFill/>
          <a:ln>
            <a:noFill/>
          </a:ln>
        </p:spPr>
        <p:style>
          <a:lnRef idx="0"/>
          <a:fillRef idx="0"/>
          <a:effectRef idx="0"/>
          <a:fontRef idx="minor"/>
        </p:style>
        <p:txBody>
          <a:bodyPr lIns="90000" rIns="90000" tIns="45000" bIns="45000" anchor="ctr">
            <a:noAutofit/>
          </a:bodyPr>
          <a:p>
            <a:pPr algn="just">
              <a:lnSpc>
                <a:spcPts val="1500"/>
              </a:lnSpc>
              <a:spcAft>
                <a:spcPts val="601"/>
              </a:spcAft>
            </a:pPr>
            <a:r>
              <a:rPr b="0" lang="en-GB" sz="1600" spc="-1" strike="noStrike">
                <a:solidFill>
                  <a:srgbClr val="808080"/>
                </a:solidFill>
                <a:latin typeface="Calibri"/>
                <a:ea typeface="Verdana"/>
              </a:rPr>
              <a:t>If we focus on the final stages of the process, </a:t>
            </a:r>
            <a:r>
              <a:rPr b="1" lang="en-GB" sz="1600" spc="-1" strike="noStrike">
                <a:solidFill>
                  <a:srgbClr val="fd5608"/>
                </a:solidFill>
                <a:latin typeface="Calibri"/>
                <a:ea typeface="Verdana"/>
              </a:rPr>
              <a:t>77% of full applications resulted in a completion </a:t>
            </a:r>
            <a:r>
              <a:rPr b="0" lang="en-GB" sz="1600" spc="-1" strike="noStrike">
                <a:solidFill>
                  <a:srgbClr val="808080"/>
                </a:solidFill>
                <a:latin typeface="Calibri"/>
                <a:ea typeface="Verdana"/>
              </a:rPr>
              <a:t>this quarter, up from 72% in Q3. Conversion is strongest among smaller firms and those dealing with first time buyer mortgages.</a:t>
            </a:r>
            <a:endParaRPr b="0" lang="en-GB" sz="16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2" name="TextShape 1"/>
          <p:cNvSpPr txBox="1"/>
          <p:nvPr/>
        </p:nvSpPr>
        <p:spPr>
          <a:xfrm>
            <a:off x="753120" y="3214440"/>
            <a:ext cx="10362960" cy="480960"/>
          </a:xfrm>
          <a:prstGeom prst="rect">
            <a:avLst/>
          </a:prstGeom>
          <a:noFill/>
          <a:ln>
            <a:noFill/>
          </a:ln>
        </p:spPr>
        <p:txBody>
          <a:bodyPr lIns="0" rIns="0" tIns="0" bIns="0" anchor="ctr">
            <a:noAutofit/>
          </a:bodyPr>
          <a:p>
            <a:pPr>
              <a:lnSpc>
                <a:spcPct val="90000"/>
              </a:lnSpc>
            </a:pPr>
            <a:r>
              <a:rPr b="1" lang="en-US" sz="4500" spc="-1" strike="noStrike">
                <a:solidFill>
                  <a:srgbClr val="ffffff"/>
                </a:solidFill>
                <a:latin typeface="Calibri"/>
                <a:ea typeface="Calibri"/>
              </a:rPr>
              <a:t>Business volumes and confidence</a:t>
            </a:r>
            <a:endParaRPr b="0" lang="en-US" sz="4500" spc="-1" strike="noStrike">
              <a:solidFill>
                <a:srgbClr val="404040"/>
              </a:solidFill>
              <a:latin typeface="Roboto Condensed"/>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3" name="TextShape 1"/>
          <p:cNvSpPr txBox="1"/>
          <p:nvPr/>
        </p:nvSpPr>
        <p:spPr>
          <a:xfrm>
            <a:off x="423000" y="244800"/>
            <a:ext cx="10362960" cy="671400"/>
          </a:xfrm>
          <a:prstGeom prst="rect">
            <a:avLst/>
          </a:prstGeom>
          <a:noFill/>
          <a:ln>
            <a:noFill/>
          </a:ln>
        </p:spPr>
        <p:txBody>
          <a:bodyPr lIns="0" rIns="0" tIns="0" bIns="0" anchor="ctr">
            <a:normAutofit/>
          </a:bodyPr>
          <a:p>
            <a:pPr>
              <a:lnSpc>
                <a:spcPct val="90000"/>
              </a:lnSpc>
            </a:pPr>
            <a:r>
              <a:rPr b="1" lang="en-US" sz="3200" spc="-1" strike="noStrike">
                <a:solidFill>
                  <a:srgbClr val="eb311b"/>
                </a:solidFill>
                <a:latin typeface="Calibri"/>
                <a:ea typeface="Calibri"/>
              </a:rPr>
              <a:t>Claimed volumes of mortgage cases, per year</a:t>
            </a:r>
            <a:endParaRPr b="0" lang="en-US" sz="3200" spc="-1" strike="noStrike">
              <a:solidFill>
                <a:srgbClr val="404040"/>
              </a:solidFill>
              <a:latin typeface="Roboto Condensed"/>
            </a:endParaRPr>
          </a:p>
        </p:txBody>
      </p:sp>
      <p:sp>
        <p:nvSpPr>
          <p:cNvPr id="244" name="TextShape 2"/>
          <p:cNvSpPr txBox="1"/>
          <p:nvPr/>
        </p:nvSpPr>
        <p:spPr>
          <a:xfrm>
            <a:off x="410040" y="829800"/>
            <a:ext cx="10362960" cy="218160"/>
          </a:xfrm>
          <a:prstGeom prst="rect">
            <a:avLst/>
          </a:prstGeom>
          <a:noFill/>
          <a:ln>
            <a:noFill/>
          </a:ln>
        </p:spPr>
        <p:txBody>
          <a:bodyPr lIns="0" rIns="0" tIns="0" bIns="0">
            <a:noAutofit/>
          </a:bodyPr>
          <a:p>
            <a:pPr>
              <a:lnSpc>
                <a:spcPct val="90000"/>
              </a:lnSpc>
              <a:spcBef>
                <a:spcPts val="1001"/>
              </a:spcBef>
            </a:pPr>
            <a:r>
              <a:rPr b="0" lang="en-US" sz="1700" spc="-1" strike="noStrike">
                <a:solidFill>
                  <a:srgbClr val="404040"/>
                </a:solidFill>
                <a:latin typeface="Calibri"/>
                <a:ea typeface="Calibri"/>
              </a:rPr>
              <a:t>At an overall level, claimed case load volumes are relatively stable </a:t>
            </a:r>
            <a:r>
              <a:rPr b="1" lang="en-US" sz="1700" spc="-1" strike="noStrike">
                <a:solidFill>
                  <a:srgbClr val="404040"/>
                </a:solidFill>
                <a:latin typeface="Calibri"/>
                <a:ea typeface="Calibri"/>
              </a:rPr>
              <a:t>(at 80 cases) </a:t>
            </a:r>
            <a:r>
              <a:rPr b="0" lang="en-US" sz="1700" spc="-1" strike="noStrike">
                <a:solidFill>
                  <a:srgbClr val="404040"/>
                </a:solidFill>
                <a:latin typeface="Calibri"/>
                <a:ea typeface="Calibri"/>
              </a:rPr>
              <a:t>following a drop in Q3. In terms of business mix First time buyer and Mover cases make up a slightly lower share this quarter, with BTL and Specialist cases making up  higher share</a:t>
            </a:r>
            <a:endParaRPr b="0" lang="en-US" sz="1700" spc="-1" strike="noStrike">
              <a:solidFill>
                <a:srgbClr val="404040"/>
              </a:solidFill>
              <a:latin typeface="Calibri"/>
            </a:endParaRPr>
          </a:p>
        </p:txBody>
      </p:sp>
      <p:sp>
        <p:nvSpPr>
          <p:cNvPr id="245" name="CustomShape 3"/>
          <p:cNvSpPr/>
          <p:nvPr/>
        </p:nvSpPr>
        <p:spPr>
          <a:xfrm>
            <a:off x="396720" y="1550160"/>
            <a:ext cx="5039640" cy="421920"/>
          </a:xfrm>
          <a:prstGeom prst="rect">
            <a:avLst/>
          </a:prstGeom>
          <a:solidFill>
            <a:schemeClr val="bg1">
              <a:lumMod val="85000"/>
            </a:schemeClr>
          </a:solidFill>
          <a:ln w="12600">
            <a:noFill/>
          </a:ln>
        </p:spPr>
        <p:style>
          <a:lnRef idx="0"/>
          <a:fillRef idx="0"/>
          <a:effectRef idx="0"/>
          <a:fontRef idx="minor"/>
        </p:style>
        <p:txBody>
          <a:bodyPr lIns="77760" rIns="77760" tIns="38880" bIns="38880" anchor="ctr">
            <a:noAutofit/>
          </a:bodyPr>
          <a:p>
            <a:pPr>
              <a:lnSpc>
                <a:spcPct val="100000"/>
              </a:lnSpc>
            </a:pPr>
            <a:r>
              <a:rPr b="0" lang="en-GB" sz="1800" spc="-1" strike="noStrike">
                <a:solidFill>
                  <a:srgbClr val="8c8c8c"/>
                </a:solidFill>
                <a:latin typeface="Calibri"/>
                <a:ea typeface="Verdana"/>
              </a:rPr>
              <a:t>All mortgages</a:t>
            </a:r>
            <a:endParaRPr b="0" lang="en-GB" sz="1800" spc="-1" strike="noStrike">
              <a:latin typeface="Arial"/>
            </a:endParaRPr>
          </a:p>
        </p:txBody>
      </p:sp>
      <p:sp>
        <p:nvSpPr>
          <p:cNvPr id="246" name="CustomShape 4"/>
          <p:cNvSpPr/>
          <p:nvPr/>
        </p:nvSpPr>
        <p:spPr>
          <a:xfrm>
            <a:off x="5883480" y="1550160"/>
            <a:ext cx="5039640" cy="421920"/>
          </a:xfrm>
          <a:prstGeom prst="rect">
            <a:avLst/>
          </a:prstGeom>
          <a:solidFill>
            <a:schemeClr val="bg1">
              <a:lumMod val="85000"/>
            </a:schemeClr>
          </a:solidFill>
          <a:ln w="12600">
            <a:noFill/>
          </a:ln>
        </p:spPr>
        <p:style>
          <a:lnRef idx="0"/>
          <a:fillRef idx="0"/>
          <a:effectRef idx="0"/>
          <a:fontRef idx="minor"/>
        </p:style>
        <p:txBody>
          <a:bodyPr lIns="77760" rIns="77760" tIns="38880" bIns="38880" anchor="ctr">
            <a:noAutofit/>
          </a:bodyPr>
          <a:p>
            <a:pPr>
              <a:lnSpc>
                <a:spcPct val="100000"/>
              </a:lnSpc>
            </a:pPr>
            <a:r>
              <a:rPr b="0" lang="en-GB" sz="1800" spc="-1" strike="noStrike">
                <a:solidFill>
                  <a:srgbClr val="8c8c8c"/>
                </a:solidFill>
                <a:latin typeface="Calibri"/>
                <a:ea typeface="Verdana"/>
              </a:rPr>
              <a:t>Average business mix (% of all cases per year)</a:t>
            </a:r>
            <a:endParaRPr b="0" lang="en-GB" sz="1800" spc="-1" strike="noStrike">
              <a:latin typeface="Arial"/>
            </a:endParaRPr>
          </a:p>
        </p:txBody>
      </p:sp>
      <p:graphicFrame>
        <p:nvGraphicFramePr>
          <p:cNvPr id="247" name="Chart 51"/>
          <p:cNvGraphicFramePr/>
          <p:nvPr/>
        </p:nvGraphicFramePr>
        <p:xfrm>
          <a:off x="411120" y="2340000"/>
          <a:ext cx="5039640" cy="3823920"/>
        </p:xfrm>
        <a:graphic>
          <a:graphicData uri="http://schemas.openxmlformats.org/drawingml/2006/chart">
            <c:chart xmlns:c="http://schemas.openxmlformats.org/drawingml/2006/chart" xmlns:r="http://schemas.openxmlformats.org/officeDocument/2006/relationships" r:id="rId1"/>
          </a:graphicData>
        </a:graphic>
      </p:graphicFrame>
      <p:grpSp>
        <p:nvGrpSpPr>
          <p:cNvPr id="248" name="Group 5"/>
          <p:cNvGrpSpPr/>
          <p:nvPr/>
        </p:nvGrpSpPr>
        <p:grpSpPr>
          <a:xfrm>
            <a:off x="943920" y="2009520"/>
            <a:ext cx="3951720" cy="455400"/>
            <a:chOff x="943920" y="2009520"/>
            <a:chExt cx="3951720" cy="455400"/>
          </a:xfrm>
        </p:grpSpPr>
        <p:sp>
          <p:nvSpPr>
            <p:cNvPr id="249" name="CustomShape 6"/>
            <p:cNvSpPr/>
            <p:nvPr/>
          </p:nvSpPr>
          <p:spPr>
            <a:xfrm>
              <a:off x="1119600" y="2009520"/>
              <a:ext cx="3776040" cy="455400"/>
            </a:xfrm>
            <a:prstGeom prst="rect">
              <a:avLst/>
            </a:prstGeom>
            <a:noFill/>
            <a:ln>
              <a:noFill/>
            </a:ln>
          </p:spPr>
          <p:style>
            <a:lnRef idx="0"/>
            <a:fillRef idx="0"/>
            <a:effectRef idx="0"/>
            <a:fontRef idx="minor"/>
          </p:style>
          <p:txBody>
            <a:bodyPr wrap="none" lIns="90000" rIns="90000" tIns="45000" bIns="45000" anchor="b">
              <a:spAutoFit/>
            </a:bodyPr>
            <a:p>
              <a:pPr>
                <a:lnSpc>
                  <a:spcPct val="100000"/>
                </a:lnSpc>
                <a:spcBef>
                  <a:spcPts val="601"/>
                </a:spcBef>
              </a:pPr>
              <a:r>
                <a:rPr b="0" lang="en-GB" sz="1200" spc="-1" strike="noStrike">
                  <a:solidFill>
                    <a:srgbClr val="808080"/>
                  </a:solidFill>
                  <a:latin typeface="Calibri"/>
                  <a:ea typeface="ＭＳ Ｐゴシック"/>
                </a:rPr>
                <a:t>Gross lending on all mortgages per qr (Source UK Finance)</a:t>
              </a:r>
              <a:br/>
              <a:r>
                <a:rPr b="0" lang="en-GB" sz="1200" spc="-1" strike="noStrike">
                  <a:solidFill>
                    <a:srgbClr val="808080"/>
                  </a:solidFill>
                  <a:latin typeface="Calibri"/>
                  <a:ea typeface="ＭＳ Ｐゴシック"/>
                </a:rPr>
                <a:t>Average no. of cases per year</a:t>
              </a:r>
              <a:endParaRPr b="0" lang="en-GB" sz="1200" spc="-1" strike="noStrike">
                <a:latin typeface="Arial"/>
              </a:endParaRPr>
            </a:p>
          </p:txBody>
        </p:sp>
        <p:sp>
          <p:nvSpPr>
            <p:cNvPr id="250" name="CustomShape 7"/>
            <p:cNvSpPr/>
            <p:nvPr/>
          </p:nvSpPr>
          <p:spPr>
            <a:xfrm>
              <a:off x="943920" y="2107800"/>
              <a:ext cx="175320" cy="78840"/>
            </a:xfrm>
            <a:prstGeom prst="rect">
              <a:avLst/>
            </a:prstGeom>
            <a:solidFill>
              <a:schemeClr val="accent3"/>
            </a:solidFill>
            <a:ln>
              <a:noFill/>
            </a:ln>
          </p:spPr>
          <p:style>
            <a:lnRef idx="0"/>
            <a:fillRef idx="0"/>
            <a:effectRef idx="0"/>
            <a:fontRef idx="minor"/>
          </p:style>
        </p:sp>
        <p:sp>
          <p:nvSpPr>
            <p:cNvPr id="251" name="Line 8"/>
            <p:cNvSpPr/>
            <p:nvPr/>
          </p:nvSpPr>
          <p:spPr>
            <a:xfrm>
              <a:off x="943920" y="2319480"/>
              <a:ext cx="149400" cy="0"/>
            </a:xfrm>
            <a:prstGeom prst="line">
              <a:avLst/>
            </a:prstGeom>
            <a:ln w="28440">
              <a:solidFill>
                <a:schemeClr val="accent6"/>
              </a:solidFill>
              <a:round/>
            </a:ln>
          </p:spPr>
          <p:style>
            <a:lnRef idx="0"/>
            <a:fillRef idx="0"/>
            <a:effectRef idx="0"/>
            <a:fontRef idx="minor"/>
          </p:style>
        </p:sp>
      </p:grpSp>
      <p:graphicFrame>
        <p:nvGraphicFramePr>
          <p:cNvPr id="252" name="Table 9"/>
          <p:cNvGraphicFramePr/>
          <p:nvPr/>
        </p:nvGraphicFramePr>
        <p:xfrm>
          <a:off x="10114920" y="2307600"/>
          <a:ext cx="719280" cy="1079640"/>
        </p:xfrm>
        <a:graphic>
          <a:graphicData uri="http://schemas.openxmlformats.org/drawingml/2006/table">
            <a:tbl>
              <a:tblPr/>
              <a:tblGrid>
                <a:gridCol w="719640"/>
              </a:tblGrid>
              <a:tr h="360000">
                <a:tc>
                  <a:txBody>
                    <a:bodyPr anchor="ctr">
                      <a:noAutofit/>
                    </a:bodyPr>
                    <a:p>
                      <a:pPr algn="ctr">
                        <a:lnSpc>
                          <a:spcPct val="100000"/>
                        </a:lnSpc>
                      </a:pPr>
                      <a:r>
                        <a:rPr b="0" lang="en-GB" sz="1000" spc="-1" strike="noStrike">
                          <a:solidFill>
                            <a:srgbClr val="808080"/>
                          </a:solidFill>
                          <a:latin typeface="Roboto Condensed"/>
                        </a:rPr>
                        <a:t>(27)</a:t>
                      </a:r>
                      <a:endParaRPr b="0" lang="en-GB" sz="1000" spc="-1" strike="noStrike">
                        <a:latin typeface="Arial"/>
                      </a:endParaRPr>
                    </a:p>
                  </a:txBody>
                  <a:tcPr marL="91440" marR="91440">
                    <a:lnL w="12240">
                      <a:noFill/>
                    </a:lnL>
                    <a:lnR w="12240">
                      <a:noFill/>
                    </a:lnR>
                    <a:lnT w="12240">
                      <a:noFill/>
                    </a:lnT>
                    <a:lnB w="12240">
                      <a:noFill/>
                    </a:lnB>
                    <a:noFill/>
                  </a:tcPr>
                </a:tc>
              </a:tr>
              <a:tr h="360000">
                <a:tc>
                  <a:txBody>
                    <a:bodyPr anchor="ctr">
                      <a:noAutofit/>
                    </a:bodyPr>
                    <a:p>
                      <a:pPr algn="ctr">
                        <a:lnSpc>
                          <a:spcPct val="100000"/>
                        </a:lnSpc>
                      </a:pPr>
                      <a:r>
                        <a:rPr b="0" lang="en-GB" sz="1000" spc="-1" strike="noStrike">
                          <a:solidFill>
                            <a:srgbClr val="808080"/>
                          </a:solidFill>
                          <a:latin typeface="Roboto Condensed"/>
                        </a:rPr>
                        <a:t>(25)</a:t>
                      </a:r>
                      <a:endParaRPr b="0" lang="en-GB" sz="1000" spc="-1" strike="noStrike">
                        <a:latin typeface="Arial"/>
                      </a:endParaRPr>
                    </a:p>
                  </a:txBody>
                  <a:tcPr marL="91440" marR="91440">
                    <a:lnL w="12240">
                      <a:noFill/>
                    </a:lnL>
                    <a:lnR w="12240">
                      <a:noFill/>
                    </a:lnR>
                    <a:lnT w="12240">
                      <a:noFill/>
                    </a:lnT>
                    <a:lnB w="12240">
                      <a:noFill/>
                    </a:lnB>
                    <a:noFill/>
                  </a:tcPr>
                </a:tc>
              </a:tr>
              <a:tr h="359640">
                <a:tc>
                  <a:txBody>
                    <a:bodyPr anchor="ctr">
                      <a:noAutofit/>
                    </a:bodyPr>
                    <a:p>
                      <a:pPr algn="ctr">
                        <a:lnSpc>
                          <a:spcPct val="100000"/>
                        </a:lnSpc>
                      </a:pPr>
                      <a:r>
                        <a:rPr b="0" lang="en-GB" sz="1000" spc="-1" strike="noStrike">
                          <a:solidFill>
                            <a:srgbClr val="808080"/>
                          </a:solidFill>
                          <a:latin typeface="Roboto Condensed"/>
                        </a:rPr>
                        <a:t>(21)</a:t>
                      </a:r>
                      <a:endParaRPr b="0" lang="en-GB" sz="1000" spc="-1" strike="noStrike">
                        <a:latin typeface="Arial"/>
                      </a:endParaRPr>
                    </a:p>
                  </a:txBody>
                  <a:tcPr marL="91440" marR="91440">
                    <a:lnL w="12240">
                      <a:noFill/>
                    </a:lnL>
                    <a:lnR w="12240">
                      <a:noFill/>
                    </a:lnR>
                    <a:lnT w="12240">
                      <a:noFill/>
                    </a:lnT>
                    <a:lnB w="12240">
                      <a:noFill/>
                    </a:lnB>
                    <a:noFill/>
                  </a:tcPr>
                </a:tc>
              </a:tr>
            </a:tbl>
          </a:graphicData>
        </a:graphic>
      </p:graphicFrame>
      <p:graphicFrame>
        <p:nvGraphicFramePr>
          <p:cNvPr id="253" name="Chart 57"/>
          <p:cNvGraphicFramePr/>
          <p:nvPr/>
        </p:nvGraphicFramePr>
        <p:xfrm>
          <a:off x="6946920" y="2147760"/>
          <a:ext cx="3158280" cy="4016160"/>
        </p:xfrm>
        <a:graphic>
          <a:graphicData uri="http://schemas.openxmlformats.org/drawingml/2006/chart">
            <c:chart xmlns:c="http://schemas.openxmlformats.org/drawingml/2006/chart" xmlns:r="http://schemas.openxmlformats.org/officeDocument/2006/relationships" r:id="rId2"/>
          </a:graphicData>
        </a:graphic>
      </p:graphicFrame>
      <p:sp>
        <p:nvSpPr>
          <p:cNvPr id="254" name="CustomShape 10"/>
          <p:cNvSpPr/>
          <p:nvPr/>
        </p:nvSpPr>
        <p:spPr>
          <a:xfrm>
            <a:off x="5883480" y="2222280"/>
            <a:ext cx="5039640" cy="1223640"/>
          </a:xfrm>
          <a:prstGeom prst="rect">
            <a:avLst/>
          </a:prstGeom>
          <a:noFill/>
          <a:ln w="12600">
            <a:solidFill>
              <a:schemeClr val="accent3"/>
            </a:solidFill>
            <a:prstDash val="dash"/>
            <a:round/>
          </a:ln>
        </p:spPr>
        <p:style>
          <a:lnRef idx="0"/>
          <a:fillRef idx="0"/>
          <a:effectRef idx="0"/>
          <a:fontRef idx="minor"/>
        </p:style>
        <p:txBody>
          <a:bodyPr lIns="77760" rIns="77760" tIns="38880" bIns="38880" anchor="ctr">
            <a:noAutofit/>
          </a:bodyPr>
          <a:p>
            <a:pPr>
              <a:lnSpc>
                <a:spcPct val="100000"/>
              </a:lnSpc>
            </a:pPr>
            <a:r>
              <a:rPr b="1" lang="en-GB" sz="1400" spc="-1" strike="noStrike">
                <a:solidFill>
                  <a:srgbClr val="fd5608"/>
                </a:solidFill>
                <a:latin typeface="Calibri"/>
              </a:rPr>
              <a:t>67%</a:t>
            </a:r>
            <a:r>
              <a:rPr b="0" lang="en-GB" sz="1400" spc="-1" strike="noStrike">
                <a:solidFill>
                  <a:srgbClr val="fd5608"/>
                </a:solidFill>
                <a:latin typeface="Calibri"/>
              </a:rPr>
              <a:t> </a:t>
            </a:r>
            <a:endParaRPr b="0" lang="en-GB" sz="1400" spc="-1" strike="noStrike">
              <a:latin typeface="Arial"/>
            </a:endParaRPr>
          </a:p>
          <a:p>
            <a:pPr>
              <a:lnSpc>
                <a:spcPct val="100000"/>
              </a:lnSpc>
            </a:pPr>
            <a:r>
              <a:rPr b="0" lang="en-GB" sz="1400" spc="-1" strike="noStrike">
                <a:solidFill>
                  <a:srgbClr val="fd5608"/>
                </a:solidFill>
                <a:latin typeface="Calibri"/>
              </a:rPr>
              <a:t>residential</a:t>
            </a:r>
            <a:endParaRPr b="0" lang="en-GB" sz="1400" spc="-1" strike="noStrike">
              <a:latin typeface="Arial"/>
            </a:endParaRPr>
          </a:p>
        </p:txBody>
      </p:sp>
      <p:sp>
        <p:nvSpPr>
          <p:cNvPr id="255" name="CustomShape 11"/>
          <p:cNvSpPr/>
          <p:nvPr/>
        </p:nvSpPr>
        <p:spPr>
          <a:xfrm>
            <a:off x="5883480" y="3679200"/>
            <a:ext cx="5039640" cy="1223640"/>
          </a:xfrm>
          <a:prstGeom prst="rect">
            <a:avLst/>
          </a:prstGeom>
          <a:noFill/>
          <a:ln w="12600">
            <a:solidFill>
              <a:schemeClr val="accent5"/>
            </a:solidFill>
            <a:prstDash val="dash"/>
            <a:round/>
          </a:ln>
        </p:spPr>
        <p:style>
          <a:lnRef idx="0"/>
          <a:fillRef idx="0"/>
          <a:effectRef idx="0"/>
          <a:fontRef idx="minor"/>
        </p:style>
        <p:txBody>
          <a:bodyPr lIns="77760" rIns="77760" tIns="38880" bIns="38880" anchor="ctr">
            <a:noAutofit/>
          </a:bodyPr>
          <a:p>
            <a:pPr>
              <a:lnSpc>
                <a:spcPct val="100000"/>
              </a:lnSpc>
            </a:pPr>
            <a:r>
              <a:rPr b="1" lang="en-GB" sz="1400" spc="-1" strike="noStrike">
                <a:solidFill>
                  <a:srgbClr val="7bc9ee"/>
                </a:solidFill>
                <a:latin typeface="Calibri"/>
              </a:rPr>
              <a:t>25% </a:t>
            </a:r>
            <a:endParaRPr b="0" lang="en-GB" sz="1400" spc="-1" strike="noStrike">
              <a:latin typeface="Arial"/>
            </a:endParaRPr>
          </a:p>
          <a:p>
            <a:pPr>
              <a:lnSpc>
                <a:spcPct val="100000"/>
              </a:lnSpc>
            </a:pPr>
            <a:r>
              <a:rPr b="0" lang="en-GB" sz="1400" spc="-1" strike="noStrike">
                <a:solidFill>
                  <a:srgbClr val="7bc9ee"/>
                </a:solidFill>
                <a:latin typeface="Calibri"/>
              </a:rPr>
              <a:t>BTL</a:t>
            </a:r>
            <a:endParaRPr b="0" lang="en-GB" sz="1400" spc="-1" strike="noStrike">
              <a:latin typeface="Arial"/>
            </a:endParaRPr>
          </a:p>
        </p:txBody>
      </p:sp>
      <p:sp>
        <p:nvSpPr>
          <p:cNvPr id="256" name="CustomShape 12"/>
          <p:cNvSpPr/>
          <p:nvPr/>
        </p:nvSpPr>
        <p:spPr>
          <a:xfrm>
            <a:off x="5883480" y="5136120"/>
            <a:ext cx="5039640" cy="860760"/>
          </a:xfrm>
          <a:prstGeom prst="rect">
            <a:avLst/>
          </a:prstGeom>
          <a:noFill/>
          <a:ln w="12600">
            <a:solidFill>
              <a:schemeClr val="accent6"/>
            </a:solidFill>
            <a:prstDash val="dash"/>
            <a:round/>
          </a:ln>
        </p:spPr>
        <p:style>
          <a:lnRef idx="0"/>
          <a:fillRef idx="0"/>
          <a:effectRef idx="0"/>
          <a:fontRef idx="minor"/>
        </p:style>
        <p:txBody>
          <a:bodyPr lIns="77760" rIns="77760" tIns="38880" bIns="38880" anchor="ctr">
            <a:noAutofit/>
          </a:bodyPr>
          <a:p>
            <a:pPr>
              <a:lnSpc>
                <a:spcPct val="100000"/>
              </a:lnSpc>
            </a:pPr>
            <a:r>
              <a:rPr b="1" lang="en-GB" sz="1400" spc="-1" strike="noStrike">
                <a:solidFill>
                  <a:srgbClr val="afd52c"/>
                </a:solidFill>
                <a:latin typeface="Calibri"/>
              </a:rPr>
              <a:t>8%</a:t>
            </a:r>
            <a:r>
              <a:rPr b="0" lang="en-GB" sz="1400" spc="-1" strike="noStrike">
                <a:solidFill>
                  <a:srgbClr val="afd52c"/>
                </a:solidFill>
                <a:latin typeface="Calibri"/>
              </a:rPr>
              <a:t> </a:t>
            </a:r>
            <a:endParaRPr b="0" lang="en-GB" sz="1400" spc="-1" strike="noStrike">
              <a:latin typeface="Arial"/>
            </a:endParaRPr>
          </a:p>
          <a:p>
            <a:pPr>
              <a:lnSpc>
                <a:spcPct val="100000"/>
              </a:lnSpc>
            </a:pPr>
            <a:r>
              <a:rPr b="0" lang="en-GB" sz="1400" spc="-1" strike="noStrike">
                <a:solidFill>
                  <a:srgbClr val="afd52c"/>
                </a:solidFill>
                <a:latin typeface="Calibri"/>
              </a:rPr>
              <a:t>Specialist</a:t>
            </a:r>
            <a:endParaRPr b="0" lang="en-GB" sz="1400" spc="-1" strike="noStrike">
              <a:latin typeface="Arial"/>
            </a:endParaRPr>
          </a:p>
        </p:txBody>
      </p:sp>
      <p:graphicFrame>
        <p:nvGraphicFramePr>
          <p:cNvPr id="257" name="Table 13"/>
          <p:cNvGraphicFramePr/>
          <p:nvPr/>
        </p:nvGraphicFramePr>
        <p:xfrm>
          <a:off x="10114920" y="3751200"/>
          <a:ext cx="719280" cy="1079640"/>
        </p:xfrm>
        <a:graphic>
          <a:graphicData uri="http://schemas.openxmlformats.org/drawingml/2006/table">
            <a:tbl>
              <a:tblPr/>
              <a:tblGrid>
                <a:gridCol w="719640"/>
              </a:tblGrid>
              <a:tr h="360000">
                <a:tc>
                  <a:txBody>
                    <a:bodyPr anchor="ctr">
                      <a:noAutofit/>
                    </a:bodyPr>
                    <a:p>
                      <a:pPr algn="ctr">
                        <a:lnSpc>
                          <a:spcPct val="100000"/>
                        </a:lnSpc>
                      </a:pPr>
                      <a:r>
                        <a:rPr b="0" lang="en-GB" sz="1000" spc="-1" strike="noStrike">
                          <a:solidFill>
                            <a:srgbClr val="808080"/>
                          </a:solidFill>
                          <a:latin typeface="Roboto Condensed"/>
                        </a:rPr>
                        <a:t>(14)</a:t>
                      </a:r>
                      <a:endParaRPr b="0" lang="en-GB" sz="1000" spc="-1" strike="noStrike">
                        <a:latin typeface="Arial"/>
                      </a:endParaRPr>
                    </a:p>
                  </a:txBody>
                  <a:tcPr marL="91440" marR="91440">
                    <a:lnL w="12240">
                      <a:noFill/>
                    </a:lnL>
                    <a:lnR w="12240">
                      <a:noFill/>
                    </a:lnR>
                    <a:lnT w="12240">
                      <a:noFill/>
                    </a:lnT>
                    <a:lnB w="12240">
                      <a:noFill/>
                    </a:lnB>
                    <a:noFill/>
                  </a:tcPr>
                </a:tc>
              </a:tr>
              <a:tr h="360000">
                <a:tc>
                  <a:txBody>
                    <a:bodyPr anchor="ctr">
                      <a:noAutofit/>
                    </a:bodyPr>
                    <a:p>
                      <a:pPr algn="ctr">
                        <a:lnSpc>
                          <a:spcPct val="100000"/>
                        </a:lnSpc>
                      </a:pPr>
                      <a:r>
                        <a:rPr b="0" lang="en-GB" sz="1000" spc="-1" strike="noStrike">
                          <a:solidFill>
                            <a:srgbClr val="808080"/>
                          </a:solidFill>
                          <a:latin typeface="Roboto Condensed"/>
                        </a:rPr>
                        <a:t>(5)</a:t>
                      </a:r>
                      <a:endParaRPr b="0" lang="en-GB" sz="1000" spc="-1" strike="noStrike">
                        <a:latin typeface="Arial"/>
                      </a:endParaRPr>
                    </a:p>
                  </a:txBody>
                  <a:tcPr marL="91440" marR="91440">
                    <a:lnL w="12240">
                      <a:noFill/>
                    </a:lnL>
                    <a:lnR w="12240">
                      <a:noFill/>
                    </a:lnR>
                    <a:lnT w="12240">
                      <a:noFill/>
                    </a:lnT>
                    <a:lnB w="12240">
                      <a:noFill/>
                    </a:lnB>
                    <a:noFill/>
                  </a:tcPr>
                </a:tc>
              </a:tr>
              <a:tr h="359640">
                <a:tc>
                  <a:txBody>
                    <a:bodyPr anchor="ctr">
                      <a:noAutofit/>
                    </a:bodyPr>
                    <a:p>
                      <a:pPr algn="ctr">
                        <a:lnSpc>
                          <a:spcPct val="100000"/>
                        </a:lnSpc>
                      </a:pPr>
                      <a:r>
                        <a:rPr b="0" lang="en-GB" sz="1000" spc="-1" strike="noStrike">
                          <a:solidFill>
                            <a:srgbClr val="808080"/>
                          </a:solidFill>
                          <a:latin typeface="Roboto Condensed"/>
                        </a:rPr>
                        <a:t>(2)</a:t>
                      </a:r>
                      <a:endParaRPr b="0" lang="en-GB" sz="1000" spc="-1" strike="noStrike">
                        <a:latin typeface="Arial"/>
                      </a:endParaRPr>
                    </a:p>
                  </a:txBody>
                  <a:tcPr marL="91440" marR="91440">
                    <a:lnL w="12240">
                      <a:noFill/>
                    </a:lnL>
                    <a:lnR w="12240">
                      <a:noFill/>
                    </a:lnR>
                    <a:lnT w="12240">
                      <a:noFill/>
                    </a:lnT>
                    <a:lnB w="12240">
                      <a:noFill/>
                    </a:lnB>
                    <a:noFill/>
                  </a:tcPr>
                </a:tc>
              </a:tr>
            </a:tbl>
          </a:graphicData>
        </a:graphic>
      </p:graphicFrame>
      <p:graphicFrame>
        <p:nvGraphicFramePr>
          <p:cNvPr id="258" name="Table 14"/>
          <p:cNvGraphicFramePr/>
          <p:nvPr/>
        </p:nvGraphicFramePr>
        <p:xfrm>
          <a:off x="10114920" y="5254920"/>
          <a:ext cx="719280" cy="1079640"/>
        </p:xfrm>
        <a:graphic>
          <a:graphicData uri="http://schemas.openxmlformats.org/drawingml/2006/table">
            <a:tbl>
              <a:tblPr/>
              <a:tblGrid>
                <a:gridCol w="719640"/>
              </a:tblGrid>
              <a:tr h="356760">
                <a:tc>
                  <a:txBody>
                    <a:bodyPr anchor="ctr">
                      <a:noAutofit/>
                    </a:bodyPr>
                    <a:p>
                      <a:pPr algn="ctr">
                        <a:lnSpc>
                          <a:spcPct val="100000"/>
                        </a:lnSpc>
                      </a:pPr>
                      <a:r>
                        <a:rPr b="0" lang="en-GB" sz="1000" spc="-1" strike="noStrike">
                          <a:solidFill>
                            <a:srgbClr val="808080"/>
                          </a:solidFill>
                          <a:latin typeface="Roboto Condensed"/>
                        </a:rPr>
                        <a:t>(4)</a:t>
                      </a:r>
                      <a:endParaRPr b="0" lang="en-GB" sz="1000" spc="-1" strike="noStrike">
                        <a:latin typeface="Arial"/>
                      </a:endParaRPr>
                    </a:p>
                  </a:txBody>
                  <a:tcPr marL="91440" marR="91440">
                    <a:lnL w="12240">
                      <a:noFill/>
                    </a:lnL>
                    <a:lnR w="12240">
                      <a:noFill/>
                    </a:lnR>
                    <a:lnT w="12240">
                      <a:noFill/>
                    </a:lnT>
                    <a:lnB w="12240">
                      <a:noFill/>
                    </a:lnB>
                    <a:noFill/>
                  </a:tcPr>
                </a:tc>
              </a:tr>
              <a:tr h="356760">
                <a:tc>
                  <a:txBody>
                    <a:bodyPr anchor="ctr">
                      <a:noAutofit/>
                    </a:bodyPr>
                    <a:p>
                      <a:pPr algn="ctr">
                        <a:lnSpc>
                          <a:spcPct val="100000"/>
                        </a:lnSpc>
                      </a:pPr>
                      <a:r>
                        <a:rPr b="0" lang="en-GB" sz="1000" spc="-1" strike="noStrike">
                          <a:solidFill>
                            <a:srgbClr val="808080"/>
                          </a:solidFill>
                          <a:latin typeface="Roboto Condensed"/>
                        </a:rPr>
                        <a:t>(2)</a:t>
                      </a:r>
                      <a:endParaRPr b="0" lang="en-GB" sz="1000" spc="-1" strike="noStrike">
                        <a:latin typeface="Arial"/>
                      </a:endParaRPr>
                    </a:p>
                  </a:txBody>
                  <a:tcPr marL="91440" marR="91440">
                    <a:lnL w="12240">
                      <a:noFill/>
                    </a:lnL>
                    <a:lnR w="12240">
                      <a:noFill/>
                    </a:lnR>
                    <a:lnT w="12240">
                      <a:noFill/>
                    </a:lnT>
                    <a:lnB w="12240">
                      <a:noFill/>
                    </a:lnB>
                    <a:noFill/>
                  </a:tcPr>
                </a:tc>
              </a:tr>
              <a:tr h="366120">
                <a:tc>
                  <a:tcPr marL="91440" marR="91440">
                    <a:lnL w="12240">
                      <a:noFill/>
                    </a:lnL>
                    <a:lnR w="12240">
                      <a:noFill/>
                    </a:lnR>
                    <a:lnT w="12240">
                      <a:noFill/>
                    </a:lnT>
                    <a:lnB w="12240">
                      <a:noFill/>
                    </a:lnB>
                    <a:noFill/>
                  </a:tcPr>
                </a:tc>
              </a:tr>
            </a:tbl>
          </a:graphicData>
        </a:graphic>
      </p:graphicFrame>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ffffff"/>
      </a:dk2>
      <a:lt2>
        <a:srgbClr val="000000"/>
      </a:lt2>
      <a:accent1>
        <a:srgbClr val="f90004"/>
      </a:accent1>
      <a:accent2>
        <a:srgbClr val="ec2606"/>
      </a:accent2>
      <a:accent3>
        <a:srgbClr val="fd5608"/>
      </a:accent3>
      <a:accent4>
        <a:srgbClr val="c61c47"/>
      </a:accent4>
      <a:accent5>
        <a:srgbClr val="7bc9ee"/>
      </a:accent5>
      <a:accent6>
        <a:srgbClr val="afd52c"/>
      </a:accent6>
      <a:hlink>
        <a:srgbClr val="404040"/>
      </a:hlink>
      <a:folHlink>
        <a:srgbClr val="191919"/>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ffffff"/>
      </a:dk2>
      <a:lt2>
        <a:srgbClr val="000000"/>
      </a:lt2>
      <a:accent1>
        <a:srgbClr val="f90004"/>
      </a:accent1>
      <a:accent2>
        <a:srgbClr val="ec2606"/>
      </a:accent2>
      <a:accent3>
        <a:srgbClr val="fd5608"/>
      </a:accent3>
      <a:accent4>
        <a:srgbClr val="c61c47"/>
      </a:accent4>
      <a:accent5>
        <a:srgbClr val="7bc9ee"/>
      </a:accent5>
      <a:accent6>
        <a:srgbClr val="afd52c"/>
      </a:accent6>
      <a:hlink>
        <a:srgbClr val="404040"/>
      </a:hlink>
      <a:folHlink>
        <a:srgbClr val="191919"/>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ffffff"/>
      </a:dk2>
      <a:lt2>
        <a:srgbClr val="000000"/>
      </a:lt2>
      <a:accent1>
        <a:srgbClr val="f90004"/>
      </a:accent1>
      <a:accent2>
        <a:srgbClr val="ec2606"/>
      </a:accent2>
      <a:accent3>
        <a:srgbClr val="fd5608"/>
      </a:accent3>
      <a:accent4>
        <a:srgbClr val="c61c47"/>
      </a:accent4>
      <a:accent5>
        <a:srgbClr val="7bc9ee"/>
      </a:accent5>
      <a:accent6>
        <a:srgbClr val="afd52c"/>
      </a:accent6>
      <a:hlink>
        <a:srgbClr val="404040"/>
      </a:hlink>
      <a:folHlink>
        <a:srgbClr val="191919"/>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ffffff"/>
      </a:dk2>
      <a:lt2>
        <a:srgbClr val="000000"/>
      </a:lt2>
      <a:accent1>
        <a:srgbClr val="f90004"/>
      </a:accent1>
      <a:accent2>
        <a:srgbClr val="ec2606"/>
      </a:accent2>
      <a:accent3>
        <a:srgbClr val="fd5608"/>
      </a:accent3>
      <a:accent4>
        <a:srgbClr val="c61c47"/>
      </a:accent4>
      <a:accent5>
        <a:srgbClr val="7bc9ee"/>
      </a:accent5>
      <a:accent6>
        <a:srgbClr val="afd52c"/>
      </a:accent6>
      <a:hlink>
        <a:srgbClr val="404040"/>
      </a:hlink>
      <a:folHlink>
        <a:srgbClr val="191919"/>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ffffff"/>
      </a:dk2>
      <a:lt2>
        <a:srgbClr val="000000"/>
      </a:lt2>
      <a:accent1>
        <a:srgbClr val="f90004"/>
      </a:accent1>
      <a:accent2>
        <a:srgbClr val="ec2606"/>
      </a:accent2>
      <a:accent3>
        <a:srgbClr val="fd5608"/>
      </a:accent3>
      <a:accent4>
        <a:srgbClr val="c61c47"/>
      </a:accent4>
      <a:accent5>
        <a:srgbClr val="7bc9ee"/>
      </a:accent5>
      <a:accent6>
        <a:srgbClr val="afd52c"/>
      </a:accent6>
      <a:hlink>
        <a:srgbClr val="404040"/>
      </a:hlink>
      <a:folHlink>
        <a:srgbClr val="191919"/>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14997</TotalTime>
  <Application>LibreOffice/6.2.0.3$Windows_X86_64 LibreOffice_project/98c6a8a1c6c7b144ce3cc729e34964b47ce25d62</Application>
  <Words>3227</Words>
  <Paragraphs>437</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2015-04-13T07:09:46Z</dcterms:created>
  <dc:creator>Batzorig123</dc:creator>
  <dc:description/>
  <dc:language>en-GB</dc:language>
  <cp:lastModifiedBy>Sam Burton</cp:lastModifiedBy>
  <cp:lastPrinted>2018-10-23T15:40:05Z</cp:lastPrinted>
  <dcterms:modified xsi:type="dcterms:W3CDTF">2019-01-31T12:49:45Z</dcterms:modified>
  <cp:revision>1483</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4</vt:i4>
  </property>
  <property fmtid="{D5CDD505-2E9C-101B-9397-08002B2CF9AE}" pid="8" name="PresentationFormat">
    <vt:lpwstr>Custom</vt:lpwstr>
  </property>
  <property fmtid="{D5CDD505-2E9C-101B-9397-08002B2CF9AE}" pid="9" name="ScaleCrop">
    <vt:bool>0</vt:bool>
  </property>
  <property fmtid="{D5CDD505-2E9C-101B-9397-08002B2CF9AE}" pid="10" name="ShareDoc">
    <vt:bool>0</vt:bool>
  </property>
  <property fmtid="{D5CDD505-2E9C-101B-9397-08002B2CF9AE}" pid="11" name="Slides">
    <vt:i4>31</vt:i4>
  </property>
</Properties>
</file>