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theme/themeOverride3.xml" ContentType="application/vnd.openxmlformats-officedocument.themeOverr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4.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5.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827" r:id="rId2"/>
    <p:sldId id="847" r:id="rId3"/>
    <p:sldId id="829" r:id="rId4"/>
    <p:sldId id="848" r:id="rId5"/>
    <p:sldId id="849" r:id="rId6"/>
    <p:sldId id="850" r:id="rId7"/>
    <p:sldId id="851" r:id="rId8"/>
    <p:sldId id="877" r:id="rId9"/>
    <p:sldId id="891" r:id="rId10"/>
    <p:sldId id="898" r:id="rId11"/>
    <p:sldId id="899" r:id="rId12"/>
    <p:sldId id="900" r:id="rId13"/>
    <p:sldId id="858" r:id="rId14"/>
    <p:sldId id="879" r:id="rId15"/>
    <p:sldId id="860" r:id="rId16"/>
    <p:sldId id="901" r:id="rId17"/>
    <p:sldId id="862" r:id="rId18"/>
    <p:sldId id="902" r:id="rId19"/>
    <p:sldId id="864" r:id="rId20"/>
    <p:sldId id="903" r:id="rId21"/>
    <p:sldId id="866" r:id="rId22"/>
    <p:sldId id="904" r:id="rId23"/>
    <p:sldId id="868" r:id="rId24"/>
    <p:sldId id="905" r:id="rId25"/>
    <p:sldId id="870" r:id="rId26"/>
    <p:sldId id="907" r:id="rId27"/>
    <p:sldId id="906" r:id="rId28"/>
    <p:sldId id="873" r:id="rId29"/>
    <p:sldId id="874" r:id="rId3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guide id="3" orient="horz" pos="2341" userDrawn="1">
          <p15:clr>
            <a:srgbClr val="A4A3A4"/>
          </p15:clr>
        </p15:guide>
        <p15:guide id="4" pos="3505">
          <p15:clr>
            <a:srgbClr val="A4A3A4"/>
          </p15:clr>
        </p15:guide>
        <p15:guide id="5" orient="horz" pos="958" userDrawn="1">
          <p15:clr>
            <a:srgbClr val="A4A3A4"/>
          </p15:clr>
        </p15:guide>
        <p15:guide id="6" orient="horz" pos="754" userDrawn="1">
          <p15:clr>
            <a:srgbClr val="A4A3A4"/>
          </p15:clr>
        </p15:guide>
        <p15:guide id="7" orient="horz" pos="3883">
          <p15:clr>
            <a:srgbClr val="A4A3A4"/>
          </p15:clr>
        </p15:guide>
        <p15:guide id="8" orient="horz" pos="686" userDrawn="1">
          <p15:clr>
            <a:srgbClr val="A4A3A4"/>
          </p15:clr>
        </p15:guide>
        <p15:guide id="9" pos="7083" userDrawn="1">
          <p15:clr>
            <a:srgbClr val="A4A3A4"/>
          </p15:clr>
        </p15:guide>
        <p15:guide id="10" pos="267">
          <p15:clr>
            <a:srgbClr val="A4A3A4"/>
          </p15:clr>
        </p15:guide>
        <p15:guide id="11" pos="259">
          <p15:clr>
            <a:srgbClr val="A4A3A4"/>
          </p15:clr>
        </p15:guide>
        <p15:guide id="12" pos="660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m Burton" initials="SB" lastIdx="1" clrIdx="0">
    <p:extLst>
      <p:ext uri="{19B8F6BF-5375-455C-9EA6-DF929625EA0E}">
        <p15:presenceInfo xmlns:p15="http://schemas.microsoft.com/office/powerpoint/2012/main" userId="S-1-5-21-507921405-926492609-682003330-44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B3B3"/>
    <a:srgbClr val="7F7F7F"/>
    <a:srgbClr val="404040"/>
    <a:srgbClr val="57585A"/>
    <a:srgbClr val="F84A04"/>
    <a:srgbClr val="FB6B00"/>
    <a:srgbClr val="FB6500"/>
    <a:srgbClr val="F75704"/>
    <a:srgbClr val="EF2E0A"/>
    <a:srgbClr val="FB6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47" autoAdjust="0"/>
    <p:restoredTop sz="94434" autoAdjust="0"/>
  </p:normalViewPr>
  <p:slideViewPr>
    <p:cSldViewPr snapToGrid="0" showGuides="1">
      <p:cViewPr varScale="1">
        <p:scale>
          <a:sx n="67" d="100"/>
          <a:sy n="67" d="100"/>
        </p:scale>
        <p:origin x="366" y="60"/>
      </p:cViewPr>
      <p:guideLst>
        <p:guide orient="horz" pos="2160"/>
        <p:guide pos="3817"/>
        <p:guide orient="horz" pos="2341"/>
        <p:guide pos="3505"/>
        <p:guide orient="horz" pos="958"/>
        <p:guide orient="horz" pos="754"/>
        <p:guide orient="horz" pos="3883"/>
        <p:guide orient="horz" pos="686"/>
        <p:guide pos="7083"/>
        <p:guide pos="267"/>
        <p:guide pos="259"/>
        <p:guide pos="6607"/>
      </p:guideLst>
    </p:cSldViewPr>
  </p:slideViewPr>
  <p:outlineViewPr>
    <p:cViewPr>
      <p:scale>
        <a:sx n="33" d="100"/>
        <a:sy n="33" d="100"/>
      </p:scale>
      <p:origin x="0" y="-2560"/>
    </p:cViewPr>
  </p:outlin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7718253968253968E-2"/>
          <c:y val="0.15276673314800146"/>
          <c:w val="0.94456349206349211"/>
          <c:h val="0.63250308741030248"/>
        </c:manualLayout>
      </c:layout>
      <c:barChart>
        <c:barDir val="col"/>
        <c:grouping val="clustered"/>
        <c:varyColors val="0"/>
        <c:ser>
          <c:idx val="1"/>
          <c:order val="1"/>
          <c:spPr>
            <a:solidFill>
              <a:schemeClr val="accent3"/>
            </a:solidFill>
          </c:spPr>
          <c:invertIfNegative val="0"/>
          <c:dLbls>
            <c:dLbl>
              <c:idx val="16"/>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100">
                    <a:solidFill>
                      <a:schemeClr val="accent3"/>
                    </a:solidFill>
                    <a:latin typeface="Calibri" panose="020F0502020204030204" pitchFamily="34" charset="0"/>
                    <a:cs typeface="Calibri" panose="020F050202020403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Sheet1!$AB$1:$AR$1</c:f>
              <c:strCache>
                <c:ptCount val="17"/>
                <c:pt idx="0">
                  <c:v>Q3'16</c:v>
                </c:pt>
                <c:pt idx="1">
                  <c:v>Q4'16</c:v>
                </c:pt>
                <c:pt idx="2">
                  <c:v>Q1'17</c:v>
                </c:pt>
                <c:pt idx="3">
                  <c:v>Q2'17</c:v>
                </c:pt>
                <c:pt idx="4">
                  <c:v>Q3'17</c:v>
                </c:pt>
                <c:pt idx="5">
                  <c:v>Q4'17</c:v>
                </c:pt>
                <c:pt idx="6">
                  <c:v>Q1'18</c:v>
                </c:pt>
                <c:pt idx="7">
                  <c:v>Q2'18</c:v>
                </c:pt>
                <c:pt idx="8">
                  <c:v>Q3'18</c:v>
                </c:pt>
                <c:pt idx="9">
                  <c:v>Q4'18</c:v>
                </c:pt>
                <c:pt idx="10">
                  <c:v>Q1'19</c:v>
                </c:pt>
                <c:pt idx="11">
                  <c:v>Q2'19</c:v>
                </c:pt>
                <c:pt idx="12">
                  <c:v>Q3'19</c:v>
                </c:pt>
                <c:pt idx="13">
                  <c:v>Q4'19</c:v>
                </c:pt>
                <c:pt idx="14">
                  <c:v>Q1'20</c:v>
                </c:pt>
                <c:pt idx="15">
                  <c:v>Q2'20</c:v>
                </c:pt>
                <c:pt idx="16">
                  <c:v>Q3'20</c:v>
                </c:pt>
              </c:strCache>
            </c:strRef>
          </c:cat>
          <c:val>
            <c:numRef>
              <c:f>Sheet1!$AB$3:$AR$3</c:f>
              <c:numCache>
                <c:formatCode>0.0</c:formatCode>
                <c:ptCount val="17"/>
                <c:pt idx="0">
                  <c:v>63.854999999999997</c:v>
                </c:pt>
                <c:pt idx="1">
                  <c:v>61.83</c:v>
                </c:pt>
                <c:pt idx="2">
                  <c:v>59.941000000000003</c:v>
                </c:pt>
                <c:pt idx="3">
                  <c:v>62.253999999999998</c:v>
                </c:pt>
                <c:pt idx="4">
                  <c:v>69.685000000000002</c:v>
                </c:pt>
                <c:pt idx="5">
                  <c:v>68.527000000000001</c:v>
                </c:pt>
                <c:pt idx="6">
                  <c:v>61.22</c:v>
                </c:pt>
                <c:pt idx="7">
                  <c:v>65.375</c:v>
                </c:pt>
                <c:pt idx="8">
                  <c:v>71.599000000000004</c:v>
                </c:pt>
                <c:pt idx="9">
                  <c:v>70.457999999999998</c:v>
                </c:pt>
                <c:pt idx="10">
                  <c:v>60.811</c:v>
                </c:pt>
                <c:pt idx="11">
                  <c:v>64.097999999999999</c:v>
                </c:pt>
                <c:pt idx="12">
                  <c:v>70.424999999999997</c:v>
                </c:pt>
                <c:pt idx="13">
                  <c:v>70.900000000000006</c:v>
                </c:pt>
                <c:pt idx="14">
                  <c:v>63.8</c:v>
                </c:pt>
                <c:pt idx="15">
                  <c:v>44.1</c:v>
                </c:pt>
                <c:pt idx="16">
                  <c:v>60.933999999999997</c:v>
                </c:pt>
              </c:numCache>
            </c:numRef>
          </c:val>
          <c:extLst xmlns:c16r2="http://schemas.microsoft.com/office/drawing/2015/06/chart">
            <c:ext xmlns:c16="http://schemas.microsoft.com/office/drawing/2014/chart" uri="{C3380CC4-5D6E-409C-BE32-E72D297353CC}">
              <c16:uniqueId val="{00000000-AFE5-7F4D-B83A-8659764DB17F}"/>
            </c:ext>
          </c:extLst>
        </c:ser>
        <c:dLbls>
          <c:showLegendKey val="0"/>
          <c:showVal val="0"/>
          <c:showCatName val="0"/>
          <c:showSerName val="0"/>
          <c:showPercent val="0"/>
          <c:showBubbleSize val="0"/>
        </c:dLbls>
        <c:gapWidth val="70"/>
        <c:axId val="768995984"/>
        <c:axId val="768992456"/>
      </c:barChart>
      <c:lineChart>
        <c:grouping val="standard"/>
        <c:varyColors val="0"/>
        <c:ser>
          <c:idx val="0"/>
          <c:order val="0"/>
          <c:spPr>
            <a:ln w="12700">
              <a:solidFill>
                <a:schemeClr val="accent6"/>
              </a:solidFill>
            </a:ln>
          </c:spPr>
          <c:marker>
            <c:symbol val="circle"/>
            <c:size val="6"/>
            <c:spPr>
              <a:solidFill>
                <a:schemeClr val="bg1"/>
              </a:solidFill>
              <a:ln w="12700">
                <a:solidFill>
                  <a:schemeClr val="accent6"/>
                </a:solidFill>
              </a:ln>
            </c:spPr>
          </c:marker>
          <c:dLbls>
            <c:dLbl>
              <c:idx val="13"/>
              <c:layout>
                <c:manualLayout>
                  <c:x val="-4.63657848149817E-2"/>
                  <c:y val="-4.660111680482829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AFE5-7F4D-B83A-8659764DB17F}"/>
                </c:ext>
                <c:ext xmlns:c15="http://schemas.microsoft.com/office/drawing/2012/chart" uri="{CE6537A1-D6FC-4f65-9D91-7224C49458BB}">
                  <c15:layout/>
                </c:ext>
              </c:extLst>
            </c:dLbl>
            <c:dLbl>
              <c:idx val="25"/>
              <c:layout>
                <c:manualLayout>
                  <c:x val="-4.03062521005648E-2"/>
                  <c:y val="-6.490155547233049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AFE5-7F4D-B83A-8659764DB17F}"/>
                </c:ext>
                <c:ext xmlns:c15="http://schemas.microsoft.com/office/drawing/2012/chart" uri="{CE6537A1-D6FC-4f65-9D91-7224C49458BB}"/>
              </c:extLst>
            </c:dLbl>
            <c:spPr>
              <a:noFill/>
              <a:ln>
                <a:noFill/>
              </a:ln>
              <a:effectLst/>
            </c:spPr>
            <c:txPr>
              <a:bodyPr/>
              <a:lstStyle/>
              <a:p>
                <a:pPr>
                  <a:defRPr sz="1050" b="0">
                    <a:solidFill>
                      <a:schemeClr val="accent6"/>
                    </a:solidFill>
                    <a:latin typeface="Calibri" panose="020F0502020204030204" pitchFamily="34" charset="0"/>
                    <a:cs typeface="Calibri" panose="020F0502020204030204" pitchFamily="34" charset="0"/>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Sheet1!$AB$1:$AR$1</c:f>
              <c:strCache>
                <c:ptCount val="17"/>
                <c:pt idx="0">
                  <c:v>Q3'16</c:v>
                </c:pt>
                <c:pt idx="1">
                  <c:v>Q4'16</c:v>
                </c:pt>
                <c:pt idx="2">
                  <c:v>Q1'17</c:v>
                </c:pt>
                <c:pt idx="3">
                  <c:v>Q2'17</c:v>
                </c:pt>
                <c:pt idx="4">
                  <c:v>Q3'17</c:v>
                </c:pt>
                <c:pt idx="5">
                  <c:v>Q4'17</c:v>
                </c:pt>
                <c:pt idx="6">
                  <c:v>Q1'18</c:v>
                </c:pt>
                <c:pt idx="7">
                  <c:v>Q2'18</c:v>
                </c:pt>
                <c:pt idx="8">
                  <c:v>Q3'18</c:v>
                </c:pt>
                <c:pt idx="9">
                  <c:v>Q4'18</c:v>
                </c:pt>
                <c:pt idx="10">
                  <c:v>Q1'19</c:v>
                </c:pt>
                <c:pt idx="11">
                  <c:v>Q2'19</c:v>
                </c:pt>
                <c:pt idx="12">
                  <c:v>Q3'19</c:v>
                </c:pt>
                <c:pt idx="13">
                  <c:v>Q4'19</c:v>
                </c:pt>
                <c:pt idx="14">
                  <c:v>Q1'20</c:v>
                </c:pt>
                <c:pt idx="15">
                  <c:v>Q2'20</c:v>
                </c:pt>
                <c:pt idx="16">
                  <c:v>Q3'20</c:v>
                </c:pt>
              </c:strCache>
            </c:strRef>
          </c:cat>
          <c:val>
            <c:numRef>
              <c:f>Sheet1!$AB$2:$AR$2</c:f>
              <c:numCache>
                <c:formatCode>General</c:formatCode>
                <c:ptCount val="17"/>
                <c:pt idx="0">
                  <c:v>69</c:v>
                </c:pt>
                <c:pt idx="1">
                  <c:v>74</c:v>
                </c:pt>
                <c:pt idx="2">
                  <c:v>77</c:v>
                </c:pt>
                <c:pt idx="3">
                  <c:v>80</c:v>
                </c:pt>
                <c:pt idx="4">
                  <c:v>81</c:v>
                </c:pt>
                <c:pt idx="5">
                  <c:v>87</c:v>
                </c:pt>
                <c:pt idx="6">
                  <c:v>86</c:v>
                </c:pt>
                <c:pt idx="7">
                  <c:v>90</c:v>
                </c:pt>
                <c:pt idx="8">
                  <c:v>81</c:v>
                </c:pt>
                <c:pt idx="9">
                  <c:v>80</c:v>
                </c:pt>
                <c:pt idx="10">
                  <c:v>81</c:v>
                </c:pt>
                <c:pt idx="11">
                  <c:v>87</c:v>
                </c:pt>
                <c:pt idx="12">
                  <c:v>84</c:v>
                </c:pt>
                <c:pt idx="13" formatCode="0">
                  <c:v>88</c:v>
                </c:pt>
                <c:pt idx="14">
                  <c:v>81</c:v>
                </c:pt>
                <c:pt idx="15">
                  <c:v>86</c:v>
                </c:pt>
                <c:pt idx="16">
                  <c:v>90</c:v>
                </c:pt>
              </c:numCache>
            </c:numRef>
          </c:val>
          <c:smooth val="0"/>
          <c:extLst xmlns:c16r2="http://schemas.microsoft.com/office/drawing/2015/06/chart">
            <c:ext xmlns:c16="http://schemas.microsoft.com/office/drawing/2014/chart" uri="{C3380CC4-5D6E-409C-BE32-E72D297353CC}">
              <c16:uniqueId val="{00000003-AFE5-7F4D-B83A-8659764DB17F}"/>
            </c:ext>
          </c:extLst>
        </c:ser>
        <c:dLbls>
          <c:showLegendKey val="0"/>
          <c:showVal val="0"/>
          <c:showCatName val="0"/>
          <c:showSerName val="0"/>
          <c:showPercent val="0"/>
          <c:showBubbleSize val="0"/>
        </c:dLbls>
        <c:marker val="1"/>
        <c:smooth val="0"/>
        <c:axId val="768994808"/>
        <c:axId val="768995200"/>
      </c:lineChart>
      <c:catAx>
        <c:axId val="768995984"/>
        <c:scaling>
          <c:orientation val="minMax"/>
        </c:scaling>
        <c:delete val="0"/>
        <c:axPos val="b"/>
        <c:numFmt formatCode="General" sourceLinked="1"/>
        <c:majorTickMark val="none"/>
        <c:minorTickMark val="none"/>
        <c:tickLblPos val="nextTo"/>
        <c:spPr>
          <a:ln>
            <a:solidFill>
              <a:schemeClr val="bg1">
                <a:lumMod val="65000"/>
              </a:schemeClr>
            </a:solidFill>
          </a:ln>
        </c:spPr>
        <c:txPr>
          <a:bodyPr rot="-5400000" vert="horz"/>
          <a:lstStyle/>
          <a:p>
            <a:pPr>
              <a:defRPr sz="1200">
                <a:solidFill>
                  <a:schemeClr val="tx2">
                    <a:lumMod val="50000"/>
                    <a:lumOff val="50000"/>
                  </a:schemeClr>
                </a:solidFill>
                <a:latin typeface="Calibri" panose="020F0502020204030204" pitchFamily="34" charset="0"/>
                <a:cs typeface="Calibri" panose="020F0502020204030204" pitchFamily="34" charset="0"/>
              </a:defRPr>
            </a:pPr>
            <a:endParaRPr lang="en-US"/>
          </a:p>
        </c:txPr>
        <c:crossAx val="768992456"/>
        <c:crosses val="autoZero"/>
        <c:auto val="1"/>
        <c:lblAlgn val="ctr"/>
        <c:lblOffset val="100"/>
        <c:noMultiLvlLbl val="0"/>
      </c:catAx>
      <c:valAx>
        <c:axId val="768992456"/>
        <c:scaling>
          <c:orientation val="minMax"/>
          <c:max val="125"/>
          <c:min val="0"/>
        </c:scaling>
        <c:delete val="1"/>
        <c:axPos val="l"/>
        <c:numFmt formatCode="0.0" sourceLinked="1"/>
        <c:majorTickMark val="none"/>
        <c:minorTickMark val="none"/>
        <c:tickLblPos val="nextTo"/>
        <c:crossAx val="768995984"/>
        <c:crosses val="autoZero"/>
        <c:crossBetween val="between"/>
        <c:majorUnit val="25"/>
      </c:valAx>
      <c:valAx>
        <c:axId val="768995200"/>
        <c:scaling>
          <c:orientation val="minMax"/>
          <c:max val="110"/>
          <c:min val="0"/>
        </c:scaling>
        <c:delete val="1"/>
        <c:axPos val="r"/>
        <c:numFmt formatCode="General" sourceLinked="1"/>
        <c:majorTickMark val="out"/>
        <c:minorTickMark val="none"/>
        <c:tickLblPos val="nextTo"/>
        <c:crossAx val="768994808"/>
        <c:crosses val="max"/>
        <c:crossBetween val="between"/>
        <c:majorUnit val="25"/>
        <c:minorUnit val="25"/>
      </c:valAx>
      <c:catAx>
        <c:axId val="768994808"/>
        <c:scaling>
          <c:orientation val="minMax"/>
        </c:scaling>
        <c:delete val="1"/>
        <c:axPos val="b"/>
        <c:numFmt formatCode="General" sourceLinked="0"/>
        <c:majorTickMark val="out"/>
        <c:minorTickMark val="none"/>
        <c:tickLblPos val="nextTo"/>
        <c:crossAx val="768995200"/>
        <c:crosses val="autoZero"/>
        <c:auto val="1"/>
        <c:lblAlgn val="ctr"/>
        <c:lblOffset val="100"/>
        <c:noMultiLvlLbl val="0"/>
      </c:catAx>
      <c:spPr>
        <a:noFill/>
      </c:spPr>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294456867508643E-2"/>
          <c:y val="8.8793538652736231E-2"/>
          <c:w val="0.96141117429636203"/>
          <c:h val="0.77959619534185043"/>
        </c:manualLayout>
      </c:layout>
      <c:barChart>
        <c:barDir val="col"/>
        <c:grouping val="clustered"/>
        <c:varyColors val="0"/>
        <c:ser>
          <c:idx val="0"/>
          <c:order val="0"/>
          <c:spPr>
            <a:solidFill>
              <a:schemeClr val="tx1">
                <a:lumMod val="40000"/>
                <a:lumOff val="60000"/>
              </a:schemeClr>
            </a:solidFill>
          </c:spPr>
          <c:invertIfNegative val="0"/>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extLst xmlns:c16r2="http://schemas.microsoft.com/office/drawing/2015/06/chart">
              <c:ext xmlns:c16="http://schemas.microsoft.com/office/drawing/2014/chart" uri="{C3380CC4-5D6E-409C-BE32-E72D297353CC}">
                <c16:uniqueId val="{00000000-3F67-264A-83F2-D3CD4865A18F}"/>
              </c:ext>
            </c:extLst>
          </c:dPt>
          <c:dPt>
            <c:idx val="13"/>
            <c:invertIfNegative val="0"/>
            <c:bubble3D val="0"/>
            <c:extLst xmlns:c16r2="http://schemas.microsoft.com/office/drawing/2015/06/chart">
              <c:ext xmlns:c16="http://schemas.microsoft.com/office/drawing/2014/chart" uri="{C3380CC4-5D6E-409C-BE32-E72D297353CC}">
                <c16:uniqueId val="{00000001-3F67-264A-83F2-D3CD4865A18F}"/>
              </c:ext>
            </c:extLst>
          </c:dPt>
          <c:dPt>
            <c:idx val="14"/>
            <c:invertIfNegative val="0"/>
            <c:bubble3D val="0"/>
            <c:extLst xmlns:c16r2="http://schemas.microsoft.com/office/drawing/2015/06/chart">
              <c:ext xmlns:c16="http://schemas.microsoft.com/office/drawing/2014/chart" uri="{C3380CC4-5D6E-409C-BE32-E72D297353CC}">
                <c16:uniqueId val="{00000002-3F67-264A-83F2-D3CD4865A18F}"/>
              </c:ext>
            </c:extLst>
          </c:dPt>
          <c:dPt>
            <c:idx val="15"/>
            <c:invertIfNegative val="0"/>
            <c:bubble3D val="0"/>
            <c:extLst xmlns:c16r2="http://schemas.microsoft.com/office/drawing/2015/06/chart">
              <c:ext xmlns:c16="http://schemas.microsoft.com/office/drawing/2014/chart" uri="{C3380CC4-5D6E-409C-BE32-E72D297353CC}">
                <c16:uniqueId val="{00000000-B8B6-A04A-B3D2-78B0009E8E67}"/>
              </c:ext>
            </c:extLst>
          </c:dPt>
          <c:dPt>
            <c:idx val="16"/>
            <c:invertIfNegative val="0"/>
            <c:bubble3D val="0"/>
            <c:extLst xmlns:c16r2="http://schemas.microsoft.com/office/drawing/2015/06/chart">
              <c:ext xmlns:c16="http://schemas.microsoft.com/office/drawing/2014/chart" uri="{C3380CC4-5D6E-409C-BE32-E72D297353CC}">
                <c16:uniqueId val="{00000001-B8B6-A04A-B3D2-78B0009E8E67}"/>
              </c:ext>
            </c:extLst>
          </c:dPt>
          <c:dPt>
            <c:idx val="17"/>
            <c:invertIfNegative val="0"/>
            <c:bubble3D val="0"/>
            <c:extLst xmlns:c16r2="http://schemas.microsoft.com/office/drawing/2015/06/chart">
              <c:ext xmlns:c16="http://schemas.microsoft.com/office/drawing/2014/chart" uri="{C3380CC4-5D6E-409C-BE32-E72D297353CC}">
                <c16:uniqueId val="{00000002-B8B6-A04A-B3D2-78B0009E8E67}"/>
              </c:ext>
            </c:extLst>
          </c:dPt>
          <c:dPt>
            <c:idx val="18"/>
            <c:invertIfNegative val="0"/>
            <c:bubble3D val="0"/>
            <c:extLst xmlns:c16r2="http://schemas.microsoft.com/office/drawing/2015/06/chart">
              <c:ext xmlns:c16="http://schemas.microsoft.com/office/drawing/2014/chart" uri="{C3380CC4-5D6E-409C-BE32-E72D297353CC}">
                <c16:uniqueId val="{00000004-B8B6-A04A-B3D2-78B0009E8E67}"/>
              </c:ext>
            </c:extLst>
          </c:dPt>
          <c:dPt>
            <c:idx val="19"/>
            <c:invertIfNegative val="0"/>
            <c:bubble3D val="0"/>
            <c:extLst xmlns:c16r2="http://schemas.microsoft.com/office/drawing/2015/06/chart">
              <c:ext xmlns:c16="http://schemas.microsoft.com/office/drawing/2014/chart" uri="{C3380CC4-5D6E-409C-BE32-E72D297353CC}">
                <c16:uniqueId val="{00000006-B8B6-A04A-B3D2-78B0009E8E67}"/>
              </c:ext>
            </c:extLst>
          </c:dPt>
          <c:dPt>
            <c:idx val="20"/>
            <c:invertIfNegative val="0"/>
            <c:bubble3D val="0"/>
            <c:extLst xmlns:c16r2="http://schemas.microsoft.com/office/drawing/2015/06/chart">
              <c:ext xmlns:c16="http://schemas.microsoft.com/office/drawing/2014/chart" uri="{C3380CC4-5D6E-409C-BE32-E72D297353CC}">
                <c16:uniqueId val="{00000008-B8B6-A04A-B3D2-78B0009E8E67}"/>
              </c:ext>
            </c:extLst>
          </c:dPt>
          <c:dPt>
            <c:idx val="22"/>
            <c:invertIfNegative val="0"/>
            <c:bubble3D val="0"/>
          </c:dPt>
          <c:dPt>
            <c:idx val="23"/>
            <c:invertIfNegative val="0"/>
            <c:bubble3D val="0"/>
          </c:dPt>
          <c:dPt>
            <c:idx val="24"/>
            <c:invertIfNegative val="0"/>
            <c:bubble3D val="0"/>
            <c:spPr>
              <a:solidFill>
                <a:schemeClr val="accent3"/>
              </a:solidFill>
            </c:spPr>
          </c:dPt>
          <c:dPt>
            <c:idx val="25"/>
            <c:invertIfNegative val="0"/>
            <c:bubble3D val="0"/>
            <c:spPr>
              <a:solidFill>
                <a:schemeClr val="accent3"/>
              </a:solidFill>
            </c:spPr>
          </c:dPt>
          <c:dPt>
            <c:idx val="26"/>
            <c:invertIfNegative val="0"/>
            <c:bubble3D val="0"/>
            <c:spPr>
              <a:solidFill>
                <a:schemeClr val="accent3"/>
              </a:solidFill>
            </c:spPr>
          </c:dPt>
          <c:dLbls>
            <c:numFmt formatCode="#,##0" sourceLinked="0"/>
            <c:spPr>
              <a:noFill/>
              <a:ln>
                <a:noFill/>
              </a:ln>
              <a:effectLst/>
            </c:spPr>
            <c:txPr>
              <a:bodyPr/>
              <a:lstStyle/>
              <a:p>
                <a:pPr>
                  <a:defRPr sz="1200" b="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Sheet1!$A$30:$A$56</c:f>
              <c:strCache>
                <c:ptCount val="27"/>
                <c:pt idx="0">
                  <c:v>Jul</c:v>
                </c:pt>
                <c:pt idx="1">
                  <c:v>Aug</c:v>
                </c:pt>
                <c:pt idx="2">
                  <c:v>Sep</c:v>
                </c:pt>
                <c:pt idx="3">
                  <c:v>Oct</c:v>
                </c:pt>
                <c:pt idx="4">
                  <c:v>Nov</c:v>
                </c:pt>
                <c:pt idx="5">
                  <c:v>Dec</c:v>
                </c:pt>
                <c:pt idx="6">
                  <c:v>Jan</c:v>
                </c:pt>
                <c:pt idx="7">
                  <c:v>Feb</c:v>
                </c:pt>
                <c:pt idx="8">
                  <c:v>Mar</c:v>
                </c:pt>
                <c:pt idx="9">
                  <c:v>Apr</c:v>
                </c:pt>
                <c:pt idx="10">
                  <c:v>May</c:v>
                </c:pt>
                <c:pt idx="11">
                  <c:v>Jun</c:v>
                </c:pt>
                <c:pt idx="12">
                  <c:v>Jul</c:v>
                </c:pt>
                <c:pt idx="13">
                  <c:v>Aug</c:v>
                </c:pt>
                <c:pt idx="14">
                  <c:v>Sep</c:v>
                </c:pt>
                <c:pt idx="15">
                  <c:v>Oct</c:v>
                </c:pt>
                <c:pt idx="16">
                  <c:v>Nov</c:v>
                </c:pt>
                <c:pt idx="17">
                  <c:v>Dec</c:v>
                </c:pt>
                <c:pt idx="18">
                  <c:v>Jan</c:v>
                </c:pt>
                <c:pt idx="19">
                  <c:v>Feb</c:v>
                </c:pt>
                <c:pt idx="20">
                  <c:v>Mar</c:v>
                </c:pt>
                <c:pt idx="21">
                  <c:v>Apr</c:v>
                </c:pt>
                <c:pt idx="22">
                  <c:v>May</c:v>
                </c:pt>
                <c:pt idx="23">
                  <c:v>Jun</c:v>
                </c:pt>
                <c:pt idx="24">
                  <c:v>Jul</c:v>
                </c:pt>
                <c:pt idx="25">
                  <c:v>Aug</c:v>
                </c:pt>
                <c:pt idx="26">
                  <c:v>Sep</c:v>
                </c:pt>
              </c:strCache>
            </c:strRef>
          </c:cat>
          <c:val>
            <c:numRef>
              <c:f>Sheet1!$B$30:$B$56</c:f>
              <c:numCache>
                <c:formatCode>General</c:formatCode>
                <c:ptCount val="27"/>
                <c:pt idx="0">
                  <c:v>81</c:v>
                </c:pt>
                <c:pt idx="1">
                  <c:v>78</c:v>
                </c:pt>
                <c:pt idx="2">
                  <c:v>80</c:v>
                </c:pt>
                <c:pt idx="3">
                  <c:v>81</c:v>
                </c:pt>
                <c:pt idx="4">
                  <c:v>81</c:v>
                </c:pt>
                <c:pt idx="5">
                  <c:v>84</c:v>
                </c:pt>
                <c:pt idx="6">
                  <c:v>84</c:v>
                </c:pt>
                <c:pt idx="7">
                  <c:v>85</c:v>
                </c:pt>
                <c:pt idx="8">
                  <c:v>84</c:v>
                </c:pt>
                <c:pt idx="9">
                  <c:v>82</c:v>
                </c:pt>
                <c:pt idx="10">
                  <c:v>82</c:v>
                </c:pt>
                <c:pt idx="11">
                  <c:v>84</c:v>
                </c:pt>
                <c:pt idx="12">
                  <c:v>80</c:v>
                </c:pt>
                <c:pt idx="13">
                  <c:v>78</c:v>
                </c:pt>
                <c:pt idx="14">
                  <c:v>81</c:v>
                </c:pt>
                <c:pt idx="15">
                  <c:v>83</c:v>
                </c:pt>
                <c:pt idx="16">
                  <c:v>84</c:v>
                </c:pt>
                <c:pt idx="17">
                  <c:v>86</c:v>
                </c:pt>
                <c:pt idx="18">
                  <c:v>82</c:v>
                </c:pt>
                <c:pt idx="19">
                  <c:v>82</c:v>
                </c:pt>
                <c:pt idx="20">
                  <c:v>80</c:v>
                </c:pt>
                <c:pt idx="22">
                  <c:v>75</c:v>
                </c:pt>
                <c:pt idx="23">
                  <c:v>74</c:v>
                </c:pt>
                <c:pt idx="24">
                  <c:v>76</c:v>
                </c:pt>
                <c:pt idx="25">
                  <c:v>79</c:v>
                </c:pt>
                <c:pt idx="26">
                  <c:v>79</c:v>
                </c:pt>
              </c:numCache>
            </c:numRef>
          </c:val>
          <c:extLst xmlns:c16r2="http://schemas.microsoft.com/office/drawing/2015/06/chart">
            <c:ext xmlns:c16="http://schemas.microsoft.com/office/drawing/2014/chart" uri="{C3380CC4-5D6E-409C-BE32-E72D297353CC}">
              <c16:uniqueId val="{00000002-29DC-C142-B2F6-4FAEDAC061D6}"/>
            </c:ext>
          </c:extLst>
        </c:ser>
        <c:dLbls>
          <c:showLegendKey val="0"/>
          <c:showVal val="0"/>
          <c:showCatName val="0"/>
          <c:showSerName val="0"/>
          <c:showPercent val="0"/>
          <c:showBubbleSize val="0"/>
        </c:dLbls>
        <c:gapWidth val="40"/>
        <c:axId val="458614320"/>
        <c:axId val="458615104"/>
      </c:barChart>
      <c:catAx>
        <c:axId val="458614320"/>
        <c:scaling>
          <c:orientation val="minMax"/>
        </c:scaling>
        <c:delete val="0"/>
        <c:axPos val="b"/>
        <c:numFmt formatCode="General" sourceLinked="0"/>
        <c:majorTickMark val="out"/>
        <c:minorTickMark val="none"/>
        <c:tickLblPos val="nextTo"/>
        <c:spPr>
          <a:ln>
            <a:noFill/>
          </a:ln>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crossAx val="458615104"/>
        <c:crosses val="autoZero"/>
        <c:auto val="1"/>
        <c:lblAlgn val="ctr"/>
        <c:lblOffset val="100"/>
        <c:noMultiLvlLbl val="0"/>
      </c:catAx>
      <c:valAx>
        <c:axId val="458615104"/>
        <c:scaling>
          <c:orientation val="minMax"/>
          <c:max val="100"/>
          <c:min val="0"/>
        </c:scaling>
        <c:delete val="1"/>
        <c:axPos val="l"/>
        <c:numFmt formatCode="General" sourceLinked="1"/>
        <c:majorTickMark val="out"/>
        <c:minorTickMark val="none"/>
        <c:tickLblPos val="nextTo"/>
        <c:crossAx val="458614320"/>
        <c:crosses val="autoZero"/>
        <c:crossBetween val="between"/>
      </c:valAx>
      <c:spPr>
        <a:noFill/>
        <a:ln w="38100">
          <a:noFill/>
        </a:ln>
      </c:spPr>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38187319736625"/>
          <c:y val="3.3396580448346105E-2"/>
          <c:w val="0.68869917058477725"/>
          <c:h val="0.93320683910330782"/>
        </c:manualLayout>
      </c:layout>
      <c:barChart>
        <c:barDir val="bar"/>
        <c:grouping val="clustered"/>
        <c:varyColors val="0"/>
        <c:ser>
          <c:idx val="0"/>
          <c:order val="0"/>
          <c:tx>
            <c:strRef>
              <c:f>Sheet1!$B$1</c:f>
              <c:strCache>
                <c:ptCount val="1"/>
                <c:pt idx="0">
                  <c:v>Series 1</c:v>
                </c:pt>
              </c:strCache>
            </c:strRef>
          </c:tx>
          <c:spPr>
            <a:solidFill>
              <a:schemeClr val="accent3">
                <a:lumMod val="60000"/>
                <a:lumOff val="40000"/>
              </a:schemeClr>
            </a:solidFill>
          </c:spPr>
          <c:invertIfNegative val="0"/>
          <c:dPt>
            <c:idx val="0"/>
            <c:invertIfNegative val="0"/>
            <c:bubble3D val="0"/>
            <c:spPr>
              <a:solidFill>
                <a:schemeClr val="accent3"/>
              </a:solidFill>
            </c:spPr>
            <c:extLst xmlns:c16r2="http://schemas.microsoft.com/office/drawing/2015/06/chart">
              <c:ext xmlns:c16="http://schemas.microsoft.com/office/drawing/2014/chart" uri="{C3380CC4-5D6E-409C-BE32-E72D297353CC}">
                <c16:uniqueId val="{00000001-369A-D040-86CB-68B6D7B9BB43}"/>
              </c:ext>
            </c:extLst>
          </c:dPt>
          <c:dLbls>
            <c:spPr>
              <a:noFill/>
              <a:ln>
                <a:noFill/>
              </a:ln>
              <a:effectLst/>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Sheet1!$A$2:$A$20</c:f>
              <c:strCache>
                <c:ptCount val="19"/>
                <c:pt idx="0">
                  <c:v>Q3 2020</c:v>
                </c:pt>
                <c:pt idx="2">
                  <c:v>Directly authorised</c:v>
                </c:pt>
                <c:pt idx="3">
                  <c:v>Appointed representative</c:v>
                </c:pt>
                <c:pt idx="5">
                  <c:v>1-2 (sales decile)</c:v>
                </c:pt>
                <c:pt idx="6">
                  <c:v>3-5 (sales decile)</c:v>
                </c:pt>
                <c:pt idx="7">
                  <c:v>6-8 (sales decile)</c:v>
                </c:pt>
                <c:pt idx="8">
                  <c:v>9-10 (sales decile)</c:v>
                </c:pt>
                <c:pt idx="10">
                  <c:v>First time buyer*</c:v>
                </c:pt>
                <c:pt idx="11">
                  <c:v>Mover*</c:v>
                </c:pt>
                <c:pt idx="12">
                  <c:v>Remortgage*</c:v>
                </c:pt>
                <c:pt idx="13">
                  <c:v>Buy to let**</c:v>
                </c:pt>
                <c:pt idx="14">
                  <c:v>Other specialist***</c:v>
                </c:pt>
                <c:pt idx="16">
                  <c:v>North</c:v>
                </c:pt>
                <c:pt idx="17">
                  <c:v>Midlands</c:v>
                </c:pt>
                <c:pt idx="18">
                  <c:v>South</c:v>
                </c:pt>
              </c:strCache>
            </c:strRef>
          </c:cat>
          <c:val>
            <c:numRef>
              <c:f>Sheet1!$B$2:$B$20</c:f>
              <c:numCache>
                <c:formatCode>General</c:formatCode>
                <c:ptCount val="19"/>
                <c:pt idx="0">
                  <c:v>78</c:v>
                </c:pt>
                <c:pt idx="2">
                  <c:v>77</c:v>
                </c:pt>
                <c:pt idx="3">
                  <c:v>78</c:v>
                </c:pt>
                <c:pt idx="5" formatCode="0">
                  <c:v>80</c:v>
                </c:pt>
                <c:pt idx="6" formatCode="0">
                  <c:v>76</c:v>
                </c:pt>
                <c:pt idx="7" formatCode="0">
                  <c:v>77</c:v>
                </c:pt>
                <c:pt idx="10" formatCode="0">
                  <c:v>75</c:v>
                </c:pt>
                <c:pt idx="11" formatCode="0">
                  <c:v>82</c:v>
                </c:pt>
                <c:pt idx="12" formatCode="0">
                  <c:v>78</c:v>
                </c:pt>
                <c:pt idx="13" formatCode="0">
                  <c:v>77</c:v>
                </c:pt>
                <c:pt idx="14" formatCode="0">
                  <c:v>77</c:v>
                </c:pt>
                <c:pt idx="16">
                  <c:v>74</c:v>
                </c:pt>
                <c:pt idx="17">
                  <c:v>81</c:v>
                </c:pt>
                <c:pt idx="18">
                  <c:v>78</c:v>
                </c:pt>
              </c:numCache>
            </c:numRef>
          </c:val>
          <c:extLst xmlns:c16r2="http://schemas.microsoft.com/office/drawing/2015/06/chart">
            <c:ext xmlns:c16="http://schemas.microsoft.com/office/drawing/2014/chart" uri="{C3380CC4-5D6E-409C-BE32-E72D297353CC}">
              <c16:uniqueId val="{00000000-1642-FE4D-A930-264FA76CBD25}"/>
            </c:ext>
          </c:extLst>
        </c:ser>
        <c:dLbls>
          <c:showLegendKey val="0"/>
          <c:showVal val="0"/>
          <c:showCatName val="0"/>
          <c:showSerName val="0"/>
          <c:showPercent val="0"/>
          <c:showBubbleSize val="0"/>
        </c:dLbls>
        <c:gapWidth val="40"/>
        <c:axId val="778054992"/>
        <c:axId val="458616672"/>
      </c:barChart>
      <c:valAx>
        <c:axId val="458616672"/>
        <c:scaling>
          <c:orientation val="minMax"/>
          <c:max val="120"/>
          <c:min val="0"/>
        </c:scaling>
        <c:delete val="1"/>
        <c:axPos val="b"/>
        <c:numFmt formatCode="General" sourceLinked="1"/>
        <c:majorTickMark val="out"/>
        <c:minorTickMark val="none"/>
        <c:tickLblPos val="nextTo"/>
        <c:crossAx val="778054992"/>
        <c:crosses val="max"/>
        <c:crossBetween val="between"/>
      </c:valAx>
      <c:catAx>
        <c:axId val="778054992"/>
        <c:scaling>
          <c:orientation val="maxMin"/>
        </c:scaling>
        <c:delete val="0"/>
        <c:axPos val="l"/>
        <c:numFmt formatCode="General" sourceLinked="0"/>
        <c:majorTickMark val="out"/>
        <c:minorTickMark val="none"/>
        <c:tickLblPos val="nextTo"/>
        <c:spPr>
          <a:ln>
            <a:noFill/>
          </a:ln>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crossAx val="458616672"/>
        <c:crosses val="autoZero"/>
        <c:auto val="1"/>
        <c:lblAlgn val="ctr"/>
        <c:lblOffset val="100"/>
        <c:noMultiLvlLbl val="0"/>
      </c:catAx>
      <c:spPr>
        <a:noFill/>
      </c:spPr>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294456867508643E-2"/>
          <c:y val="8.8793538652736231E-2"/>
          <c:w val="0.96141117429636203"/>
          <c:h val="0.77959619534185043"/>
        </c:manualLayout>
      </c:layout>
      <c:barChart>
        <c:barDir val="col"/>
        <c:grouping val="clustered"/>
        <c:varyColors val="0"/>
        <c:ser>
          <c:idx val="0"/>
          <c:order val="0"/>
          <c:spPr>
            <a:solidFill>
              <a:schemeClr val="tx1">
                <a:lumMod val="40000"/>
                <a:lumOff val="60000"/>
              </a:schemeClr>
            </a:solidFill>
          </c:spPr>
          <c:invertIfNegative val="0"/>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extLst xmlns:c16r2="http://schemas.microsoft.com/office/drawing/2015/06/chart">
              <c:ext xmlns:c16="http://schemas.microsoft.com/office/drawing/2014/chart" uri="{C3380CC4-5D6E-409C-BE32-E72D297353CC}">
                <c16:uniqueId val="{00000000-3F67-264A-83F2-D3CD4865A18F}"/>
              </c:ext>
            </c:extLst>
          </c:dPt>
          <c:dPt>
            <c:idx val="13"/>
            <c:invertIfNegative val="0"/>
            <c:bubble3D val="0"/>
            <c:extLst xmlns:c16r2="http://schemas.microsoft.com/office/drawing/2015/06/chart">
              <c:ext xmlns:c16="http://schemas.microsoft.com/office/drawing/2014/chart" uri="{C3380CC4-5D6E-409C-BE32-E72D297353CC}">
                <c16:uniqueId val="{00000001-3F67-264A-83F2-D3CD4865A18F}"/>
              </c:ext>
            </c:extLst>
          </c:dPt>
          <c:dPt>
            <c:idx val="14"/>
            <c:invertIfNegative val="0"/>
            <c:bubble3D val="0"/>
            <c:extLst xmlns:c16r2="http://schemas.microsoft.com/office/drawing/2015/06/chart">
              <c:ext xmlns:c16="http://schemas.microsoft.com/office/drawing/2014/chart" uri="{C3380CC4-5D6E-409C-BE32-E72D297353CC}">
                <c16:uniqueId val="{00000002-3F67-264A-83F2-D3CD4865A18F}"/>
              </c:ext>
            </c:extLst>
          </c:dPt>
          <c:dPt>
            <c:idx val="15"/>
            <c:invertIfNegative val="0"/>
            <c:bubble3D val="0"/>
            <c:extLst xmlns:c16r2="http://schemas.microsoft.com/office/drawing/2015/06/chart">
              <c:ext xmlns:c16="http://schemas.microsoft.com/office/drawing/2014/chart" uri="{C3380CC4-5D6E-409C-BE32-E72D297353CC}">
                <c16:uniqueId val="{00000000-B8B6-A04A-B3D2-78B0009E8E67}"/>
              </c:ext>
            </c:extLst>
          </c:dPt>
          <c:dPt>
            <c:idx val="16"/>
            <c:invertIfNegative val="0"/>
            <c:bubble3D val="0"/>
            <c:extLst xmlns:c16r2="http://schemas.microsoft.com/office/drawing/2015/06/chart">
              <c:ext xmlns:c16="http://schemas.microsoft.com/office/drawing/2014/chart" uri="{C3380CC4-5D6E-409C-BE32-E72D297353CC}">
                <c16:uniqueId val="{00000001-B8B6-A04A-B3D2-78B0009E8E67}"/>
              </c:ext>
            </c:extLst>
          </c:dPt>
          <c:dPt>
            <c:idx val="17"/>
            <c:invertIfNegative val="0"/>
            <c:bubble3D val="0"/>
            <c:extLst xmlns:c16r2="http://schemas.microsoft.com/office/drawing/2015/06/chart">
              <c:ext xmlns:c16="http://schemas.microsoft.com/office/drawing/2014/chart" uri="{C3380CC4-5D6E-409C-BE32-E72D297353CC}">
                <c16:uniqueId val="{00000002-B8B6-A04A-B3D2-78B0009E8E67}"/>
              </c:ext>
            </c:extLst>
          </c:dPt>
          <c:dPt>
            <c:idx val="18"/>
            <c:invertIfNegative val="0"/>
            <c:bubble3D val="0"/>
            <c:extLst xmlns:c16r2="http://schemas.microsoft.com/office/drawing/2015/06/chart">
              <c:ext xmlns:c16="http://schemas.microsoft.com/office/drawing/2014/chart" uri="{C3380CC4-5D6E-409C-BE32-E72D297353CC}">
                <c16:uniqueId val="{00000004-B8B6-A04A-B3D2-78B0009E8E67}"/>
              </c:ext>
            </c:extLst>
          </c:dPt>
          <c:dPt>
            <c:idx val="19"/>
            <c:invertIfNegative val="0"/>
            <c:bubble3D val="0"/>
            <c:extLst xmlns:c16r2="http://schemas.microsoft.com/office/drawing/2015/06/chart">
              <c:ext xmlns:c16="http://schemas.microsoft.com/office/drawing/2014/chart" uri="{C3380CC4-5D6E-409C-BE32-E72D297353CC}">
                <c16:uniqueId val="{00000006-B8B6-A04A-B3D2-78B0009E8E67}"/>
              </c:ext>
            </c:extLst>
          </c:dPt>
          <c:dPt>
            <c:idx val="20"/>
            <c:invertIfNegative val="0"/>
            <c:bubble3D val="0"/>
            <c:extLst xmlns:c16r2="http://schemas.microsoft.com/office/drawing/2015/06/chart">
              <c:ext xmlns:c16="http://schemas.microsoft.com/office/drawing/2014/chart" uri="{C3380CC4-5D6E-409C-BE32-E72D297353CC}">
                <c16:uniqueId val="{00000008-B8B6-A04A-B3D2-78B0009E8E67}"/>
              </c:ext>
            </c:extLst>
          </c:dPt>
          <c:dPt>
            <c:idx val="22"/>
            <c:invertIfNegative val="0"/>
            <c:bubble3D val="0"/>
          </c:dPt>
          <c:dPt>
            <c:idx val="23"/>
            <c:invertIfNegative val="0"/>
            <c:bubble3D val="0"/>
          </c:dPt>
          <c:dPt>
            <c:idx val="24"/>
            <c:invertIfNegative val="0"/>
            <c:bubble3D val="0"/>
            <c:spPr>
              <a:solidFill>
                <a:schemeClr val="accent3"/>
              </a:solidFill>
            </c:spPr>
          </c:dPt>
          <c:dPt>
            <c:idx val="25"/>
            <c:invertIfNegative val="0"/>
            <c:bubble3D val="0"/>
            <c:spPr>
              <a:solidFill>
                <a:schemeClr val="accent3"/>
              </a:solidFill>
            </c:spPr>
          </c:dPt>
          <c:dPt>
            <c:idx val="26"/>
            <c:invertIfNegative val="0"/>
            <c:bubble3D val="0"/>
            <c:spPr>
              <a:solidFill>
                <a:schemeClr val="accent3"/>
              </a:solidFill>
            </c:spPr>
          </c:dPt>
          <c:dLbls>
            <c:numFmt formatCode="#,##0" sourceLinked="0"/>
            <c:spPr>
              <a:noFill/>
              <a:ln>
                <a:noFill/>
              </a:ln>
              <a:effectLst/>
            </c:spPr>
            <c:txPr>
              <a:bodyPr/>
              <a:lstStyle/>
              <a:p>
                <a:pPr>
                  <a:defRPr sz="1200" b="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Sheet1!$A$30:$A$56</c:f>
              <c:strCache>
                <c:ptCount val="27"/>
                <c:pt idx="0">
                  <c:v>Jul</c:v>
                </c:pt>
                <c:pt idx="1">
                  <c:v>Aug</c:v>
                </c:pt>
                <c:pt idx="2">
                  <c:v>Sep</c:v>
                </c:pt>
                <c:pt idx="3">
                  <c:v>Oct</c:v>
                </c:pt>
                <c:pt idx="4">
                  <c:v>Nov</c:v>
                </c:pt>
                <c:pt idx="5">
                  <c:v>Dec</c:v>
                </c:pt>
                <c:pt idx="6">
                  <c:v>Jan</c:v>
                </c:pt>
                <c:pt idx="7">
                  <c:v>Feb</c:v>
                </c:pt>
                <c:pt idx="8">
                  <c:v>Mar</c:v>
                </c:pt>
                <c:pt idx="9">
                  <c:v>Apr</c:v>
                </c:pt>
                <c:pt idx="10">
                  <c:v>May</c:v>
                </c:pt>
                <c:pt idx="11">
                  <c:v>Jun</c:v>
                </c:pt>
                <c:pt idx="12">
                  <c:v>Jul</c:v>
                </c:pt>
                <c:pt idx="13">
                  <c:v>Aug</c:v>
                </c:pt>
                <c:pt idx="14">
                  <c:v>Sep</c:v>
                </c:pt>
                <c:pt idx="15">
                  <c:v>Oct</c:v>
                </c:pt>
                <c:pt idx="16">
                  <c:v>Nov</c:v>
                </c:pt>
                <c:pt idx="17">
                  <c:v>Dec</c:v>
                </c:pt>
                <c:pt idx="18">
                  <c:v>Jan</c:v>
                </c:pt>
                <c:pt idx="19">
                  <c:v>Feb</c:v>
                </c:pt>
                <c:pt idx="20">
                  <c:v>Mar</c:v>
                </c:pt>
                <c:pt idx="21">
                  <c:v>Apr</c:v>
                </c:pt>
                <c:pt idx="22">
                  <c:v>May</c:v>
                </c:pt>
                <c:pt idx="23">
                  <c:v>Jun</c:v>
                </c:pt>
                <c:pt idx="24">
                  <c:v>Jul</c:v>
                </c:pt>
                <c:pt idx="25">
                  <c:v>Aug</c:v>
                </c:pt>
                <c:pt idx="26">
                  <c:v>Sep</c:v>
                </c:pt>
              </c:strCache>
            </c:strRef>
          </c:cat>
          <c:val>
            <c:numRef>
              <c:f>Sheet1!$B$30:$B$56</c:f>
              <c:numCache>
                <c:formatCode>General</c:formatCode>
                <c:ptCount val="27"/>
                <c:pt idx="0">
                  <c:v>89</c:v>
                </c:pt>
                <c:pt idx="1">
                  <c:v>86</c:v>
                </c:pt>
                <c:pt idx="2">
                  <c:v>88</c:v>
                </c:pt>
                <c:pt idx="3">
                  <c:v>88</c:v>
                </c:pt>
                <c:pt idx="4">
                  <c:v>88</c:v>
                </c:pt>
                <c:pt idx="5">
                  <c:v>90</c:v>
                </c:pt>
                <c:pt idx="6">
                  <c:v>89</c:v>
                </c:pt>
                <c:pt idx="7">
                  <c:v>90</c:v>
                </c:pt>
                <c:pt idx="8">
                  <c:v>89</c:v>
                </c:pt>
                <c:pt idx="9">
                  <c:v>90</c:v>
                </c:pt>
                <c:pt idx="10">
                  <c:v>91</c:v>
                </c:pt>
                <c:pt idx="11">
                  <c:v>90</c:v>
                </c:pt>
                <c:pt idx="12">
                  <c:v>90</c:v>
                </c:pt>
                <c:pt idx="13">
                  <c:v>84</c:v>
                </c:pt>
                <c:pt idx="14">
                  <c:v>86</c:v>
                </c:pt>
                <c:pt idx="15">
                  <c:v>90</c:v>
                </c:pt>
                <c:pt idx="16">
                  <c:v>90</c:v>
                </c:pt>
                <c:pt idx="17">
                  <c:v>88</c:v>
                </c:pt>
                <c:pt idx="18">
                  <c:v>90</c:v>
                </c:pt>
                <c:pt idx="19">
                  <c:v>86</c:v>
                </c:pt>
                <c:pt idx="20">
                  <c:v>84</c:v>
                </c:pt>
                <c:pt idx="22">
                  <c:v>77</c:v>
                </c:pt>
                <c:pt idx="23">
                  <c:v>75</c:v>
                </c:pt>
                <c:pt idx="24">
                  <c:v>76</c:v>
                </c:pt>
                <c:pt idx="25">
                  <c:v>83</c:v>
                </c:pt>
                <c:pt idx="26">
                  <c:v>82</c:v>
                </c:pt>
              </c:numCache>
            </c:numRef>
          </c:val>
          <c:extLst xmlns:c16r2="http://schemas.microsoft.com/office/drawing/2015/06/chart">
            <c:ext xmlns:c16="http://schemas.microsoft.com/office/drawing/2014/chart" uri="{C3380CC4-5D6E-409C-BE32-E72D297353CC}">
              <c16:uniqueId val="{00000002-29DC-C142-B2F6-4FAEDAC061D6}"/>
            </c:ext>
          </c:extLst>
        </c:ser>
        <c:dLbls>
          <c:showLegendKey val="0"/>
          <c:showVal val="0"/>
          <c:showCatName val="0"/>
          <c:showSerName val="0"/>
          <c:showPercent val="0"/>
          <c:showBubbleSize val="0"/>
        </c:dLbls>
        <c:gapWidth val="40"/>
        <c:axId val="778051856"/>
        <c:axId val="778054208"/>
      </c:barChart>
      <c:catAx>
        <c:axId val="778051856"/>
        <c:scaling>
          <c:orientation val="minMax"/>
        </c:scaling>
        <c:delete val="0"/>
        <c:axPos val="b"/>
        <c:numFmt formatCode="General" sourceLinked="0"/>
        <c:majorTickMark val="out"/>
        <c:minorTickMark val="none"/>
        <c:tickLblPos val="nextTo"/>
        <c:spPr>
          <a:ln>
            <a:noFill/>
          </a:ln>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crossAx val="778054208"/>
        <c:crosses val="autoZero"/>
        <c:auto val="1"/>
        <c:lblAlgn val="ctr"/>
        <c:lblOffset val="100"/>
        <c:noMultiLvlLbl val="0"/>
      </c:catAx>
      <c:valAx>
        <c:axId val="778054208"/>
        <c:scaling>
          <c:orientation val="minMax"/>
          <c:max val="100"/>
          <c:min val="0"/>
        </c:scaling>
        <c:delete val="1"/>
        <c:axPos val="l"/>
        <c:numFmt formatCode="General" sourceLinked="1"/>
        <c:majorTickMark val="out"/>
        <c:minorTickMark val="none"/>
        <c:tickLblPos val="nextTo"/>
        <c:crossAx val="778051856"/>
        <c:crosses val="autoZero"/>
        <c:crossBetween val="between"/>
      </c:valAx>
      <c:spPr>
        <a:noFill/>
        <a:ln w="38100">
          <a:noFill/>
        </a:ln>
      </c:spPr>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38187319736625"/>
          <c:y val="3.3396580448346105E-2"/>
          <c:w val="0.68869917058477725"/>
          <c:h val="0.93320683910330782"/>
        </c:manualLayout>
      </c:layout>
      <c:barChart>
        <c:barDir val="bar"/>
        <c:grouping val="clustered"/>
        <c:varyColors val="0"/>
        <c:ser>
          <c:idx val="0"/>
          <c:order val="0"/>
          <c:tx>
            <c:strRef>
              <c:f>Sheet1!$B$1</c:f>
              <c:strCache>
                <c:ptCount val="1"/>
                <c:pt idx="0">
                  <c:v>Series 1</c:v>
                </c:pt>
              </c:strCache>
            </c:strRef>
          </c:tx>
          <c:spPr>
            <a:solidFill>
              <a:schemeClr val="accent3">
                <a:lumMod val="60000"/>
                <a:lumOff val="40000"/>
              </a:schemeClr>
            </a:solidFill>
          </c:spPr>
          <c:invertIfNegative val="0"/>
          <c:dPt>
            <c:idx val="0"/>
            <c:invertIfNegative val="0"/>
            <c:bubble3D val="0"/>
            <c:spPr>
              <a:solidFill>
                <a:schemeClr val="accent3"/>
              </a:solidFill>
            </c:spPr>
            <c:extLst xmlns:c16r2="http://schemas.microsoft.com/office/drawing/2015/06/chart">
              <c:ext xmlns:c16="http://schemas.microsoft.com/office/drawing/2014/chart" uri="{C3380CC4-5D6E-409C-BE32-E72D297353CC}">
                <c16:uniqueId val="{00000001-4C5E-794C-99FA-8CBB986BCEFC}"/>
              </c:ext>
            </c:extLst>
          </c:dPt>
          <c:dLbls>
            <c:spPr>
              <a:noFill/>
              <a:ln>
                <a:noFill/>
              </a:ln>
              <a:effectLst/>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Sheet1!$A$2:$A$20</c:f>
              <c:strCache>
                <c:ptCount val="19"/>
                <c:pt idx="0">
                  <c:v>Q3 2020</c:v>
                </c:pt>
                <c:pt idx="2">
                  <c:v>Directly authorised</c:v>
                </c:pt>
                <c:pt idx="3">
                  <c:v>Appointed representative</c:v>
                </c:pt>
                <c:pt idx="5">
                  <c:v>1-2 (sales decile)</c:v>
                </c:pt>
                <c:pt idx="6">
                  <c:v>3-5 (sales decile)</c:v>
                </c:pt>
                <c:pt idx="7">
                  <c:v>6-8 (sales decile)</c:v>
                </c:pt>
                <c:pt idx="8">
                  <c:v>9-10 (sales decile)</c:v>
                </c:pt>
                <c:pt idx="10">
                  <c:v>First time buyer*</c:v>
                </c:pt>
                <c:pt idx="11">
                  <c:v>Mover*</c:v>
                </c:pt>
                <c:pt idx="12">
                  <c:v>Remortgage*</c:v>
                </c:pt>
                <c:pt idx="13">
                  <c:v>Buy to let**</c:v>
                </c:pt>
                <c:pt idx="14">
                  <c:v>Other specialist***</c:v>
                </c:pt>
                <c:pt idx="16">
                  <c:v>North</c:v>
                </c:pt>
                <c:pt idx="17">
                  <c:v>Midlands</c:v>
                </c:pt>
                <c:pt idx="18">
                  <c:v>South</c:v>
                </c:pt>
              </c:strCache>
            </c:strRef>
          </c:cat>
          <c:val>
            <c:numRef>
              <c:f>Sheet1!$B$2:$B$20</c:f>
              <c:numCache>
                <c:formatCode>General</c:formatCode>
                <c:ptCount val="19"/>
                <c:pt idx="0">
                  <c:v>81</c:v>
                </c:pt>
                <c:pt idx="2">
                  <c:v>80</c:v>
                </c:pt>
                <c:pt idx="3">
                  <c:v>81</c:v>
                </c:pt>
                <c:pt idx="5" formatCode="0">
                  <c:v>81</c:v>
                </c:pt>
                <c:pt idx="6" formatCode="0">
                  <c:v>83</c:v>
                </c:pt>
                <c:pt idx="7" formatCode="0">
                  <c:v>77</c:v>
                </c:pt>
                <c:pt idx="10" formatCode="0">
                  <c:v>78</c:v>
                </c:pt>
                <c:pt idx="11" formatCode="0">
                  <c:v>85</c:v>
                </c:pt>
                <c:pt idx="12" formatCode="0">
                  <c:v>81</c:v>
                </c:pt>
                <c:pt idx="13" formatCode="0">
                  <c:v>79</c:v>
                </c:pt>
                <c:pt idx="14" formatCode="0">
                  <c:v>78</c:v>
                </c:pt>
                <c:pt idx="16">
                  <c:v>82</c:v>
                </c:pt>
                <c:pt idx="17">
                  <c:v>81</c:v>
                </c:pt>
                <c:pt idx="18">
                  <c:v>79</c:v>
                </c:pt>
              </c:numCache>
            </c:numRef>
          </c:val>
          <c:extLst xmlns:c16r2="http://schemas.microsoft.com/office/drawing/2015/06/chart">
            <c:ext xmlns:c16="http://schemas.microsoft.com/office/drawing/2014/chart" uri="{C3380CC4-5D6E-409C-BE32-E72D297353CC}">
              <c16:uniqueId val="{00000000-1642-FE4D-A930-264FA76CBD25}"/>
            </c:ext>
          </c:extLst>
        </c:ser>
        <c:dLbls>
          <c:showLegendKey val="0"/>
          <c:showVal val="0"/>
          <c:showCatName val="0"/>
          <c:showSerName val="0"/>
          <c:showPercent val="0"/>
          <c:showBubbleSize val="0"/>
        </c:dLbls>
        <c:gapWidth val="40"/>
        <c:axId val="778052640"/>
        <c:axId val="778052248"/>
      </c:barChart>
      <c:valAx>
        <c:axId val="778052248"/>
        <c:scaling>
          <c:orientation val="minMax"/>
          <c:max val="120"/>
          <c:min val="0"/>
        </c:scaling>
        <c:delete val="1"/>
        <c:axPos val="b"/>
        <c:numFmt formatCode="General" sourceLinked="1"/>
        <c:majorTickMark val="out"/>
        <c:minorTickMark val="none"/>
        <c:tickLblPos val="nextTo"/>
        <c:crossAx val="778052640"/>
        <c:crosses val="max"/>
        <c:crossBetween val="between"/>
      </c:valAx>
      <c:catAx>
        <c:axId val="778052640"/>
        <c:scaling>
          <c:orientation val="maxMin"/>
        </c:scaling>
        <c:delete val="0"/>
        <c:axPos val="l"/>
        <c:numFmt formatCode="General" sourceLinked="0"/>
        <c:majorTickMark val="out"/>
        <c:minorTickMark val="none"/>
        <c:tickLblPos val="nextTo"/>
        <c:spPr>
          <a:ln>
            <a:noFill/>
          </a:ln>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crossAx val="778052248"/>
        <c:crosses val="autoZero"/>
        <c:auto val="1"/>
        <c:lblAlgn val="ctr"/>
        <c:lblOffset val="100"/>
        <c:noMultiLvlLbl val="0"/>
      </c:catAx>
      <c:spPr>
        <a:noFill/>
      </c:spPr>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294456867508643E-2"/>
          <c:y val="8.8793538652736231E-2"/>
          <c:w val="0.96141117429636203"/>
          <c:h val="0.77959619534185043"/>
        </c:manualLayout>
      </c:layout>
      <c:barChart>
        <c:barDir val="col"/>
        <c:grouping val="clustered"/>
        <c:varyColors val="0"/>
        <c:ser>
          <c:idx val="0"/>
          <c:order val="0"/>
          <c:spPr>
            <a:solidFill>
              <a:schemeClr val="tx1">
                <a:lumMod val="40000"/>
                <a:lumOff val="60000"/>
              </a:schemeClr>
            </a:solidFill>
          </c:spPr>
          <c:invertIfNegative val="0"/>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extLst xmlns:c16r2="http://schemas.microsoft.com/office/drawing/2015/06/chart">
              <c:ext xmlns:c16="http://schemas.microsoft.com/office/drawing/2014/chart" uri="{C3380CC4-5D6E-409C-BE32-E72D297353CC}">
                <c16:uniqueId val="{00000000-3F67-264A-83F2-D3CD4865A18F}"/>
              </c:ext>
            </c:extLst>
          </c:dPt>
          <c:dPt>
            <c:idx val="13"/>
            <c:invertIfNegative val="0"/>
            <c:bubble3D val="0"/>
            <c:extLst xmlns:c16r2="http://schemas.microsoft.com/office/drawing/2015/06/chart">
              <c:ext xmlns:c16="http://schemas.microsoft.com/office/drawing/2014/chart" uri="{C3380CC4-5D6E-409C-BE32-E72D297353CC}">
                <c16:uniqueId val="{00000001-3F67-264A-83F2-D3CD4865A18F}"/>
              </c:ext>
            </c:extLst>
          </c:dPt>
          <c:dPt>
            <c:idx val="14"/>
            <c:invertIfNegative val="0"/>
            <c:bubble3D val="0"/>
            <c:extLst xmlns:c16r2="http://schemas.microsoft.com/office/drawing/2015/06/chart">
              <c:ext xmlns:c16="http://schemas.microsoft.com/office/drawing/2014/chart" uri="{C3380CC4-5D6E-409C-BE32-E72D297353CC}">
                <c16:uniqueId val="{00000002-3F67-264A-83F2-D3CD4865A18F}"/>
              </c:ext>
            </c:extLst>
          </c:dPt>
          <c:dPt>
            <c:idx val="15"/>
            <c:invertIfNegative val="0"/>
            <c:bubble3D val="0"/>
            <c:extLst xmlns:c16r2="http://schemas.microsoft.com/office/drawing/2015/06/chart">
              <c:ext xmlns:c16="http://schemas.microsoft.com/office/drawing/2014/chart" uri="{C3380CC4-5D6E-409C-BE32-E72D297353CC}">
                <c16:uniqueId val="{00000000-B8B6-A04A-B3D2-78B0009E8E67}"/>
              </c:ext>
            </c:extLst>
          </c:dPt>
          <c:dPt>
            <c:idx val="16"/>
            <c:invertIfNegative val="0"/>
            <c:bubble3D val="0"/>
            <c:extLst xmlns:c16r2="http://schemas.microsoft.com/office/drawing/2015/06/chart">
              <c:ext xmlns:c16="http://schemas.microsoft.com/office/drawing/2014/chart" uri="{C3380CC4-5D6E-409C-BE32-E72D297353CC}">
                <c16:uniqueId val="{00000001-B8B6-A04A-B3D2-78B0009E8E67}"/>
              </c:ext>
            </c:extLst>
          </c:dPt>
          <c:dPt>
            <c:idx val="17"/>
            <c:invertIfNegative val="0"/>
            <c:bubble3D val="0"/>
            <c:extLst xmlns:c16r2="http://schemas.microsoft.com/office/drawing/2015/06/chart">
              <c:ext xmlns:c16="http://schemas.microsoft.com/office/drawing/2014/chart" uri="{C3380CC4-5D6E-409C-BE32-E72D297353CC}">
                <c16:uniqueId val="{00000002-B8B6-A04A-B3D2-78B0009E8E67}"/>
              </c:ext>
            </c:extLst>
          </c:dPt>
          <c:dPt>
            <c:idx val="18"/>
            <c:invertIfNegative val="0"/>
            <c:bubble3D val="0"/>
            <c:extLst xmlns:c16r2="http://schemas.microsoft.com/office/drawing/2015/06/chart">
              <c:ext xmlns:c16="http://schemas.microsoft.com/office/drawing/2014/chart" uri="{C3380CC4-5D6E-409C-BE32-E72D297353CC}">
                <c16:uniqueId val="{00000004-B8B6-A04A-B3D2-78B0009E8E67}"/>
              </c:ext>
            </c:extLst>
          </c:dPt>
          <c:dPt>
            <c:idx val="19"/>
            <c:invertIfNegative val="0"/>
            <c:bubble3D val="0"/>
            <c:extLst xmlns:c16r2="http://schemas.microsoft.com/office/drawing/2015/06/chart">
              <c:ext xmlns:c16="http://schemas.microsoft.com/office/drawing/2014/chart" uri="{C3380CC4-5D6E-409C-BE32-E72D297353CC}">
                <c16:uniqueId val="{00000006-B8B6-A04A-B3D2-78B0009E8E67}"/>
              </c:ext>
            </c:extLst>
          </c:dPt>
          <c:dPt>
            <c:idx val="20"/>
            <c:invertIfNegative val="0"/>
            <c:bubble3D val="0"/>
            <c:extLst xmlns:c16r2="http://schemas.microsoft.com/office/drawing/2015/06/chart">
              <c:ext xmlns:c16="http://schemas.microsoft.com/office/drawing/2014/chart" uri="{C3380CC4-5D6E-409C-BE32-E72D297353CC}">
                <c16:uniqueId val="{00000008-B8B6-A04A-B3D2-78B0009E8E67}"/>
              </c:ext>
            </c:extLst>
          </c:dPt>
          <c:dPt>
            <c:idx val="22"/>
            <c:invertIfNegative val="0"/>
            <c:bubble3D val="0"/>
          </c:dPt>
          <c:dPt>
            <c:idx val="23"/>
            <c:invertIfNegative val="0"/>
            <c:bubble3D val="0"/>
          </c:dPt>
          <c:dPt>
            <c:idx val="24"/>
            <c:invertIfNegative val="0"/>
            <c:bubble3D val="0"/>
            <c:spPr>
              <a:solidFill>
                <a:schemeClr val="accent3"/>
              </a:solidFill>
            </c:spPr>
          </c:dPt>
          <c:dPt>
            <c:idx val="25"/>
            <c:invertIfNegative val="0"/>
            <c:bubble3D val="0"/>
            <c:spPr>
              <a:solidFill>
                <a:schemeClr val="accent3"/>
              </a:solidFill>
            </c:spPr>
          </c:dPt>
          <c:dPt>
            <c:idx val="26"/>
            <c:invertIfNegative val="0"/>
            <c:bubble3D val="0"/>
            <c:spPr>
              <a:solidFill>
                <a:schemeClr val="accent3"/>
              </a:solidFill>
            </c:spPr>
          </c:dPt>
          <c:dLbls>
            <c:numFmt formatCode="#,##0" sourceLinked="0"/>
            <c:spPr>
              <a:noFill/>
              <a:ln>
                <a:noFill/>
              </a:ln>
              <a:effectLst/>
            </c:spPr>
            <c:txPr>
              <a:bodyPr/>
              <a:lstStyle/>
              <a:p>
                <a:pPr>
                  <a:defRPr sz="1200" b="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Sheet1!$A$30:$A$56</c:f>
              <c:strCache>
                <c:ptCount val="27"/>
                <c:pt idx="0">
                  <c:v>Jul</c:v>
                </c:pt>
                <c:pt idx="1">
                  <c:v>Aug</c:v>
                </c:pt>
                <c:pt idx="2">
                  <c:v>Sep</c:v>
                </c:pt>
                <c:pt idx="3">
                  <c:v>Oct</c:v>
                </c:pt>
                <c:pt idx="4">
                  <c:v>Nov</c:v>
                </c:pt>
                <c:pt idx="5">
                  <c:v>Dec</c:v>
                </c:pt>
                <c:pt idx="6">
                  <c:v>Jan</c:v>
                </c:pt>
                <c:pt idx="7">
                  <c:v>Feb</c:v>
                </c:pt>
                <c:pt idx="8">
                  <c:v>Mar</c:v>
                </c:pt>
                <c:pt idx="9">
                  <c:v>Apr</c:v>
                </c:pt>
                <c:pt idx="10">
                  <c:v>May</c:v>
                </c:pt>
                <c:pt idx="11">
                  <c:v>Jun</c:v>
                </c:pt>
                <c:pt idx="12">
                  <c:v>Jul</c:v>
                </c:pt>
                <c:pt idx="13">
                  <c:v>Aug</c:v>
                </c:pt>
                <c:pt idx="14">
                  <c:v>Sep</c:v>
                </c:pt>
                <c:pt idx="15">
                  <c:v>Oct</c:v>
                </c:pt>
                <c:pt idx="16">
                  <c:v>Nov</c:v>
                </c:pt>
                <c:pt idx="17">
                  <c:v>Dec</c:v>
                </c:pt>
                <c:pt idx="18">
                  <c:v>Jan</c:v>
                </c:pt>
                <c:pt idx="19">
                  <c:v>Feb</c:v>
                </c:pt>
                <c:pt idx="20">
                  <c:v>Mar</c:v>
                </c:pt>
                <c:pt idx="21">
                  <c:v>Apr</c:v>
                </c:pt>
                <c:pt idx="22">
                  <c:v>May</c:v>
                </c:pt>
                <c:pt idx="23">
                  <c:v>Jun</c:v>
                </c:pt>
                <c:pt idx="24">
                  <c:v>Jul</c:v>
                </c:pt>
                <c:pt idx="25">
                  <c:v>Aug</c:v>
                </c:pt>
                <c:pt idx="26">
                  <c:v>Sep</c:v>
                </c:pt>
              </c:strCache>
            </c:strRef>
          </c:cat>
          <c:val>
            <c:numRef>
              <c:f>Sheet1!$B$30:$B$56</c:f>
              <c:numCache>
                <c:formatCode>General</c:formatCode>
                <c:ptCount val="27"/>
                <c:pt idx="0">
                  <c:v>84</c:v>
                </c:pt>
                <c:pt idx="1">
                  <c:v>82</c:v>
                </c:pt>
                <c:pt idx="2">
                  <c:v>80</c:v>
                </c:pt>
                <c:pt idx="3">
                  <c:v>87</c:v>
                </c:pt>
                <c:pt idx="4">
                  <c:v>86</c:v>
                </c:pt>
                <c:pt idx="5">
                  <c:v>88</c:v>
                </c:pt>
                <c:pt idx="6">
                  <c:v>87</c:v>
                </c:pt>
                <c:pt idx="7">
                  <c:v>86</c:v>
                </c:pt>
                <c:pt idx="8">
                  <c:v>86</c:v>
                </c:pt>
                <c:pt idx="9">
                  <c:v>88</c:v>
                </c:pt>
                <c:pt idx="10">
                  <c:v>89</c:v>
                </c:pt>
                <c:pt idx="11">
                  <c:v>88</c:v>
                </c:pt>
                <c:pt idx="12">
                  <c:v>88</c:v>
                </c:pt>
                <c:pt idx="13">
                  <c:v>81</c:v>
                </c:pt>
                <c:pt idx="14">
                  <c:v>83</c:v>
                </c:pt>
                <c:pt idx="15">
                  <c:v>89</c:v>
                </c:pt>
                <c:pt idx="16">
                  <c:v>81</c:v>
                </c:pt>
                <c:pt idx="17">
                  <c:v>86</c:v>
                </c:pt>
                <c:pt idx="18">
                  <c:v>85</c:v>
                </c:pt>
                <c:pt idx="19">
                  <c:v>78</c:v>
                </c:pt>
                <c:pt idx="20">
                  <c:v>73</c:v>
                </c:pt>
                <c:pt idx="22">
                  <c:v>62</c:v>
                </c:pt>
                <c:pt idx="23">
                  <c:v>57</c:v>
                </c:pt>
                <c:pt idx="24">
                  <c:v>62</c:v>
                </c:pt>
                <c:pt idx="25">
                  <c:v>72</c:v>
                </c:pt>
                <c:pt idx="26">
                  <c:v>65</c:v>
                </c:pt>
              </c:numCache>
            </c:numRef>
          </c:val>
          <c:extLst xmlns:c16r2="http://schemas.microsoft.com/office/drawing/2015/06/chart">
            <c:ext xmlns:c16="http://schemas.microsoft.com/office/drawing/2014/chart" uri="{C3380CC4-5D6E-409C-BE32-E72D297353CC}">
              <c16:uniqueId val="{00000002-29DC-C142-B2F6-4FAEDAC061D6}"/>
            </c:ext>
          </c:extLst>
        </c:ser>
        <c:dLbls>
          <c:showLegendKey val="0"/>
          <c:showVal val="0"/>
          <c:showCatName val="0"/>
          <c:showSerName val="0"/>
          <c:showPercent val="0"/>
          <c:showBubbleSize val="0"/>
        </c:dLbls>
        <c:gapWidth val="40"/>
        <c:axId val="778053424"/>
        <c:axId val="778053816"/>
      </c:barChart>
      <c:catAx>
        <c:axId val="778053424"/>
        <c:scaling>
          <c:orientation val="minMax"/>
        </c:scaling>
        <c:delete val="0"/>
        <c:axPos val="b"/>
        <c:numFmt formatCode="General" sourceLinked="0"/>
        <c:majorTickMark val="out"/>
        <c:minorTickMark val="none"/>
        <c:tickLblPos val="nextTo"/>
        <c:spPr>
          <a:ln>
            <a:noFill/>
          </a:ln>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crossAx val="778053816"/>
        <c:crosses val="autoZero"/>
        <c:auto val="1"/>
        <c:lblAlgn val="ctr"/>
        <c:lblOffset val="100"/>
        <c:noMultiLvlLbl val="0"/>
      </c:catAx>
      <c:valAx>
        <c:axId val="778053816"/>
        <c:scaling>
          <c:orientation val="minMax"/>
          <c:max val="100"/>
          <c:min val="0"/>
        </c:scaling>
        <c:delete val="1"/>
        <c:axPos val="l"/>
        <c:numFmt formatCode="General" sourceLinked="1"/>
        <c:majorTickMark val="out"/>
        <c:minorTickMark val="none"/>
        <c:tickLblPos val="nextTo"/>
        <c:crossAx val="778053424"/>
        <c:crosses val="autoZero"/>
        <c:crossBetween val="between"/>
      </c:valAx>
      <c:spPr>
        <a:noFill/>
        <a:ln w="38100">
          <a:noFill/>
        </a:ln>
      </c:spPr>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38187319736625"/>
          <c:y val="3.3396580448346105E-2"/>
          <c:w val="0.68869917058477725"/>
          <c:h val="0.93320683910330782"/>
        </c:manualLayout>
      </c:layout>
      <c:barChart>
        <c:barDir val="bar"/>
        <c:grouping val="clustered"/>
        <c:varyColors val="0"/>
        <c:ser>
          <c:idx val="0"/>
          <c:order val="0"/>
          <c:tx>
            <c:strRef>
              <c:f>Sheet1!$B$1</c:f>
              <c:strCache>
                <c:ptCount val="1"/>
                <c:pt idx="0">
                  <c:v>Series 1</c:v>
                </c:pt>
              </c:strCache>
            </c:strRef>
          </c:tx>
          <c:spPr>
            <a:solidFill>
              <a:schemeClr val="accent3">
                <a:lumMod val="60000"/>
                <a:lumOff val="40000"/>
              </a:schemeClr>
            </a:solidFill>
          </c:spPr>
          <c:invertIfNegative val="0"/>
          <c:dPt>
            <c:idx val="0"/>
            <c:invertIfNegative val="0"/>
            <c:bubble3D val="0"/>
            <c:spPr>
              <a:solidFill>
                <a:schemeClr val="accent3"/>
              </a:solidFill>
            </c:spPr>
            <c:extLst xmlns:c16r2="http://schemas.microsoft.com/office/drawing/2015/06/chart">
              <c:ext xmlns:c16="http://schemas.microsoft.com/office/drawing/2014/chart" uri="{C3380CC4-5D6E-409C-BE32-E72D297353CC}">
                <c16:uniqueId val="{00000001-6FD1-B245-A461-FE87EBF0C919}"/>
              </c:ext>
            </c:extLst>
          </c:dPt>
          <c:dLbls>
            <c:spPr>
              <a:noFill/>
              <a:ln>
                <a:noFill/>
              </a:ln>
              <a:effectLst/>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Sheet1!$A$2:$A$20</c:f>
              <c:strCache>
                <c:ptCount val="19"/>
                <c:pt idx="0">
                  <c:v>Q3 2020</c:v>
                </c:pt>
                <c:pt idx="2">
                  <c:v>Directly authorised</c:v>
                </c:pt>
                <c:pt idx="3">
                  <c:v>Appointed representative</c:v>
                </c:pt>
                <c:pt idx="5">
                  <c:v>1-2 (sales decile)</c:v>
                </c:pt>
                <c:pt idx="6">
                  <c:v>3-5 (sales decile)</c:v>
                </c:pt>
                <c:pt idx="7">
                  <c:v>6-8 (sales decile)</c:v>
                </c:pt>
                <c:pt idx="8">
                  <c:v>9-10 (sales decile)</c:v>
                </c:pt>
                <c:pt idx="10">
                  <c:v>First time buyer*</c:v>
                </c:pt>
                <c:pt idx="11">
                  <c:v>Mover*</c:v>
                </c:pt>
                <c:pt idx="12">
                  <c:v>Remortgage*</c:v>
                </c:pt>
                <c:pt idx="13">
                  <c:v>Buy to let**</c:v>
                </c:pt>
                <c:pt idx="14">
                  <c:v>Other specialist***</c:v>
                </c:pt>
                <c:pt idx="16">
                  <c:v>North</c:v>
                </c:pt>
                <c:pt idx="17">
                  <c:v>Midlands</c:v>
                </c:pt>
                <c:pt idx="18">
                  <c:v>South</c:v>
                </c:pt>
              </c:strCache>
            </c:strRef>
          </c:cat>
          <c:val>
            <c:numRef>
              <c:f>Sheet1!$B$2:$B$20</c:f>
              <c:numCache>
                <c:formatCode>General</c:formatCode>
                <c:ptCount val="19"/>
                <c:pt idx="0">
                  <c:v>66</c:v>
                </c:pt>
                <c:pt idx="2">
                  <c:v>62</c:v>
                </c:pt>
                <c:pt idx="3">
                  <c:v>70</c:v>
                </c:pt>
                <c:pt idx="5" formatCode="0">
                  <c:v>63</c:v>
                </c:pt>
                <c:pt idx="6" formatCode="0">
                  <c:v>71</c:v>
                </c:pt>
                <c:pt idx="7" formatCode="0">
                  <c:v>68</c:v>
                </c:pt>
                <c:pt idx="10" formatCode="0">
                  <c:v>63</c:v>
                </c:pt>
                <c:pt idx="11" formatCode="0">
                  <c:v>72</c:v>
                </c:pt>
                <c:pt idx="12" formatCode="0">
                  <c:v>67</c:v>
                </c:pt>
                <c:pt idx="13" formatCode="0">
                  <c:v>66</c:v>
                </c:pt>
                <c:pt idx="14" formatCode="0">
                  <c:v>65</c:v>
                </c:pt>
                <c:pt idx="16">
                  <c:v>71</c:v>
                </c:pt>
                <c:pt idx="17">
                  <c:v>71</c:v>
                </c:pt>
                <c:pt idx="18">
                  <c:v>60</c:v>
                </c:pt>
              </c:numCache>
            </c:numRef>
          </c:val>
          <c:extLst xmlns:c16r2="http://schemas.microsoft.com/office/drawing/2015/06/chart">
            <c:ext xmlns:c16="http://schemas.microsoft.com/office/drawing/2014/chart" uri="{C3380CC4-5D6E-409C-BE32-E72D297353CC}">
              <c16:uniqueId val="{00000000-1642-FE4D-A930-264FA76CBD25}"/>
            </c:ext>
          </c:extLst>
        </c:ser>
        <c:dLbls>
          <c:showLegendKey val="0"/>
          <c:showVal val="0"/>
          <c:showCatName val="0"/>
          <c:showSerName val="0"/>
          <c:showPercent val="0"/>
          <c:showBubbleSize val="0"/>
        </c:dLbls>
        <c:gapWidth val="40"/>
        <c:axId val="705415512"/>
        <c:axId val="705418256"/>
      </c:barChart>
      <c:valAx>
        <c:axId val="705418256"/>
        <c:scaling>
          <c:orientation val="minMax"/>
          <c:max val="120"/>
          <c:min val="0"/>
        </c:scaling>
        <c:delete val="1"/>
        <c:axPos val="b"/>
        <c:numFmt formatCode="General" sourceLinked="1"/>
        <c:majorTickMark val="out"/>
        <c:minorTickMark val="none"/>
        <c:tickLblPos val="nextTo"/>
        <c:crossAx val="705415512"/>
        <c:crosses val="max"/>
        <c:crossBetween val="between"/>
      </c:valAx>
      <c:catAx>
        <c:axId val="705415512"/>
        <c:scaling>
          <c:orientation val="maxMin"/>
        </c:scaling>
        <c:delete val="0"/>
        <c:axPos val="l"/>
        <c:numFmt formatCode="General" sourceLinked="0"/>
        <c:majorTickMark val="out"/>
        <c:minorTickMark val="none"/>
        <c:tickLblPos val="nextTo"/>
        <c:spPr>
          <a:ln>
            <a:noFill/>
          </a:ln>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crossAx val="705418256"/>
        <c:crosses val="autoZero"/>
        <c:auto val="1"/>
        <c:lblAlgn val="ctr"/>
        <c:lblOffset val="100"/>
        <c:noMultiLvlLbl val="0"/>
      </c:catAx>
      <c:spPr>
        <a:noFill/>
      </c:spPr>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38187319736625"/>
          <c:y val="3.3396580448346105E-2"/>
          <c:w val="0.68869917058477725"/>
          <c:h val="0.93320683910330782"/>
        </c:manualLayout>
      </c:layout>
      <c:barChart>
        <c:barDir val="bar"/>
        <c:grouping val="clustered"/>
        <c:varyColors val="0"/>
        <c:ser>
          <c:idx val="0"/>
          <c:order val="0"/>
          <c:tx>
            <c:strRef>
              <c:f>Sheet1!$B$1</c:f>
              <c:strCache>
                <c:ptCount val="1"/>
                <c:pt idx="0">
                  <c:v>Series 1</c:v>
                </c:pt>
              </c:strCache>
            </c:strRef>
          </c:tx>
          <c:spPr>
            <a:solidFill>
              <a:schemeClr val="accent3">
                <a:lumMod val="60000"/>
                <a:lumOff val="40000"/>
              </a:schemeClr>
            </a:solidFill>
          </c:spPr>
          <c:invertIfNegative val="0"/>
          <c:dPt>
            <c:idx val="0"/>
            <c:invertIfNegative val="0"/>
            <c:bubble3D val="0"/>
            <c:spPr>
              <a:solidFill>
                <a:schemeClr val="accent3"/>
              </a:solidFill>
            </c:spPr>
            <c:extLst xmlns:c16r2="http://schemas.microsoft.com/office/drawing/2015/06/chart">
              <c:ext xmlns:c16="http://schemas.microsoft.com/office/drawing/2014/chart" uri="{C3380CC4-5D6E-409C-BE32-E72D297353CC}">
                <c16:uniqueId val="{00000001-8CBA-0D4C-8DD9-5B64CFAB8602}"/>
              </c:ext>
            </c:extLst>
          </c:dPt>
          <c:dLbls>
            <c:spPr>
              <a:noFill/>
              <a:ln>
                <a:noFill/>
              </a:ln>
              <a:effectLst/>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Sheet1!$A$2:$A$20</c:f>
              <c:strCache>
                <c:ptCount val="19"/>
                <c:pt idx="0">
                  <c:v>Q3 2020</c:v>
                </c:pt>
                <c:pt idx="2">
                  <c:v>Directly authorised</c:v>
                </c:pt>
                <c:pt idx="3">
                  <c:v>Appointed representative</c:v>
                </c:pt>
                <c:pt idx="5">
                  <c:v>1-2 (sales decile)</c:v>
                </c:pt>
                <c:pt idx="6">
                  <c:v>3-5 (sales decile)</c:v>
                </c:pt>
                <c:pt idx="7">
                  <c:v>6-8 (sales decile)</c:v>
                </c:pt>
                <c:pt idx="8">
                  <c:v>9-10 (sales decile)</c:v>
                </c:pt>
                <c:pt idx="10">
                  <c:v>First time buyer*</c:v>
                </c:pt>
                <c:pt idx="11">
                  <c:v>Mover*</c:v>
                </c:pt>
                <c:pt idx="12">
                  <c:v>Remortgage*</c:v>
                </c:pt>
                <c:pt idx="13">
                  <c:v>Buy to let**</c:v>
                </c:pt>
                <c:pt idx="14">
                  <c:v>Other specialist***</c:v>
                </c:pt>
                <c:pt idx="16">
                  <c:v>North</c:v>
                </c:pt>
                <c:pt idx="17">
                  <c:v>Midlands</c:v>
                </c:pt>
                <c:pt idx="18">
                  <c:v>South</c:v>
                </c:pt>
              </c:strCache>
            </c:strRef>
          </c:cat>
          <c:val>
            <c:numRef>
              <c:f>Sheet1!$B$2:$B$20</c:f>
              <c:numCache>
                <c:formatCode>General</c:formatCode>
                <c:ptCount val="19"/>
                <c:pt idx="0" formatCode="0">
                  <c:v>33</c:v>
                </c:pt>
                <c:pt idx="2" formatCode="0">
                  <c:v>30</c:v>
                </c:pt>
                <c:pt idx="3" formatCode="0">
                  <c:v>36</c:v>
                </c:pt>
                <c:pt idx="5" formatCode="0">
                  <c:v>33</c:v>
                </c:pt>
                <c:pt idx="6" formatCode="0">
                  <c:v>37</c:v>
                </c:pt>
                <c:pt idx="7" formatCode="0">
                  <c:v>31</c:v>
                </c:pt>
                <c:pt idx="10" formatCode="0">
                  <c:v>28</c:v>
                </c:pt>
                <c:pt idx="11" formatCode="0">
                  <c:v>41</c:v>
                </c:pt>
                <c:pt idx="12" formatCode="0">
                  <c:v>34</c:v>
                </c:pt>
                <c:pt idx="13" formatCode="0">
                  <c:v>32</c:v>
                </c:pt>
                <c:pt idx="14" formatCode="0">
                  <c:v>31</c:v>
                </c:pt>
                <c:pt idx="16" formatCode="0">
                  <c:v>35</c:v>
                </c:pt>
                <c:pt idx="17" formatCode="0">
                  <c:v>36</c:v>
                </c:pt>
                <c:pt idx="18" formatCode="0">
                  <c:v>30</c:v>
                </c:pt>
              </c:numCache>
            </c:numRef>
          </c:val>
          <c:extLst xmlns:c16r2="http://schemas.microsoft.com/office/drawing/2015/06/chart">
            <c:ext xmlns:c16="http://schemas.microsoft.com/office/drawing/2014/chart" uri="{C3380CC4-5D6E-409C-BE32-E72D297353CC}">
              <c16:uniqueId val="{00000000-1642-FE4D-A930-264FA76CBD25}"/>
            </c:ext>
          </c:extLst>
        </c:ser>
        <c:dLbls>
          <c:showLegendKey val="0"/>
          <c:showVal val="0"/>
          <c:showCatName val="0"/>
          <c:showSerName val="0"/>
          <c:showPercent val="0"/>
          <c:showBubbleSize val="0"/>
        </c:dLbls>
        <c:gapWidth val="40"/>
        <c:axId val="705416296"/>
        <c:axId val="705415904"/>
      </c:barChart>
      <c:valAx>
        <c:axId val="705415904"/>
        <c:scaling>
          <c:orientation val="minMax"/>
          <c:max val="120"/>
          <c:min val="0"/>
        </c:scaling>
        <c:delete val="1"/>
        <c:axPos val="b"/>
        <c:numFmt formatCode="0" sourceLinked="1"/>
        <c:majorTickMark val="out"/>
        <c:minorTickMark val="none"/>
        <c:tickLblPos val="nextTo"/>
        <c:crossAx val="705416296"/>
        <c:crosses val="max"/>
        <c:crossBetween val="between"/>
      </c:valAx>
      <c:catAx>
        <c:axId val="705416296"/>
        <c:scaling>
          <c:orientation val="maxMin"/>
        </c:scaling>
        <c:delete val="0"/>
        <c:axPos val="l"/>
        <c:numFmt formatCode="General" sourceLinked="0"/>
        <c:majorTickMark val="out"/>
        <c:minorTickMark val="none"/>
        <c:tickLblPos val="nextTo"/>
        <c:spPr>
          <a:ln>
            <a:noFill/>
          </a:ln>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crossAx val="705415904"/>
        <c:crosses val="autoZero"/>
        <c:auto val="1"/>
        <c:lblAlgn val="ctr"/>
        <c:lblOffset val="100"/>
        <c:noMultiLvlLbl val="0"/>
      </c:catAx>
      <c:spPr>
        <a:noFill/>
      </c:spPr>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294456867508643E-2"/>
          <c:y val="8.8793538652736231E-2"/>
          <c:w val="0.96141117429636203"/>
          <c:h val="0.77959619534185043"/>
        </c:manualLayout>
      </c:layout>
      <c:barChart>
        <c:barDir val="col"/>
        <c:grouping val="clustered"/>
        <c:varyColors val="0"/>
        <c:ser>
          <c:idx val="0"/>
          <c:order val="0"/>
          <c:spPr>
            <a:solidFill>
              <a:schemeClr val="tx1">
                <a:lumMod val="40000"/>
                <a:lumOff val="60000"/>
              </a:schemeClr>
            </a:solidFill>
          </c:spPr>
          <c:invertIfNegative val="0"/>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extLst xmlns:c16r2="http://schemas.microsoft.com/office/drawing/2015/06/chart">
              <c:ext xmlns:c16="http://schemas.microsoft.com/office/drawing/2014/chart" uri="{C3380CC4-5D6E-409C-BE32-E72D297353CC}">
                <c16:uniqueId val="{00000000-3F67-264A-83F2-D3CD4865A18F}"/>
              </c:ext>
            </c:extLst>
          </c:dPt>
          <c:dPt>
            <c:idx val="13"/>
            <c:invertIfNegative val="0"/>
            <c:bubble3D val="0"/>
            <c:extLst xmlns:c16r2="http://schemas.microsoft.com/office/drawing/2015/06/chart">
              <c:ext xmlns:c16="http://schemas.microsoft.com/office/drawing/2014/chart" uri="{C3380CC4-5D6E-409C-BE32-E72D297353CC}">
                <c16:uniqueId val="{00000001-3F67-264A-83F2-D3CD4865A18F}"/>
              </c:ext>
            </c:extLst>
          </c:dPt>
          <c:dPt>
            <c:idx val="14"/>
            <c:invertIfNegative val="0"/>
            <c:bubble3D val="0"/>
            <c:extLst xmlns:c16r2="http://schemas.microsoft.com/office/drawing/2015/06/chart">
              <c:ext xmlns:c16="http://schemas.microsoft.com/office/drawing/2014/chart" uri="{C3380CC4-5D6E-409C-BE32-E72D297353CC}">
                <c16:uniqueId val="{00000002-3F67-264A-83F2-D3CD4865A18F}"/>
              </c:ext>
            </c:extLst>
          </c:dPt>
          <c:dPt>
            <c:idx val="15"/>
            <c:invertIfNegative val="0"/>
            <c:bubble3D val="0"/>
            <c:extLst xmlns:c16r2="http://schemas.microsoft.com/office/drawing/2015/06/chart">
              <c:ext xmlns:c16="http://schemas.microsoft.com/office/drawing/2014/chart" uri="{C3380CC4-5D6E-409C-BE32-E72D297353CC}">
                <c16:uniqueId val="{00000000-B8B6-A04A-B3D2-78B0009E8E67}"/>
              </c:ext>
            </c:extLst>
          </c:dPt>
          <c:dPt>
            <c:idx val="16"/>
            <c:invertIfNegative val="0"/>
            <c:bubble3D val="0"/>
            <c:extLst xmlns:c16r2="http://schemas.microsoft.com/office/drawing/2015/06/chart">
              <c:ext xmlns:c16="http://schemas.microsoft.com/office/drawing/2014/chart" uri="{C3380CC4-5D6E-409C-BE32-E72D297353CC}">
                <c16:uniqueId val="{00000001-B8B6-A04A-B3D2-78B0009E8E67}"/>
              </c:ext>
            </c:extLst>
          </c:dPt>
          <c:dPt>
            <c:idx val="17"/>
            <c:invertIfNegative val="0"/>
            <c:bubble3D val="0"/>
            <c:extLst xmlns:c16r2="http://schemas.microsoft.com/office/drawing/2015/06/chart">
              <c:ext xmlns:c16="http://schemas.microsoft.com/office/drawing/2014/chart" uri="{C3380CC4-5D6E-409C-BE32-E72D297353CC}">
                <c16:uniqueId val="{00000002-B8B6-A04A-B3D2-78B0009E8E67}"/>
              </c:ext>
            </c:extLst>
          </c:dPt>
          <c:dPt>
            <c:idx val="18"/>
            <c:invertIfNegative val="0"/>
            <c:bubble3D val="0"/>
            <c:extLst xmlns:c16r2="http://schemas.microsoft.com/office/drawing/2015/06/chart">
              <c:ext xmlns:c16="http://schemas.microsoft.com/office/drawing/2014/chart" uri="{C3380CC4-5D6E-409C-BE32-E72D297353CC}">
                <c16:uniqueId val="{00000004-B8B6-A04A-B3D2-78B0009E8E67}"/>
              </c:ext>
            </c:extLst>
          </c:dPt>
          <c:dPt>
            <c:idx val="19"/>
            <c:invertIfNegative val="0"/>
            <c:bubble3D val="0"/>
            <c:extLst xmlns:c16r2="http://schemas.microsoft.com/office/drawing/2015/06/chart">
              <c:ext xmlns:c16="http://schemas.microsoft.com/office/drawing/2014/chart" uri="{C3380CC4-5D6E-409C-BE32-E72D297353CC}">
                <c16:uniqueId val="{00000006-B8B6-A04A-B3D2-78B0009E8E67}"/>
              </c:ext>
            </c:extLst>
          </c:dPt>
          <c:dPt>
            <c:idx val="20"/>
            <c:invertIfNegative val="0"/>
            <c:bubble3D val="0"/>
            <c:extLst xmlns:c16r2="http://schemas.microsoft.com/office/drawing/2015/06/chart">
              <c:ext xmlns:c16="http://schemas.microsoft.com/office/drawing/2014/chart" uri="{C3380CC4-5D6E-409C-BE32-E72D297353CC}">
                <c16:uniqueId val="{00000008-B8B6-A04A-B3D2-78B0009E8E67}"/>
              </c:ext>
            </c:extLst>
          </c:dPt>
          <c:dPt>
            <c:idx val="22"/>
            <c:invertIfNegative val="0"/>
            <c:bubble3D val="0"/>
          </c:dPt>
          <c:dPt>
            <c:idx val="23"/>
            <c:invertIfNegative val="0"/>
            <c:bubble3D val="0"/>
          </c:dPt>
          <c:dPt>
            <c:idx val="24"/>
            <c:invertIfNegative val="0"/>
            <c:bubble3D val="0"/>
            <c:spPr>
              <a:solidFill>
                <a:schemeClr val="accent3"/>
              </a:solidFill>
            </c:spPr>
          </c:dPt>
          <c:dPt>
            <c:idx val="25"/>
            <c:invertIfNegative val="0"/>
            <c:bubble3D val="0"/>
            <c:spPr>
              <a:solidFill>
                <a:schemeClr val="accent3"/>
              </a:solidFill>
            </c:spPr>
          </c:dPt>
          <c:dPt>
            <c:idx val="26"/>
            <c:invertIfNegative val="0"/>
            <c:bubble3D val="0"/>
            <c:spPr>
              <a:solidFill>
                <a:schemeClr val="accent3"/>
              </a:solidFill>
            </c:spPr>
          </c:dPt>
          <c:dLbls>
            <c:numFmt formatCode="#,##0" sourceLinked="0"/>
            <c:spPr>
              <a:noFill/>
              <a:ln>
                <a:noFill/>
              </a:ln>
              <a:effectLst/>
            </c:spPr>
            <c:txPr>
              <a:bodyPr/>
              <a:lstStyle/>
              <a:p>
                <a:pPr>
                  <a:defRPr sz="1200" b="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Sheet1!$A$30:$A$56</c:f>
              <c:strCache>
                <c:ptCount val="27"/>
                <c:pt idx="0">
                  <c:v>Jul</c:v>
                </c:pt>
                <c:pt idx="1">
                  <c:v>Aug</c:v>
                </c:pt>
                <c:pt idx="2">
                  <c:v>Sep</c:v>
                </c:pt>
                <c:pt idx="3">
                  <c:v>Oct</c:v>
                </c:pt>
                <c:pt idx="4">
                  <c:v>Nov</c:v>
                </c:pt>
                <c:pt idx="5">
                  <c:v>Dec</c:v>
                </c:pt>
                <c:pt idx="6">
                  <c:v>Jan</c:v>
                </c:pt>
                <c:pt idx="7">
                  <c:v>Feb</c:v>
                </c:pt>
                <c:pt idx="8">
                  <c:v>Mar</c:v>
                </c:pt>
                <c:pt idx="9">
                  <c:v>Apr</c:v>
                </c:pt>
                <c:pt idx="10">
                  <c:v>May</c:v>
                </c:pt>
                <c:pt idx="11">
                  <c:v>Jun</c:v>
                </c:pt>
                <c:pt idx="12">
                  <c:v>Jul</c:v>
                </c:pt>
                <c:pt idx="13">
                  <c:v>Aug</c:v>
                </c:pt>
                <c:pt idx="14">
                  <c:v>Sep</c:v>
                </c:pt>
                <c:pt idx="15">
                  <c:v>Oct</c:v>
                </c:pt>
                <c:pt idx="16">
                  <c:v>Nov</c:v>
                </c:pt>
                <c:pt idx="17">
                  <c:v>Dec</c:v>
                </c:pt>
                <c:pt idx="18">
                  <c:v>Jan</c:v>
                </c:pt>
                <c:pt idx="19">
                  <c:v>Feb</c:v>
                </c:pt>
                <c:pt idx="20">
                  <c:v>Mar</c:v>
                </c:pt>
                <c:pt idx="21">
                  <c:v>Apr</c:v>
                </c:pt>
                <c:pt idx="22">
                  <c:v>May</c:v>
                </c:pt>
                <c:pt idx="23">
                  <c:v>June</c:v>
                </c:pt>
                <c:pt idx="24">
                  <c:v>Jul</c:v>
                </c:pt>
                <c:pt idx="25">
                  <c:v>Aug</c:v>
                </c:pt>
                <c:pt idx="26">
                  <c:v>Sep</c:v>
                </c:pt>
              </c:strCache>
            </c:strRef>
          </c:cat>
          <c:val>
            <c:numRef>
              <c:f>Sheet1!$B$30:$B$56</c:f>
              <c:numCache>
                <c:formatCode>General</c:formatCode>
                <c:ptCount val="27"/>
                <c:pt idx="0">
                  <c:v>75</c:v>
                </c:pt>
                <c:pt idx="1">
                  <c:v>70</c:v>
                </c:pt>
                <c:pt idx="2">
                  <c:v>70</c:v>
                </c:pt>
                <c:pt idx="3">
                  <c:v>76</c:v>
                </c:pt>
                <c:pt idx="4">
                  <c:v>76</c:v>
                </c:pt>
                <c:pt idx="5">
                  <c:v>79</c:v>
                </c:pt>
                <c:pt idx="6">
                  <c:v>78</c:v>
                </c:pt>
                <c:pt idx="7">
                  <c:v>77</c:v>
                </c:pt>
                <c:pt idx="8">
                  <c:v>76</c:v>
                </c:pt>
                <c:pt idx="9">
                  <c:v>79</c:v>
                </c:pt>
                <c:pt idx="10">
                  <c:v>81</c:v>
                </c:pt>
                <c:pt idx="11">
                  <c:v>79</c:v>
                </c:pt>
                <c:pt idx="12">
                  <c:v>79</c:v>
                </c:pt>
                <c:pt idx="13">
                  <c:v>68</c:v>
                </c:pt>
                <c:pt idx="14">
                  <c:v>71</c:v>
                </c:pt>
                <c:pt idx="15">
                  <c:v>79</c:v>
                </c:pt>
                <c:pt idx="16">
                  <c:v>73</c:v>
                </c:pt>
                <c:pt idx="17">
                  <c:v>77</c:v>
                </c:pt>
                <c:pt idx="18">
                  <c:v>76</c:v>
                </c:pt>
                <c:pt idx="19">
                  <c:v>67</c:v>
                </c:pt>
                <c:pt idx="20">
                  <c:v>62</c:v>
                </c:pt>
                <c:pt idx="22">
                  <c:v>47</c:v>
                </c:pt>
                <c:pt idx="23">
                  <c:v>42</c:v>
                </c:pt>
                <c:pt idx="24">
                  <c:v>47</c:v>
                </c:pt>
                <c:pt idx="25">
                  <c:v>60</c:v>
                </c:pt>
                <c:pt idx="26">
                  <c:v>53</c:v>
                </c:pt>
              </c:numCache>
            </c:numRef>
          </c:val>
          <c:extLst xmlns:c16r2="http://schemas.microsoft.com/office/drawing/2015/06/chart">
            <c:ext xmlns:c16="http://schemas.microsoft.com/office/drawing/2014/chart" uri="{C3380CC4-5D6E-409C-BE32-E72D297353CC}">
              <c16:uniqueId val="{00000002-29DC-C142-B2F6-4FAEDAC061D6}"/>
            </c:ext>
          </c:extLst>
        </c:ser>
        <c:dLbls>
          <c:showLegendKey val="0"/>
          <c:showVal val="0"/>
          <c:showCatName val="0"/>
          <c:showSerName val="0"/>
          <c:showPercent val="0"/>
          <c:showBubbleSize val="0"/>
        </c:dLbls>
        <c:gapWidth val="40"/>
        <c:axId val="704884616"/>
        <c:axId val="704885008"/>
      </c:barChart>
      <c:catAx>
        <c:axId val="704884616"/>
        <c:scaling>
          <c:orientation val="minMax"/>
        </c:scaling>
        <c:delete val="0"/>
        <c:axPos val="b"/>
        <c:numFmt formatCode="General" sourceLinked="0"/>
        <c:majorTickMark val="out"/>
        <c:minorTickMark val="none"/>
        <c:tickLblPos val="nextTo"/>
        <c:spPr>
          <a:ln>
            <a:noFill/>
          </a:ln>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crossAx val="704885008"/>
        <c:crosses val="autoZero"/>
        <c:auto val="1"/>
        <c:lblAlgn val="ctr"/>
        <c:lblOffset val="100"/>
        <c:noMultiLvlLbl val="0"/>
      </c:catAx>
      <c:valAx>
        <c:axId val="704885008"/>
        <c:scaling>
          <c:orientation val="minMax"/>
          <c:max val="100"/>
          <c:min val="0"/>
        </c:scaling>
        <c:delete val="1"/>
        <c:axPos val="l"/>
        <c:numFmt formatCode="General" sourceLinked="1"/>
        <c:majorTickMark val="out"/>
        <c:minorTickMark val="none"/>
        <c:tickLblPos val="nextTo"/>
        <c:crossAx val="704884616"/>
        <c:crosses val="autoZero"/>
        <c:crossBetween val="between"/>
      </c:valAx>
      <c:spPr>
        <a:noFill/>
        <a:ln w="38100">
          <a:noFill/>
        </a:ln>
      </c:spPr>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38187319736625"/>
          <c:y val="3.3396580448346105E-2"/>
          <c:w val="0.68869917058477725"/>
          <c:h val="0.93320683910330782"/>
        </c:manualLayout>
      </c:layout>
      <c:barChart>
        <c:barDir val="bar"/>
        <c:grouping val="clustered"/>
        <c:varyColors val="0"/>
        <c:ser>
          <c:idx val="0"/>
          <c:order val="0"/>
          <c:tx>
            <c:strRef>
              <c:f>Sheet1!$B$1</c:f>
              <c:strCache>
                <c:ptCount val="1"/>
                <c:pt idx="0">
                  <c:v>Series 1</c:v>
                </c:pt>
              </c:strCache>
            </c:strRef>
          </c:tx>
          <c:spPr>
            <a:solidFill>
              <a:schemeClr val="accent3">
                <a:lumMod val="60000"/>
                <a:lumOff val="40000"/>
              </a:schemeClr>
            </a:solidFill>
          </c:spPr>
          <c:invertIfNegative val="0"/>
          <c:dPt>
            <c:idx val="0"/>
            <c:invertIfNegative val="0"/>
            <c:bubble3D val="0"/>
            <c:spPr>
              <a:solidFill>
                <a:schemeClr val="accent3"/>
              </a:solidFill>
            </c:spPr>
            <c:extLst xmlns:c16r2="http://schemas.microsoft.com/office/drawing/2015/06/chart">
              <c:ext xmlns:c16="http://schemas.microsoft.com/office/drawing/2014/chart" uri="{C3380CC4-5D6E-409C-BE32-E72D297353CC}">
                <c16:uniqueId val="{00000001-479C-8A47-9826-0E8AABCA73DD}"/>
              </c:ext>
            </c:extLst>
          </c:dPt>
          <c:dLbls>
            <c:spPr>
              <a:noFill/>
              <a:ln>
                <a:noFill/>
              </a:ln>
              <a:effectLst/>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Sheet1!$A$2:$A$20</c:f>
              <c:strCache>
                <c:ptCount val="19"/>
                <c:pt idx="0">
                  <c:v>Q3 2020</c:v>
                </c:pt>
                <c:pt idx="2">
                  <c:v>Directly authorised</c:v>
                </c:pt>
                <c:pt idx="3">
                  <c:v>Appointed representative</c:v>
                </c:pt>
                <c:pt idx="5">
                  <c:v>1-2 (sales decile)</c:v>
                </c:pt>
                <c:pt idx="6">
                  <c:v>3-5 (sales decile)</c:v>
                </c:pt>
                <c:pt idx="7">
                  <c:v>6-8 (sales decile)</c:v>
                </c:pt>
                <c:pt idx="8">
                  <c:v>9-10 (sales decile)</c:v>
                </c:pt>
                <c:pt idx="10">
                  <c:v>First time buyer*</c:v>
                </c:pt>
                <c:pt idx="11">
                  <c:v>Mover*</c:v>
                </c:pt>
                <c:pt idx="12">
                  <c:v>Remortgage*</c:v>
                </c:pt>
                <c:pt idx="13">
                  <c:v>Buy to let**</c:v>
                </c:pt>
                <c:pt idx="14">
                  <c:v>Other specialist***</c:v>
                </c:pt>
                <c:pt idx="16">
                  <c:v>North</c:v>
                </c:pt>
                <c:pt idx="17">
                  <c:v>Midlands</c:v>
                </c:pt>
                <c:pt idx="18">
                  <c:v>South</c:v>
                </c:pt>
              </c:strCache>
            </c:strRef>
          </c:cat>
          <c:val>
            <c:numRef>
              <c:f>Sheet1!$B$2:$B$20</c:f>
              <c:numCache>
                <c:formatCode>General</c:formatCode>
                <c:ptCount val="19"/>
                <c:pt idx="0" formatCode="0">
                  <c:v>53</c:v>
                </c:pt>
                <c:pt idx="2" formatCode="0">
                  <c:v>49</c:v>
                </c:pt>
                <c:pt idx="3" formatCode="0">
                  <c:v>57</c:v>
                </c:pt>
                <c:pt idx="5" formatCode="0">
                  <c:v>50</c:v>
                </c:pt>
                <c:pt idx="6" formatCode="0">
                  <c:v>58</c:v>
                </c:pt>
                <c:pt idx="7" formatCode="0">
                  <c:v>52</c:v>
                </c:pt>
                <c:pt idx="10" formatCode="0">
                  <c:v>49</c:v>
                </c:pt>
                <c:pt idx="11" formatCode="0">
                  <c:v>61</c:v>
                </c:pt>
                <c:pt idx="12" formatCode="0">
                  <c:v>54</c:v>
                </c:pt>
                <c:pt idx="13" formatCode="0">
                  <c:v>52</c:v>
                </c:pt>
                <c:pt idx="14" formatCode="0">
                  <c:v>51</c:v>
                </c:pt>
                <c:pt idx="16" formatCode="0">
                  <c:v>59</c:v>
                </c:pt>
                <c:pt idx="17" formatCode="0">
                  <c:v>57</c:v>
                </c:pt>
                <c:pt idx="18" formatCode="0">
                  <c:v>47</c:v>
                </c:pt>
              </c:numCache>
            </c:numRef>
          </c:val>
          <c:extLst xmlns:c16r2="http://schemas.microsoft.com/office/drawing/2015/06/chart">
            <c:ext xmlns:c16="http://schemas.microsoft.com/office/drawing/2014/chart" uri="{C3380CC4-5D6E-409C-BE32-E72D297353CC}">
              <c16:uniqueId val="{00000000-1642-FE4D-A930-264FA76CBD25}"/>
            </c:ext>
          </c:extLst>
        </c:ser>
        <c:dLbls>
          <c:showLegendKey val="0"/>
          <c:showVal val="0"/>
          <c:showCatName val="0"/>
          <c:showSerName val="0"/>
          <c:showPercent val="0"/>
          <c:showBubbleSize val="0"/>
        </c:dLbls>
        <c:gapWidth val="40"/>
        <c:axId val="704887752"/>
        <c:axId val="704887360"/>
      </c:barChart>
      <c:valAx>
        <c:axId val="704887360"/>
        <c:scaling>
          <c:orientation val="minMax"/>
          <c:max val="120"/>
          <c:min val="0"/>
        </c:scaling>
        <c:delete val="1"/>
        <c:axPos val="b"/>
        <c:numFmt formatCode="0" sourceLinked="1"/>
        <c:majorTickMark val="out"/>
        <c:minorTickMark val="none"/>
        <c:tickLblPos val="nextTo"/>
        <c:crossAx val="704887752"/>
        <c:crosses val="max"/>
        <c:crossBetween val="between"/>
      </c:valAx>
      <c:catAx>
        <c:axId val="704887752"/>
        <c:scaling>
          <c:orientation val="maxMin"/>
        </c:scaling>
        <c:delete val="0"/>
        <c:axPos val="l"/>
        <c:numFmt formatCode="General" sourceLinked="0"/>
        <c:majorTickMark val="out"/>
        <c:minorTickMark val="none"/>
        <c:tickLblPos val="nextTo"/>
        <c:spPr>
          <a:ln>
            <a:noFill/>
          </a:ln>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crossAx val="704887360"/>
        <c:crosses val="autoZero"/>
        <c:auto val="1"/>
        <c:lblAlgn val="ctr"/>
        <c:lblOffset val="100"/>
        <c:noMultiLvlLbl val="0"/>
      </c:catAx>
      <c:spPr>
        <a:noFill/>
      </c:spPr>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363645815283311"/>
          <c:y val="3.7405004949910316E-2"/>
          <c:w val="0.43203950788424883"/>
          <c:h val="0.91007188455727628"/>
        </c:manualLayout>
      </c:layout>
      <c:barChart>
        <c:barDir val="bar"/>
        <c:grouping val="clustered"/>
        <c:varyColors val="0"/>
        <c:ser>
          <c:idx val="0"/>
          <c:order val="0"/>
          <c:tx>
            <c:strRef>
              <c:f>Sheet1!$B$1</c:f>
              <c:strCache>
                <c:ptCount val="1"/>
                <c:pt idx="0">
                  <c:v>Series 1</c:v>
                </c:pt>
              </c:strCache>
            </c:strRef>
          </c:tx>
          <c:spPr>
            <a:solidFill>
              <a:schemeClr val="accent3"/>
            </a:solidFill>
          </c:spPr>
          <c:invertIfNegative val="0"/>
          <c:dPt>
            <c:idx val="5"/>
            <c:invertIfNegative val="0"/>
            <c:bubble3D val="0"/>
            <c:spPr>
              <a:solidFill>
                <a:schemeClr val="accent5"/>
              </a:solidFill>
            </c:spPr>
            <c:extLst xmlns:c16r2="http://schemas.microsoft.com/office/drawing/2015/06/chart">
              <c:ext xmlns:c16="http://schemas.microsoft.com/office/drawing/2014/chart" uri="{C3380CC4-5D6E-409C-BE32-E72D297353CC}">
                <c16:uniqueId val="{00000003-DCE3-4F4D-8469-2447E519EFE3}"/>
              </c:ext>
            </c:extLst>
          </c:dPt>
          <c:dPt>
            <c:idx val="6"/>
            <c:invertIfNegative val="0"/>
            <c:bubble3D val="0"/>
            <c:spPr>
              <a:solidFill>
                <a:schemeClr val="accent5"/>
              </a:solidFill>
            </c:spPr>
            <c:extLst xmlns:c16r2="http://schemas.microsoft.com/office/drawing/2015/06/chart">
              <c:ext xmlns:c16="http://schemas.microsoft.com/office/drawing/2014/chart" uri="{C3380CC4-5D6E-409C-BE32-E72D297353CC}">
                <c16:uniqueId val="{00000005-DCE3-4F4D-8469-2447E519EFE3}"/>
              </c:ext>
            </c:extLst>
          </c:dPt>
          <c:dPt>
            <c:idx val="7"/>
            <c:invertIfNegative val="0"/>
            <c:bubble3D val="0"/>
            <c:spPr>
              <a:solidFill>
                <a:schemeClr val="accent5"/>
              </a:solidFill>
            </c:spPr>
          </c:dPt>
          <c:dPt>
            <c:idx val="9"/>
            <c:invertIfNegative val="0"/>
            <c:bubble3D val="0"/>
            <c:spPr>
              <a:solidFill>
                <a:schemeClr val="accent6"/>
              </a:solidFill>
            </c:spPr>
            <c:extLst xmlns:c16r2="http://schemas.microsoft.com/office/drawing/2015/06/chart">
              <c:ext xmlns:c16="http://schemas.microsoft.com/office/drawing/2014/chart" uri="{C3380CC4-5D6E-409C-BE32-E72D297353CC}">
                <c16:uniqueId val="{00000009-DCE3-4F4D-8469-2447E519EFE3}"/>
              </c:ext>
            </c:extLst>
          </c:dPt>
          <c:dPt>
            <c:idx val="10"/>
            <c:invertIfNegative val="0"/>
            <c:bubble3D val="0"/>
            <c:spPr>
              <a:solidFill>
                <a:schemeClr val="accent6"/>
              </a:solidFill>
            </c:spPr>
          </c:dPt>
          <c:dLbls>
            <c:spPr>
              <a:noFill/>
              <a:ln>
                <a:noFill/>
              </a:ln>
              <a:effectLst/>
            </c:spPr>
            <c:txPr>
              <a:bodyPr/>
              <a:lstStyle/>
              <a:p>
                <a:pPr>
                  <a:defRPr sz="1500">
                    <a:solidFill>
                      <a:schemeClr val="tx2">
                        <a:lumMod val="50000"/>
                        <a:lumOff val="50000"/>
                      </a:schemeClr>
                    </a:solidFill>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Sheet1!$A$2:$A$12</c:f>
              <c:strCache>
                <c:ptCount val="11"/>
                <c:pt idx="0">
                  <c:v>First Time Buyers</c:v>
                </c:pt>
                <c:pt idx="1">
                  <c:v>Movers</c:v>
                </c:pt>
                <c:pt idx="2">
                  <c:v>Full remortgage</c:v>
                </c:pt>
                <c:pt idx="3">
                  <c:v>Product transfer</c:v>
                </c:pt>
                <c:pt idx="5">
                  <c:v>BTL 1- 3 properties</c:v>
                </c:pt>
                <c:pt idx="6">
                  <c:v>BTL 4+ properties</c:v>
                </c:pt>
                <c:pt idx="7">
                  <c:v>Limited Co BTL</c:v>
                </c:pt>
                <c:pt idx="9">
                  <c:v>Adverse</c:v>
                </c:pt>
                <c:pt idx="10">
                  <c:v>Other specialist</c:v>
                </c:pt>
              </c:strCache>
            </c:strRef>
          </c:cat>
          <c:val>
            <c:numRef>
              <c:f>Sheet1!$B$2:$B$12</c:f>
              <c:numCache>
                <c:formatCode>General</c:formatCode>
                <c:ptCount val="11"/>
                <c:pt idx="0">
                  <c:v>21</c:v>
                </c:pt>
                <c:pt idx="1">
                  <c:v>19</c:v>
                </c:pt>
                <c:pt idx="2">
                  <c:v>15</c:v>
                </c:pt>
                <c:pt idx="3">
                  <c:v>10</c:v>
                </c:pt>
                <c:pt idx="5">
                  <c:v>17</c:v>
                </c:pt>
                <c:pt idx="6">
                  <c:v>7</c:v>
                </c:pt>
                <c:pt idx="7">
                  <c:v>4</c:v>
                </c:pt>
                <c:pt idx="9">
                  <c:v>2</c:v>
                </c:pt>
                <c:pt idx="10">
                  <c:v>5</c:v>
                </c:pt>
              </c:numCache>
            </c:numRef>
          </c:val>
          <c:extLst xmlns:c16r2="http://schemas.microsoft.com/office/drawing/2015/06/chart">
            <c:ext xmlns:c16="http://schemas.microsoft.com/office/drawing/2014/chart" uri="{C3380CC4-5D6E-409C-BE32-E72D297353CC}">
              <c16:uniqueId val="{0000000A-DCE3-4F4D-8469-2447E519EFE3}"/>
            </c:ext>
          </c:extLst>
        </c:ser>
        <c:dLbls>
          <c:showLegendKey val="0"/>
          <c:showVal val="0"/>
          <c:showCatName val="0"/>
          <c:showSerName val="0"/>
          <c:showPercent val="0"/>
          <c:showBubbleSize val="0"/>
        </c:dLbls>
        <c:gapWidth val="70"/>
        <c:axId val="768993632"/>
        <c:axId val="768994024"/>
      </c:barChart>
      <c:catAx>
        <c:axId val="768993632"/>
        <c:scaling>
          <c:orientation val="maxMin"/>
        </c:scaling>
        <c:delete val="0"/>
        <c:axPos val="l"/>
        <c:numFmt formatCode="General" sourceLinked="0"/>
        <c:majorTickMark val="out"/>
        <c:minorTickMark val="none"/>
        <c:tickLblPos val="nextTo"/>
        <c:spPr>
          <a:ln>
            <a:noFill/>
          </a:ln>
        </c:spPr>
        <c:txPr>
          <a:bodyPr/>
          <a:lstStyle/>
          <a:p>
            <a:pPr>
              <a:defRPr sz="1400">
                <a:solidFill>
                  <a:schemeClr val="tx2">
                    <a:lumMod val="50000"/>
                    <a:lumOff val="50000"/>
                  </a:schemeClr>
                </a:solidFill>
                <a:latin typeface="Calibri" panose="020F0502020204030204" pitchFamily="34" charset="0"/>
                <a:cs typeface="Calibri" panose="020F0502020204030204" pitchFamily="34" charset="0"/>
              </a:defRPr>
            </a:pPr>
            <a:endParaRPr lang="en-US"/>
          </a:p>
        </c:txPr>
        <c:crossAx val="768994024"/>
        <c:crosses val="autoZero"/>
        <c:auto val="1"/>
        <c:lblAlgn val="ctr"/>
        <c:lblOffset val="100"/>
        <c:noMultiLvlLbl val="0"/>
      </c:catAx>
      <c:valAx>
        <c:axId val="768994024"/>
        <c:scaling>
          <c:orientation val="minMax"/>
        </c:scaling>
        <c:delete val="1"/>
        <c:axPos val="t"/>
        <c:numFmt formatCode="General" sourceLinked="1"/>
        <c:majorTickMark val="out"/>
        <c:minorTickMark val="none"/>
        <c:tickLblPos val="nextTo"/>
        <c:crossAx val="76899363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4896082843649699E-4"/>
          <c:y val="0"/>
          <c:w val="0.97936444150492097"/>
          <c:h val="0.76369561751890902"/>
        </c:manualLayout>
      </c:layout>
      <c:barChart>
        <c:barDir val="col"/>
        <c:grouping val="percentStacked"/>
        <c:varyColors val="0"/>
        <c:ser>
          <c:idx val="0"/>
          <c:order val="0"/>
          <c:tx>
            <c:strRef>
              <c:f>Sheet1!$B$1</c:f>
              <c:strCache>
                <c:ptCount val="1"/>
                <c:pt idx="0">
                  <c:v>Very confident</c:v>
                </c:pt>
              </c:strCache>
            </c:strRef>
          </c:tx>
          <c:spPr>
            <a:solidFill>
              <a:srgbClr val="AFD52C"/>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Sheet1!$A$2:$A$34</c:f>
              <c:strCache>
                <c:ptCount val="33"/>
                <c:pt idx="0">
                  <c:v>Q1 16</c:v>
                </c:pt>
                <c:pt idx="1">
                  <c:v>Q2 16</c:v>
                </c:pt>
                <c:pt idx="2">
                  <c:v>Q3 16</c:v>
                </c:pt>
                <c:pt idx="3">
                  <c:v>Q4 16</c:v>
                </c:pt>
                <c:pt idx="5">
                  <c:v>Q1 17</c:v>
                </c:pt>
                <c:pt idx="6">
                  <c:v>Q2 17</c:v>
                </c:pt>
                <c:pt idx="7">
                  <c:v>Q3 17</c:v>
                </c:pt>
                <c:pt idx="8">
                  <c:v>Q4 17</c:v>
                </c:pt>
                <c:pt idx="10">
                  <c:v>Q1 18</c:v>
                </c:pt>
                <c:pt idx="11">
                  <c:v>Q2 18</c:v>
                </c:pt>
                <c:pt idx="12">
                  <c:v>Q3 18</c:v>
                </c:pt>
                <c:pt idx="13">
                  <c:v>Q4 18</c:v>
                </c:pt>
                <c:pt idx="15">
                  <c:v>Q1 19</c:v>
                </c:pt>
                <c:pt idx="16">
                  <c:v>Q2 19</c:v>
                </c:pt>
                <c:pt idx="17">
                  <c:v>Q3 19</c:v>
                </c:pt>
                <c:pt idx="18">
                  <c:v>Q4 19</c:v>
                </c:pt>
                <c:pt idx="20">
                  <c:v>Q1 20</c:v>
                </c:pt>
                <c:pt idx="21">
                  <c:v>Q2 20</c:v>
                </c:pt>
                <c:pt idx="22">
                  <c:v>Q3 20</c:v>
                </c:pt>
                <c:pt idx="25">
                  <c:v>Jan-20</c:v>
                </c:pt>
                <c:pt idx="26">
                  <c:v>Feb-20</c:v>
                </c:pt>
                <c:pt idx="27">
                  <c:v>Mar-20</c:v>
                </c:pt>
                <c:pt idx="28">
                  <c:v>May-20</c:v>
                </c:pt>
                <c:pt idx="29">
                  <c:v>Jun-20</c:v>
                </c:pt>
                <c:pt idx="30">
                  <c:v>Jul-20</c:v>
                </c:pt>
                <c:pt idx="31">
                  <c:v>Aug-20</c:v>
                </c:pt>
                <c:pt idx="32">
                  <c:v>Sep-20</c:v>
                </c:pt>
              </c:strCache>
            </c:strRef>
          </c:cat>
          <c:val>
            <c:numRef>
              <c:f>Sheet1!$B$2:$B$34</c:f>
              <c:numCache>
                <c:formatCode>General</c:formatCode>
                <c:ptCount val="33"/>
                <c:pt idx="0">
                  <c:v>42</c:v>
                </c:pt>
                <c:pt idx="1">
                  <c:v>39</c:v>
                </c:pt>
                <c:pt idx="2">
                  <c:v>45</c:v>
                </c:pt>
                <c:pt idx="3">
                  <c:v>43</c:v>
                </c:pt>
                <c:pt idx="5">
                  <c:v>45</c:v>
                </c:pt>
                <c:pt idx="6">
                  <c:v>40</c:v>
                </c:pt>
                <c:pt idx="7">
                  <c:v>43</c:v>
                </c:pt>
                <c:pt idx="8">
                  <c:v>40</c:v>
                </c:pt>
                <c:pt idx="10">
                  <c:v>45</c:v>
                </c:pt>
                <c:pt idx="11">
                  <c:v>41</c:v>
                </c:pt>
                <c:pt idx="12">
                  <c:v>34</c:v>
                </c:pt>
                <c:pt idx="13">
                  <c:v>29</c:v>
                </c:pt>
                <c:pt idx="15">
                  <c:v>29</c:v>
                </c:pt>
                <c:pt idx="16">
                  <c:v>30</c:v>
                </c:pt>
                <c:pt idx="17">
                  <c:v>31</c:v>
                </c:pt>
                <c:pt idx="18">
                  <c:v>40</c:v>
                </c:pt>
                <c:pt idx="20">
                  <c:v>37</c:v>
                </c:pt>
                <c:pt idx="21">
                  <c:v>19</c:v>
                </c:pt>
                <c:pt idx="22">
                  <c:v>24</c:v>
                </c:pt>
                <c:pt idx="25">
                  <c:v>42</c:v>
                </c:pt>
                <c:pt idx="26">
                  <c:v>53</c:v>
                </c:pt>
                <c:pt idx="27">
                  <c:v>14</c:v>
                </c:pt>
                <c:pt idx="28">
                  <c:v>22</c:v>
                </c:pt>
                <c:pt idx="29">
                  <c:v>16</c:v>
                </c:pt>
                <c:pt idx="30">
                  <c:v>28</c:v>
                </c:pt>
                <c:pt idx="31">
                  <c:v>27</c:v>
                </c:pt>
                <c:pt idx="32">
                  <c:v>16</c:v>
                </c:pt>
              </c:numCache>
            </c:numRef>
          </c:val>
          <c:extLst xmlns:c16r2="http://schemas.microsoft.com/office/drawing/2015/06/chart">
            <c:ext xmlns:c16="http://schemas.microsoft.com/office/drawing/2014/chart" uri="{C3380CC4-5D6E-409C-BE32-E72D297353CC}">
              <c16:uniqueId val="{00000028-8664-A14C-BE43-24F6860C36D0}"/>
            </c:ext>
          </c:extLst>
        </c:ser>
        <c:ser>
          <c:idx val="1"/>
          <c:order val="1"/>
          <c:tx>
            <c:strRef>
              <c:f>Sheet1!$C$1</c:f>
              <c:strCache>
                <c:ptCount val="1"/>
                <c:pt idx="0">
                  <c:v>Fairly confident</c:v>
                </c:pt>
              </c:strCache>
            </c:strRef>
          </c:tx>
          <c:spPr>
            <a:solidFill>
              <a:srgbClr val="AFD52C">
                <a:lumMod val="60000"/>
                <a:lumOff val="40000"/>
              </a:srgbClr>
            </a:solidFill>
          </c:spPr>
          <c:invertIfNegative val="0"/>
          <c:dLbls>
            <c:spPr>
              <a:noFill/>
              <a:ln>
                <a:noFill/>
              </a:ln>
              <a:effectLst/>
            </c:spPr>
            <c:txPr>
              <a:bodyPr/>
              <a:lstStyle/>
              <a:p>
                <a:pPr>
                  <a:defRPr>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Sheet1!$A$2:$A$34</c:f>
              <c:strCache>
                <c:ptCount val="33"/>
                <c:pt idx="0">
                  <c:v>Q1 16</c:v>
                </c:pt>
                <c:pt idx="1">
                  <c:v>Q2 16</c:v>
                </c:pt>
                <c:pt idx="2">
                  <c:v>Q3 16</c:v>
                </c:pt>
                <c:pt idx="3">
                  <c:v>Q4 16</c:v>
                </c:pt>
                <c:pt idx="5">
                  <c:v>Q1 17</c:v>
                </c:pt>
                <c:pt idx="6">
                  <c:v>Q2 17</c:v>
                </c:pt>
                <c:pt idx="7">
                  <c:v>Q3 17</c:v>
                </c:pt>
                <c:pt idx="8">
                  <c:v>Q4 17</c:v>
                </c:pt>
                <c:pt idx="10">
                  <c:v>Q1 18</c:v>
                </c:pt>
                <c:pt idx="11">
                  <c:v>Q2 18</c:v>
                </c:pt>
                <c:pt idx="12">
                  <c:v>Q3 18</c:v>
                </c:pt>
                <c:pt idx="13">
                  <c:v>Q4 18</c:v>
                </c:pt>
                <c:pt idx="15">
                  <c:v>Q1 19</c:v>
                </c:pt>
                <c:pt idx="16">
                  <c:v>Q2 19</c:v>
                </c:pt>
                <c:pt idx="17">
                  <c:v>Q3 19</c:v>
                </c:pt>
                <c:pt idx="18">
                  <c:v>Q4 19</c:v>
                </c:pt>
                <c:pt idx="20">
                  <c:v>Q1 20</c:v>
                </c:pt>
                <c:pt idx="21">
                  <c:v>Q2 20</c:v>
                </c:pt>
                <c:pt idx="22">
                  <c:v>Q3 20</c:v>
                </c:pt>
                <c:pt idx="25">
                  <c:v>Jan-20</c:v>
                </c:pt>
                <c:pt idx="26">
                  <c:v>Feb-20</c:v>
                </c:pt>
                <c:pt idx="27">
                  <c:v>Mar-20</c:v>
                </c:pt>
                <c:pt idx="28">
                  <c:v>May-20</c:v>
                </c:pt>
                <c:pt idx="29">
                  <c:v>Jun-20</c:v>
                </c:pt>
                <c:pt idx="30">
                  <c:v>Jul-20</c:v>
                </c:pt>
                <c:pt idx="31">
                  <c:v>Aug-20</c:v>
                </c:pt>
                <c:pt idx="32">
                  <c:v>Sep-20</c:v>
                </c:pt>
              </c:strCache>
            </c:strRef>
          </c:cat>
          <c:val>
            <c:numRef>
              <c:f>Sheet1!$C$2:$C$34</c:f>
              <c:numCache>
                <c:formatCode>General</c:formatCode>
                <c:ptCount val="33"/>
                <c:pt idx="0">
                  <c:v>55</c:v>
                </c:pt>
                <c:pt idx="1">
                  <c:v>56</c:v>
                </c:pt>
                <c:pt idx="2">
                  <c:v>52</c:v>
                </c:pt>
                <c:pt idx="3">
                  <c:v>52</c:v>
                </c:pt>
                <c:pt idx="5">
                  <c:v>52</c:v>
                </c:pt>
                <c:pt idx="6">
                  <c:v>56</c:v>
                </c:pt>
                <c:pt idx="7">
                  <c:v>52</c:v>
                </c:pt>
                <c:pt idx="8">
                  <c:v>55</c:v>
                </c:pt>
                <c:pt idx="10">
                  <c:v>51</c:v>
                </c:pt>
                <c:pt idx="11">
                  <c:v>54</c:v>
                </c:pt>
                <c:pt idx="12">
                  <c:v>58</c:v>
                </c:pt>
                <c:pt idx="13">
                  <c:v>60</c:v>
                </c:pt>
                <c:pt idx="15">
                  <c:v>63</c:v>
                </c:pt>
                <c:pt idx="16">
                  <c:v>61</c:v>
                </c:pt>
                <c:pt idx="17">
                  <c:v>60</c:v>
                </c:pt>
                <c:pt idx="18">
                  <c:v>53</c:v>
                </c:pt>
                <c:pt idx="20">
                  <c:v>45</c:v>
                </c:pt>
                <c:pt idx="21">
                  <c:v>63</c:v>
                </c:pt>
                <c:pt idx="22">
                  <c:v>58</c:v>
                </c:pt>
                <c:pt idx="25">
                  <c:v>53</c:v>
                </c:pt>
                <c:pt idx="26">
                  <c:v>44</c:v>
                </c:pt>
                <c:pt idx="27">
                  <c:v>37</c:v>
                </c:pt>
                <c:pt idx="28">
                  <c:v>66</c:v>
                </c:pt>
                <c:pt idx="29">
                  <c:v>60</c:v>
                </c:pt>
                <c:pt idx="30">
                  <c:v>56</c:v>
                </c:pt>
                <c:pt idx="31">
                  <c:v>57</c:v>
                </c:pt>
                <c:pt idx="32">
                  <c:v>61</c:v>
                </c:pt>
              </c:numCache>
            </c:numRef>
          </c:val>
          <c:extLst xmlns:c16r2="http://schemas.microsoft.com/office/drawing/2015/06/chart">
            <c:ext xmlns:c16="http://schemas.microsoft.com/office/drawing/2014/chart" uri="{C3380CC4-5D6E-409C-BE32-E72D297353CC}">
              <c16:uniqueId val="{00000048-8664-A14C-BE43-24F6860C36D0}"/>
            </c:ext>
          </c:extLst>
        </c:ser>
        <c:ser>
          <c:idx val="2"/>
          <c:order val="2"/>
          <c:tx>
            <c:strRef>
              <c:f>Sheet1!$D$1</c:f>
              <c:strCache>
                <c:ptCount val="1"/>
                <c:pt idx="0">
                  <c:v>Not very confident</c:v>
                </c:pt>
              </c:strCache>
            </c:strRef>
          </c:tx>
          <c:spPr>
            <a:solidFill>
              <a:srgbClr val="FE9A6B"/>
            </a:solidFill>
          </c:spPr>
          <c:invertIfNegative val="0"/>
          <c:dLbls>
            <c:spPr>
              <a:noFill/>
              <a:ln>
                <a:noFill/>
              </a:ln>
              <a:effectLst/>
            </c:spPr>
            <c:txPr>
              <a:bodyPr/>
              <a:lstStyle/>
              <a:p>
                <a:pPr>
                  <a:defRPr>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Sheet1!$A$2:$A$34</c:f>
              <c:strCache>
                <c:ptCount val="33"/>
                <c:pt idx="0">
                  <c:v>Q1 16</c:v>
                </c:pt>
                <c:pt idx="1">
                  <c:v>Q2 16</c:v>
                </c:pt>
                <c:pt idx="2">
                  <c:v>Q3 16</c:v>
                </c:pt>
                <c:pt idx="3">
                  <c:v>Q4 16</c:v>
                </c:pt>
                <c:pt idx="5">
                  <c:v>Q1 17</c:v>
                </c:pt>
                <c:pt idx="6">
                  <c:v>Q2 17</c:v>
                </c:pt>
                <c:pt idx="7">
                  <c:v>Q3 17</c:v>
                </c:pt>
                <c:pt idx="8">
                  <c:v>Q4 17</c:v>
                </c:pt>
                <c:pt idx="10">
                  <c:v>Q1 18</c:v>
                </c:pt>
                <c:pt idx="11">
                  <c:v>Q2 18</c:v>
                </c:pt>
                <c:pt idx="12">
                  <c:v>Q3 18</c:v>
                </c:pt>
                <c:pt idx="13">
                  <c:v>Q4 18</c:v>
                </c:pt>
                <c:pt idx="15">
                  <c:v>Q1 19</c:v>
                </c:pt>
                <c:pt idx="16">
                  <c:v>Q2 19</c:v>
                </c:pt>
                <c:pt idx="17">
                  <c:v>Q3 19</c:v>
                </c:pt>
                <c:pt idx="18">
                  <c:v>Q4 19</c:v>
                </c:pt>
                <c:pt idx="20">
                  <c:v>Q1 20</c:v>
                </c:pt>
                <c:pt idx="21">
                  <c:v>Q2 20</c:v>
                </c:pt>
                <c:pt idx="22">
                  <c:v>Q3 20</c:v>
                </c:pt>
                <c:pt idx="25">
                  <c:v>Jan-20</c:v>
                </c:pt>
                <c:pt idx="26">
                  <c:v>Feb-20</c:v>
                </c:pt>
                <c:pt idx="27">
                  <c:v>Mar-20</c:v>
                </c:pt>
                <c:pt idx="28">
                  <c:v>May-20</c:v>
                </c:pt>
                <c:pt idx="29">
                  <c:v>Jun-20</c:v>
                </c:pt>
                <c:pt idx="30">
                  <c:v>Jul-20</c:v>
                </c:pt>
                <c:pt idx="31">
                  <c:v>Aug-20</c:v>
                </c:pt>
                <c:pt idx="32">
                  <c:v>Sep-20</c:v>
                </c:pt>
              </c:strCache>
            </c:strRef>
          </c:cat>
          <c:val>
            <c:numRef>
              <c:f>Sheet1!$D$2:$D$34</c:f>
              <c:numCache>
                <c:formatCode>General</c:formatCode>
                <c:ptCount val="33"/>
                <c:pt idx="0">
                  <c:v>2</c:v>
                </c:pt>
                <c:pt idx="1">
                  <c:v>4</c:v>
                </c:pt>
                <c:pt idx="2">
                  <c:v>2</c:v>
                </c:pt>
                <c:pt idx="3">
                  <c:v>4</c:v>
                </c:pt>
                <c:pt idx="5">
                  <c:v>3</c:v>
                </c:pt>
                <c:pt idx="6">
                  <c:v>3</c:v>
                </c:pt>
                <c:pt idx="7">
                  <c:v>5</c:v>
                </c:pt>
                <c:pt idx="8">
                  <c:v>4</c:v>
                </c:pt>
                <c:pt idx="10">
                  <c:v>4</c:v>
                </c:pt>
                <c:pt idx="11">
                  <c:v>4</c:v>
                </c:pt>
                <c:pt idx="12">
                  <c:v>6</c:v>
                </c:pt>
                <c:pt idx="13">
                  <c:v>8</c:v>
                </c:pt>
                <c:pt idx="15">
                  <c:v>7</c:v>
                </c:pt>
                <c:pt idx="16">
                  <c:v>7</c:v>
                </c:pt>
                <c:pt idx="17">
                  <c:v>7</c:v>
                </c:pt>
                <c:pt idx="18">
                  <c:v>5</c:v>
                </c:pt>
                <c:pt idx="20">
                  <c:v>12</c:v>
                </c:pt>
                <c:pt idx="21">
                  <c:v>13</c:v>
                </c:pt>
                <c:pt idx="22">
                  <c:v>15</c:v>
                </c:pt>
                <c:pt idx="25">
                  <c:v>4</c:v>
                </c:pt>
                <c:pt idx="26">
                  <c:v>4</c:v>
                </c:pt>
                <c:pt idx="27">
                  <c:v>28</c:v>
                </c:pt>
                <c:pt idx="28">
                  <c:v>8</c:v>
                </c:pt>
                <c:pt idx="29">
                  <c:v>19</c:v>
                </c:pt>
                <c:pt idx="30">
                  <c:v>12</c:v>
                </c:pt>
                <c:pt idx="31">
                  <c:v>12</c:v>
                </c:pt>
                <c:pt idx="32">
                  <c:v>21</c:v>
                </c:pt>
              </c:numCache>
            </c:numRef>
          </c:val>
          <c:extLst xmlns:c16r2="http://schemas.microsoft.com/office/drawing/2015/06/chart">
            <c:ext xmlns:c16="http://schemas.microsoft.com/office/drawing/2014/chart" uri="{C3380CC4-5D6E-409C-BE32-E72D297353CC}">
              <c16:uniqueId val="{00000049-8664-A14C-BE43-24F6860C36D0}"/>
            </c:ext>
          </c:extLst>
        </c:ser>
        <c:ser>
          <c:idx val="3"/>
          <c:order val="3"/>
          <c:tx>
            <c:strRef>
              <c:f>Sheet1!$E$1</c:f>
              <c:strCache>
                <c:ptCount val="1"/>
                <c:pt idx="0">
                  <c:v>Not at all confident</c:v>
                </c:pt>
              </c:strCache>
            </c:strRef>
          </c:tx>
          <c:spPr>
            <a:solidFill>
              <a:srgbClr val="FD5608"/>
            </a:solidFill>
          </c:spPr>
          <c:invertIfNegative val="0"/>
          <c:dLbls>
            <c:spPr>
              <a:noFill/>
              <a:ln>
                <a:noFill/>
              </a:ln>
              <a:effectLst/>
            </c:spPr>
            <c:txPr>
              <a:bodyPr/>
              <a:lstStyle/>
              <a:p>
                <a:pPr>
                  <a:defRPr>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Sheet1!$A$2:$A$34</c:f>
              <c:strCache>
                <c:ptCount val="33"/>
                <c:pt idx="0">
                  <c:v>Q1 16</c:v>
                </c:pt>
                <c:pt idx="1">
                  <c:v>Q2 16</c:v>
                </c:pt>
                <c:pt idx="2">
                  <c:v>Q3 16</c:v>
                </c:pt>
                <c:pt idx="3">
                  <c:v>Q4 16</c:v>
                </c:pt>
                <c:pt idx="5">
                  <c:v>Q1 17</c:v>
                </c:pt>
                <c:pt idx="6">
                  <c:v>Q2 17</c:v>
                </c:pt>
                <c:pt idx="7">
                  <c:v>Q3 17</c:v>
                </c:pt>
                <c:pt idx="8">
                  <c:v>Q4 17</c:v>
                </c:pt>
                <c:pt idx="10">
                  <c:v>Q1 18</c:v>
                </c:pt>
                <c:pt idx="11">
                  <c:v>Q2 18</c:v>
                </c:pt>
                <c:pt idx="12">
                  <c:v>Q3 18</c:v>
                </c:pt>
                <c:pt idx="13">
                  <c:v>Q4 18</c:v>
                </c:pt>
                <c:pt idx="15">
                  <c:v>Q1 19</c:v>
                </c:pt>
                <c:pt idx="16">
                  <c:v>Q2 19</c:v>
                </c:pt>
                <c:pt idx="17">
                  <c:v>Q3 19</c:v>
                </c:pt>
                <c:pt idx="18">
                  <c:v>Q4 19</c:v>
                </c:pt>
                <c:pt idx="20">
                  <c:v>Q1 20</c:v>
                </c:pt>
                <c:pt idx="21">
                  <c:v>Q2 20</c:v>
                </c:pt>
                <c:pt idx="22">
                  <c:v>Q3 20</c:v>
                </c:pt>
                <c:pt idx="25">
                  <c:v>Jan-20</c:v>
                </c:pt>
                <c:pt idx="26">
                  <c:v>Feb-20</c:v>
                </c:pt>
                <c:pt idx="27">
                  <c:v>Mar-20</c:v>
                </c:pt>
                <c:pt idx="28">
                  <c:v>May-20</c:v>
                </c:pt>
                <c:pt idx="29">
                  <c:v>Jun-20</c:v>
                </c:pt>
                <c:pt idx="30">
                  <c:v>Jul-20</c:v>
                </c:pt>
                <c:pt idx="31">
                  <c:v>Aug-20</c:v>
                </c:pt>
                <c:pt idx="32">
                  <c:v>Sep-20</c:v>
                </c:pt>
              </c:strCache>
            </c:strRef>
          </c:cat>
          <c:val>
            <c:numRef>
              <c:f>Sheet1!$E$2:$E$34</c:f>
              <c:numCache>
                <c:formatCode>General</c:formatCode>
                <c:ptCount val="33"/>
                <c:pt idx="0">
                  <c:v>1</c:v>
                </c:pt>
                <c:pt idx="1">
                  <c:v>1</c:v>
                </c:pt>
                <c:pt idx="2">
                  <c:v>1</c:v>
                </c:pt>
                <c:pt idx="6">
                  <c:v>1</c:v>
                </c:pt>
                <c:pt idx="10">
                  <c:v>1</c:v>
                </c:pt>
                <c:pt idx="12">
                  <c:v>1</c:v>
                </c:pt>
                <c:pt idx="13">
                  <c:v>1</c:v>
                </c:pt>
                <c:pt idx="15">
                  <c:v>1</c:v>
                </c:pt>
                <c:pt idx="17">
                  <c:v>1</c:v>
                </c:pt>
                <c:pt idx="18">
                  <c:v>1</c:v>
                </c:pt>
                <c:pt idx="20">
                  <c:v>6</c:v>
                </c:pt>
                <c:pt idx="21">
                  <c:v>3</c:v>
                </c:pt>
                <c:pt idx="22">
                  <c:v>2</c:v>
                </c:pt>
                <c:pt idx="27">
                  <c:v>19</c:v>
                </c:pt>
                <c:pt idx="28">
                  <c:v>4</c:v>
                </c:pt>
                <c:pt idx="29">
                  <c:v>3</c:v>
                </c:pt>
                <c:pt idx="30">
                  <c:v>3</c:v>
                </c:pt>
                <c:pt idx="31">
                  <c:v>1</c:v>
                </c:pt>
                <c:pt idx="32">
                  <c:v>1</c:v>
                </c:pt>
              </c:numCache>
            </c:numRef>
          </c:val>
          <c:extLst xmlns:c16r2="http://schemas.microsoft.com/office/drawing/2015/06/chart">
            <c:ext xmlns:c16="http://schemas.microsoft.com/office/drawing/2014/chart" uri="{C3380CC4-5D6E-409C-BE32-E72D297353CC}">
              <c16:uniqueId val="{0000004A-8664-A14C-BE43-24F6860C36D0}"/>
            </c:ext>
          </c:extLst>
        </c:ser>
        <c:dLbls>
          <c:dLblPos val="ctr"/>
          <c:showLegendKey val="0"/>
          <c:showVal val="1"/>
          <c:showCatName val="0"/>
          <c:showSerName val="0"/>
          <c:showPercent val="0"/>
          <c:showBubbleSize val="0"/>
        </c:dLbls>
        <c:gapWidth val="30"/>
        <c:overlap val="100"/>
        <c:axId val="775565352"/>
        <c:axId val="775565744"/>
      </c:barChart>
      <c:catAx>
        <c:axId val="775565352"/>
        <c:scaling>
          <c:orientation val="minMax"/>
        </c:scaling>
        <c:delete val="0"/>
        <c:axPos val="t"/>
        <c:numFmt formatCode="General" sourceLinked="0"/>
        <c:majorTickMark val="out"/>
        <c:minorTickMark val="none"/>
        <c:tickLblPos val="high"/>
        <c:spPr>
          <a:ln>
            <a:noFill/>
          </a:ln>
        </c:spPr>
        <c:txPr>
          <a:bodyPr rot="-5400000" vert="horz"/>
          <a:lstStyle/>
          <a:p>
            <a:pPr>
              <a:defRPr>
                <a:solidFill>
                  <a:schemeClr val="bg2">
                    <a:lumMod val="50000"/>
                  </a:schemeClr>
                </a:solidFill>
              </a:defRPr>
            </a:pPr>
            <a:endParaRPr lang="en-US"/>
          </a:p>
        </c:txPr>
        <c:crossAx val="775565744"/>
        <c:crosses val="autoZero"/>
        <c:auto val="1"/>
        <c:lblAlgn val="ctr"/>
        <c:lblOffset val="100"/>
        <c:noMultiLvlLbl val="0"/>
      </c:catAx>
      <c:valAx>
        <c:axId val="775565744"/>
        <c:scaling>
          <c:orientation val="maxMin"/>
        </c:scaling>
        <c:delete val="1"/>
        <c:axPos val="l"/>
        <c:numFmt formatCode="0%" sourceLinked="1"/>
        <c:majorTickMark val="out"/>
        <c:minorTickMark val="none"/>
        <c:tickLblPos val="high"/>
        <c:crossAx val="775565352"/>
        <c:crosses val="autoZero"/>
        <c:crossBetween val="between"/>
      </c:valAx>
    </c:plotArea>
    <c:plotVisOnly val="1"/>
    <c:dispBlanksAs val="gap"/>
    <c:showDLblsOverMax val="0"/>
  </c:chart>
  <c:txPr>
    <a:bodyPr/>
    <a:lstStyle/>
    <a:p>
      <a:pPr>
        <a:defRPr sz="1000">
          <a:solidFill>
            <a:schemeClr val="bg1"/>
          </a:solidFill>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4896082843649699E-4"/>
          <c:y val="0"/>
          <c:w val="0.97936444150492097"/>
          <c:h val="0.76369561751890902"/>
        </c:manualLayout>
      </c:layout>
      <c:barChart>
        <c:barDir val="col"/>
        <c:grouping val="percentStacked"/>
        <c:varyColors val="0"/>
        <c:ser>
          <c:idx val="0"/>
          <c:order val="0"/>
          <c:tx>
            <c:strRef>
              <c:f>Sheet1!$B$1</c:f>
              <c:strCache>
                <c:ptCount val="1"/>
                <c:pt idx="0">
                  <c:v>Very confident</c:v>
                </c:pt>
              </c:strCache>
            </c:strRef>
          </c:tx>
          <c:spPr>
            <a:solidFill>
              <a:srgbClr val="AFD52C"/>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Sheet1!$A$2:$A$34</c:f>
              <c:strCache>
                <c:ptCount val="33"/>
                <c:pt idx="0">
                  <c:v>Q1 16</c:v>
                </c:pt>
                <c:pt idx="1">
                  <c:v>Q2 16</c:v>
                </c:pt>
                <c:pt idx="2">
                  <c:v>Q3 16</c:v>
                </c:pt>
                <c:pt idx="3">
                  <c:v>Q4 16</c:v>
                </c:pt>
                <c:pt idx="5">
                  <c:v>Q1 17</c:v>
                </c:pt>
                <c:pt idx="6">
                  <c:v>Q2 17</c:v>
                </c:pt>
                <c:pt idx="7">
                  <c:v>Q3 17</c:v>
                </c:pt>
                <c:pt idx="8">
                  <c:v>Q4 17</c:v>
                </c:pt>
                <c:pt idx="10">
                  <c:v>Q1 18</c:v>
                </c:pt>
                <c:pt idx="11">
                  <c:v>Q2 18</c:v>
                </c:pt>
                <c:pt idx="12">
                  <c:v>Q3 18</c:v>
                </c:pt>
                <c:pt idx="13">
                  <c:v>Q4 18</c:v>
                </c:pt>
                <c:pt idx="15">
                  <c:v>Q1 19</c:v>
                </c:pt>
                <c:pt idx="16">
                  <c:v>Q2 19</c:v>
                </c:pt>
                <c:pt idx="17">
                  <c:v>Q3 19</c:v>
                </c:pt>
                <c:pt idx="18">
                  <c:v>Q4 19</c:v>
                </c:pt>
                <c:pt idx="20">
                  <c:v>Q1 20</c:v>
                </c:pt>
                <c:pt idx="21">
                  <c:v>Q2 20</c:v>
                </c:pt>
                <c:pt idx="22">
                  <c:v>Q3 20</c:v>
                </c:pt>
                <c:pt idx="25">
                  <c:v>Jan-20</c:v>
                </c:pt>
                <c:pt idx="26">
                  <c:v>Feb-20</c:v>
                </c:pt>
                <c:pt idx="27">
                  <c:v>Mar-20</c:v>
                </c:pt>
                <c:pt idx="28">
                  <c:v>May-20</c:v>
                </c:pt>
                <c:pt idx="29">
                  <c:v>Jun-20</c:v>
                </c:pt>
                <c:pt idx="30">
                  <c:v>Jul-20</c:v>
                </c:pt>
                <c:pt idx="31">
                  <c:v>Aug-20</c:v>
                </c:pt>
                <c:pt idx="32">
                  <c:v>Sep-20</c:v>
                </c:pt>
              </c:strCache>
            </c:strRef>
          </c:cat>
          <c:val>
            <c:numRef>
              <c:f>Sheet1!$B$2:$B$34</c:f>
              <c:numCache>
                <c:formatCode>General</c:formatCode>
                <c:ptCount val="33"/>
                <c:pt idx="0">
                  <c:v>51</c:v>
                </c:pt>
                <c:pt idx="1">
                  <c:v>54</c:v>
                </c:pt>
                <c:pt idx="2">
                  <c:v>50</c:v>
                </c:pt>
                <c:pt idx="3">
                  <c:v>52</c:v>
                </c:pt>
                <c:pt idx="5">
                  <c:v>57</c:v>
                </c:pt>
                <c:pt idx="6">
                  <c:v>60</c:v>
                </c:pt>
                <c:pt idx="7">
                  <c:v>58</c:v>
                </c:pt>
                <c:pt idx="8">
                  <c:v>56</c:v>
                </c:pt>
                <c:pt idx="10">
                  <c:v>60</c:v>
                </c:pt>
                <c:pt idx="11">
                  <c:v>51</c:v>
                </c:pt>
                <c:pt idx="12">
                  <c:v>49</c:v>
                </c:pt>
                <c:pt idx="13">
                  <c:v>43</c:v>
                </c:pt>
                <c:pt idx="15">
                  <c:v>46</c:v>
                </c:pt>
                <c:pt idx="16">
                  <c:v>44</c:v>
                </c:pt>
                <c:pt idx="17">
                  <c:v>48</c:v>
                </c:pt>
                <c:pt idx="18">
                  <c:v>48</c:v>
                </c:pt>
                <c:pt idx="20">
                  <c:v>46</c:v>
                </c:pt>
                <c:pt idx="21">
                  <c:v>34</c:v>
                </c:pt>
                <c:pt idx="22">
                  <c:v>40</c:v>
                </c:pt>
                <c:pt idx="25">
                  <c:v>52</c:v>
                </c:pt>
                <c:pt idx="26">
                  <c:v>63</c:v>
                </c:pt>
                <c:pt idx="27">
                  <c:v>20</c:v>
                </c:pt>
                <c:pt idx="28">
                  <c:v>36</c:v>
                </c:pt>
                <c:pt idx="29">
                  <c:v>32</c:v>
                </c:pt>
                <c:pt idx="30">
                  <c:v>41</c:v>
                </c:pt>
                <c:pt idx="31">
                  <c:v>44</c:v>
                </c:pt>
                <c:pt idx="32">
                  <c:v>34</c:v>
                </c:pt>
              </c:numCache>
            </c:numRef>
          </c:val>
          <c:extLst xmlns:c16r2="http://schemas.microsoft.com/office/drawing/2015/06/chart">
            <c:ext xmlns:c16="http://schemas.microsoft.com/office/drawing/2014/chart" uri="{C3380CC4-5D6E-409C-BE32-E72D297353CC}">
              <c16:uniqueId val="{00000028-8664-A14C-BE43-24F6860C36D0}"/>
            </c:ext>
          </c:extLst>
        </c:ser>
        <c:ser>
          <c:idx val="1"/>
          <c:order val="1"/>
          <c:tx>
            <c:strRef>
              <c:f>Sheet1!$C$1</c:f>
              <c:strCache>
                <c:ptCount val="1"/>
                <c:pt idx="0">
                  <c:v>Fairly confident2</c:v>
                </c:pt>
              </c:strCache>
            </c:strRef>
          </c:tx>
          <c:spPr>
            <a:solidFill>
              <a:srgbClr val="CFE680"/>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Sheet1!$A$2:$A$34</c:f>
              <c:strCache>
                <c:ptCount val="33"/>
                <c:pt idx="0">
                  <c:v>Q1 16</c:v>
                </c:pt>
                <c:pt idx="1">
                  <c:v>Q2 16</c:v>
                </c:pt>
                <c:pt idx="2">
                  <c:v>Q3 16</c:v>
                </c:pt>
                <c:pt idx="3">
                  <c:v>Q4 16</c:v>
                </c:pt>
                <c:pt idx="5">
                  <c:v>Q1 17</c:v>
                </c:pt>
                <c:pt idx="6">
                  <c:v>Q2 17</c:v>
                </c:pt>
                <c:pt idx="7">
                  <c:v>Q3 17</c:v>
                </c:pt>
                <c:pt idx="8">
                  <c:v>Q4 17</c:v>
                </c:pt>
                <c:pt idx="10">
                  <c:v>Q1 18</c:v>
                </c:pt>
                <c:pt idx="11">
                  <c:v>Q2 18</c:v>
                </c:pt>
                <c:pt idx="12">
                  <c:v>Q3 18</c:v>
                </c:pt>
                <c:pt idx="13">
                  <c:v>Q4 18</c:v>
                </c:pt>
                <c:pt idx="15">
                  <c:v>Q1 19</c:v>
                </c:pt>
                <c:pt idx="16">
                  <c:v>Q2 19</c:v>
                </c:pt>
                <c:pt idx="17">
                  <c:v>Q3 19</c:v>
                </c:pt>
                <c:pt idx="18">
                  <c:v>Q4 19</c:v>
                </c:pt>
                <c:pt idx="20">
                  <c:v>Q1 20</c:v>
                </c:pt>
                <c:pt idx="21">
                  <c:v>Q2 20</c:v>
                </c:pt>
                <c:pt idx="22">
                  <c:v>Q3 20</c:v>
                </c:pt>
                <c:pt idx="25">
                  <c:v>Jan-20</c:v>
                </c:pt>
                <c:pt idx="26">
                  <c:v>Feb-20</c:v>
                </c:pt>
                <c:pt idx="27">
                  <c:v>Mar-20</c:v>
                </c:pt>
                <c:pt idx="28">
                  <c:v>May-20</c:v>
                </c:pt>
                <c:pt idx="29">
                  <c:v>Jun-20</c:v>
                </c:pt>
                <c:pt idx="30">
                  <c:v>Jul-20</c:v>
                </c:pt>
                <c:pt idx="31">
                  <c:v>Aug-20</c:v>
                </c:pt>
                <c:pt idx="32">
                  <c:v>Sep-20</c:v>
                </c:pt>
              </c:strCache>
            </c:strRef>
          </c:cat>
          <c:val>
            <c:numRef>
              <c:f>Sheet1!$C$2:$C$34</c:f>
              <c:numCache>
                <c:formatCode>General</c:formatCode>
                <c:ptCount val="33"/>
                <c:pt idx="0">
                  <c:v>46</c:v>
                </c:pt>
                <c:pt idx="1">
                  <c:v>43</c:v>
                </c:pt>
                <c:pt idx="2">
                  <c:v>48</c:v>
                </c:pt>
                <c:pt idx="3">
                  <c:v>46</c:v>
                </c:pt>
                <c:pt idx="5">
                  <c:v>41</c:v>
                </c:pt>
                <c:pt idx="6">
                  <c:v>37</c:v>
                </c:pt>
                <c:pt idx="7">
                  <c:v>39</c:v>
                </c:pt>
                <c:pt idx="8">
                  <c:v>41</c:v>
                </c:pt>
                <c:pt idx="10">
                  <c:v>37</c:v>
                </c:pt>
                <c:pt idx="11">
                  <c:v>44</c:v>
                </c:pt>
                <c:pt idx="12">
                  <c:v>46</c:v>
                </c:pt>
                <c:pt idx="13">
                  <c:v>49</c:v>
                </c:pt>
                <c:pt idx="15">
                  <c:v>48</c:v>
                </c:pt>
                <c:pt idx="16">
                  <c:v>49</c:v>
                </c:pt>
                <c:pt idx="17">
                  <c:v>47</c:v>
                </c:pt>
                <c:pt idx="18">
                  <c:v>46</c:v>
                </c:pt>
                <c:pt idx="20">
                  <c:v>40</c:v>
                </c:pt>
                <c:pt idx="21">
                  <c:v>54</c:v>
                </c:pt>
                <c:pt idx="22">
                  <c:v>54</c:v>
                </c:pt>
                <c:pt idx="25">
                  <c:v>46</c:v>
                </c:pt>
                <c:pt idx="26">
                  <c:v>33</c:v>
                </c:pt>
                <c:pt idx="27">
                  <c:v>40</c:v>
                </c:pt>
                <c:pt idx="28">
                  <c:v>55</c:v>
                </c:pt>
                <c:pt idx="29">
                  <c:v>53</c:v>
                </c:pt>
                <c:pt idx="30">
                  <c:v>53</c:v>
                </c:pt>
                <c:pt idx="31">
                  <c:v>52</c:v>
                </c:pt>
                <c:pt idx="32">
                  <c:v>56</c:v>
                </c:pt>
              </c:numCache>
            </c:numRef>
          </c:val>
          <c:extLst xmlns:c16r2="http://schemas.microsoft.com/office/drawing/2015/06/chart">
            <c:ext xmlns:c16="http://schemas.microsoft.com/office/drawing/2014/chart" uri="{C3380CC4-5D6E-409C-BE32-E72D297353CC}">
              <c16:uniqueId val="{00000048-8664-A14C-BE43-24F6860C36D0}"/>
            </c:ext>
          </c:extLst>
        </c:ser>
        <c:ser>
          <c:idx val="2"/>
          <c:order val="2"/>
          <c:tx>
            <c:strRef>
              <c:f>Sheet1!$D$1</c:f>
              <c:strCache>
                <c:ptCount val="1"/>
                <c:pt idx="0">
                  <c:v>Not very confident2</c:v>
                </c:pt>
              </c:strCache>
            </c:strRef>
          </c:tx>
          <c:spPr>
            <a:solidFill>
              <a:srgbClr val="FE9A6B"/>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Sheet1!$A$2:$A$34</c:f>
              <c:strCache>
                <c:ptCount val="33"/>
                <c:pt idx="0">
                  <c:v>Q1 16</c:v>
                </c:pt>
                <c:pt idx="1">
                  <c:v>Q2 16</c:v>
                </c:pt>
                <c:pt idx="2">
                  <c:v>Q3 16</c:v>
                </c:pt>
                <c:pt idx="3">
                  <c:v>Q4 16</c:v>
                </c:pt>
                <c:pt idx="5">
                  <c:v>Q1 17</c:v>
                </c:pt>
                <c:pt idx="6">
                  <c:v>Q2 17</c:v>
                </c:pt>
                <c:pt idx="7">
                  <c:v>Q3 17</c:v>
                </c:pt>
                <c:pt idx="8">
                  <c:v>Q4 17</c:v>
                </c:pt>
                <c:pt idx="10">
                  <c:v>Q1 18</c:v>
                </c:pt>
                <c:pt idx="11">
                  <c:v>Q2 18</c:v>
                </c:pt>
                <c:pt idx="12">
                  <c:v>Q3 18</c:v>
                </c:pt>
                <c:pt idx="13">
                  <c:v>Q4 18</c:v>
                </c:pt>
                <c:pt idx="15">
                  <c:v>Q1 19</c:v>
                </c:pt>
                <c:pt idx="16">
                  <c:v>Q2 19</c:v>
                </c:pt>
                <c:pt idx="17">
                  <c:v>Q3 19</c:v>
                </c:pt>
                <c:pt idx="18">
                  <c:v>Q4 19</c:v>
                </c:pt>
                <c:pt idx="20">
                  <c:v>Q1 20</c:v>
                </c:pt>
                <c:pt idx="21">
                  <c:v>Q2 20</c:v>
                </c:pt>
                <c:pt idx="22">
                  <c:v>Q3 20</c:v>
                </c:pt>
                <c:pt idx="25">
                  <c:v>Jan-20</c:v>
                </c:pt>
                <c:pt idx="26">
                  <c:v>Feb-20</c:v>
                </c:pt>
                <c:pt idx="27">
                  <c:v>Mar-20</c:v>
                </c:pt>
                <c:pt idx="28">
                  <c:v>May-20</c:v>
                </c:pt>
                <c:pt idx="29">
                  <c:v>Jun-20</c:v>
                </c:pt>
                <c:pt idx="30">
                  <c:v>Jul-20</c:v>
                </c:pt>
                <c:pt idx="31">
                  <c:v>Aug-20</c:v>
                </c:pt>
                <c:pt idx="32">
                  <c:v>Sep-20</c:v>
                </c:pt>
              </c:strCache>
            </c:strRef>
          </c:cat>
          <c:val>
            <c:numRef>
              <c:f>Sheet1!$D$2:$D$34</c:f>
              <c:numCache>
                <c:formatCode>General</c:formatCode>
                <c:ptCount val="33"/>
                <c:pt idx="0">
                  <c:v>1</c:v>
                </c:pt>
                <c:pt idx="1">
                  <c:v>3</c:v>
                </c:pt>
                <c:pt idx="2">
                  <c:v>2</c:v>
                </c:pt>
                <c:pt idx="3">
                  <c:v>1</c:v>
                </c:pt>
                <c:pt idx="5">
                  <c:v>2</c:v>
                </c:pt>
                <c:pt idx="6">
                  <c:v>2</c:v>
                </c:pt>
                <c:pt idx="7">
                  <c:v>2</c:v>
                </c:pt>
                <c:pt idx="8">
                  <c:v>2</c:v>
                </c:pt>
                <c:pt idx="10">
                  <c:v>2</c:v>
                </c:pt>
                <c:pt idx="11">
                  <c:v>4</c:v>
                </c:pt>
                <c:pt idx="12">
                  <c:v>4</c:v>
                </c:pt>
                <c:pt idx="13">
                  <c:v>5</c:v>
                </c:pt>
                <c:pt idx="15">
                  <c:v>5</c:v>
                </c:pt>
                <c:pt idx="16">
                  <c:v>6</c:v>
                </c:pt>
                <c:pt idx="17">
                  <c:v>4</c:v>
                </c:pt>
                <c:pt idx="18">
                  <c:v>4</c:v>
                </c:pt>
                <c:pt idx="20">
                  <c:v>9</c:v>
                </c:pt>
                <c:pt idx="21">
                  <c:v>10</c:v>
                </c:pt>
                <c:pt idx="22">
                  <c:v>5</c:v>
                </c:pt>
                <c:pt idx="25">
                  <c:v>1</c:v>
                </c:pt>
                <c:pt idx="26">
                  <c:v>4</c:v>
                </c:pt>
                <c:pt idx="27">
                  <c:v>24</c:v>
                </c:pt>
                <c:pt idx="28">
                  <c:v>5</c:v>
                </c:pt>
                <c:pt idx="29">
                  <c:v>15</c:v>
                </c:pt>
                <c:pt idx="30">
                  <c:v>4</c:v>
                </c:pt>
                <c:pt idx="31">
                  <c:v>3</c:v>
                </c:pt>
                <c:pt idx="32">
                  <c:v>8</c:v>
                </c:pt>
              </c:numCache>
            </c:numRef>
          </c:val>
          <c:extLst xmlns:c16r2="http://schemas.microsoft.com/office/drawing/2015/06/chart">
            <c:ext xmlns:c16="http://schemas.microsoft.com/office/drawing/2014/chart" uri="{C3380CC4-5D6E-409C-BE32-E72D297353CC}">
              <c16:uniqueId val="{00000049-8664-A14C-BE43-24F6860C36D0}"/>
            </c:ext>
          </c:extLst>
        </c:ser>
        <c:ser>
          <c:idx val="3"/>
          <c:order val="3"/>
          <c:tx>
            <c:strRef>
              <c:f>Sheet1!$E$1</c:f>
              <c:strCache>
                <c:ptCount val="1"/>
                <c:pt idx="0">
                  <c:v>Not at all confident2</c:v>
                </c:pt>
              </c:strCache>
            </c:strRef>
          </c:tx>
          <c:spPr>
            <a:solidFill>
              <a:srgbClr val="FD5608"/>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Sheet1!$A$2:$A$34</c:f>
              <c:strCache>
                <c:ptCount val="33"/>
                <c:pt idx="0">
                  <c:v>Q1 16</c:v>
                </c:pt>
                <c:pt idx="1">
                  <c:v>Q2 16</c:v>
                </c:pt>
                <c:pt idx="2">
                  <c:v>Q3 16</c:v>
                </c:pt>
                <c:pt idx="3">
                  <c:v>Q4 16</c:v>
                </c:pt>
                <c:pt idx="5">
                  <c:v>Q1 17</c:v>
                </c:pt>
                <c:pt idx="6">
                  <c:v>Q2 17</c:v>
                </c:pt>
                <c:pt idx="7">
                  <c:v>Q3 17</c:v>
                </c:pt>
                <c:pt idx="8">
                  <c:v>Q4 17</c:v>
                </c:pt>
                <c:pt idx="10">
                  <c:v>Q1 18</c:v>
                </c:pt>
                <c:pt idx="11">
                  <c:v>Q2 18</c:v>
                </c:pt>
                <c:pt idx="12">
                  <c:v>Q3 18</c:v>
                </c:pt>
                <c:pt idx="13">
                  <c:v>Q4 18</c:v>
                </c:pt>
                <c:pt idx="15">
                  <c:v>Q1 19</c:v>
                </c:pt>
                <c:pt idx="16">
                  <c:v>Q2 19</c:v>
                </c:pt>
                <c:pt idx="17">
                  <c:v>Q3 19</c:v>
                </c:pt>
                <c:pt idx="18">
                  <c:v>Q4 19</c:v>
                </c:pt>
                <c:pt idx="20">
                  <c:v>Q1 20</c:v>
                </c:pt>
                <c:pt idx="21">
                  <c:v>Q2 20</c:v>
                </c:pt>
                <c:pt idx="22">
                  <c:v>Q3 20</c:v>
                </c:pt>
                <c:pt idx="25">
                  <c:v>Jan-20</c:v>
                </c:pt>
                <c:pt idx="26">
                  <c:v>Feb-20</c:v>
                </c:pt>
                <c:pt idx="27">
                  <c:v>Mar-20</c:v>
                </c:pt>
                <c:pt idx="28">
                  <c:v>May-20</c:v>
                </c:pt>
                <c:pt idx="29">
                  <c:v>Jun-20</c:v>
                </c:pt>
                <c:pt idx="30">
                  <c:v>Jul-20</c:v>
                </c:pt>
                <c:pt idx="31">
                  <c:v>Aug-20</c:v>
                </c:pt>
                <c:pt idx="32">
                  <c:v>Sep-20</c:v>
                </c:pt>
              </c:strCache>
            </c:strRef>
          </c:cat>
          <c:val>
            <c:numRef>
              <c:f>Sheet1!$E$2:$E$34</c:f>
              <c:numCache>
                <c:formatCode>General</c:formatCode>
                <c:ptCount val="33"/>
                <c:pt idx="0">
                  <c:v>1</c:v>
                </c:pt>
                <c:pt idx="3">
                  <c:v>1</c:v>
                </c:pt>
                <c:pt idx="10">
                  <c:v>1</c:v>
                </c:pt>
                <c:pt idx="12">
                  <c:v>1</c:v>
                </c:pt>
                <c:pt idx="13">
                  <c:v>1</c:v>
                </c:pt>
                <c:pt idx="17">
                  <c:v>1</c:v>
                </c:pt>
                <c:pt idx="18">
                  <c:v>1</c:v>
                </c:pt>
                <c:pt idx="20">
                  <c:v>5</c:v>
                </c:pt>
                <c:pt idx="21">
                  <c:v>1</c:v>
                </c:pt>
                <c:pt idx="22">
                  <c:v>1</c:v>
                </c:pt>
                <c:pt idx="27">
                  <c:v>14</c:v>
                </c:pt>
                <c:pt idx="28">
                  <c:v>3</c:v>
                </c:pt>
                <c:pt idx="30">
                  <c:v>1</c:v>
                </c:pt>
                <c:pt idx="32">
                  <c:v>1</c:v>
                </c:pt>
              </c:numCache>
            </c:numRef>
          </c:val>
          <c:extLst xmlns:c16r2="http://schemas.microsoft.com/office/drawing/2015/06/chart">
            <c:ext xmlns:c16="http://schemas.microsoft.com/office/drawing/2014/chart" uri="{C3380CC4-5D6E-409C-BE32-E72D297353CC}">
              <c16:uniqueId val="{0000004A-8664-A14C-BE43-24F6860C36D0}"/>
            </c:ext>
          </c:extLst>
        </c:ser>
        <c:dLbls>
          <c:dLblPos val="ctr"/>
          <c:showLegendKey val="0"/>
          <c:showVal val="1"/>
          <c:showCatName val="0"/>
          <c:showSerName val="0"/>
          <c:showPercent val="0"/>
          <c:showBubbleSize val="0"/>
        </c:dLbls>
        <c:gapWidth val="30"/>
        <c:overlap val="100"/>
        <c:axId val="775564960"/>
        <c:axId val="775566920"/>
      </c:barChart>
      <c:catAx>
        <c:axId val="775564960"/>
        <c:scaling>
          <c:orientation val="minMax"/>
        </c:scaling>
        <c:delete val="0"/>
        <c:axPos val="t"/>
        <c:numFmt formatCode="General" sourceLinked="0"/>
        <c:majorTickMark val="out"/>
        <c:minorTickMark val="none"/>
        <c:tickLblPos val="high"/>
        <c:spPr>
          <a:ln>
            <a:noFill/>
          </a:ln>
        </c:spPr>
        <c:txPr>
          <a:bodyPr rot="-5400000" vert="horz"/>
          <a:lstStyle/>
          <a:p>
            <a:pPr>
              <a:defRPr sz="1200">
                <a:solidFill>
                  <a:schemeClr val="tx2">
                    <a:lumMod val="50000"/>
                    <a:lumOff val="50000"/>
                  </a:schemeClr>
                </a:solidFill>
                <a:latin typeface="Calibri" panose="020F0502020204030204" pitchFamily="34" charset="0"/>
                <a:cs typeface="Calibri" panose="020F0502020204030204" pitchFamily="34" charset="0"/>
              </a:defRPr>
            </a:pPr>
            <a:endParaRPr lang="en-US"/>
          </a:p>
        </c:txPr>
        <c:crossAx val="775566920"/>
        <c:crosses val="autoZero"/>
        <c:auto val="1"/>
        <c:lblAlgn val="ctr"/>
        <c:lblOffset val="100"/>
        <c:noMultiLvlLbl val="0"/>
      </c:catAx>
      <c:valAx>
        <c:axId val="775566920"/>
        <c:scaling>
          <c:orientation val="maxMin"/>
        </c:scaling>
        <c:delete val="1"/>
        <c:axPos val="l"/>
        <c:numFmt formatCode="0%" sourceLinked="1"/>
        <c:majorTickMark val="out"/>
        <c:minorTickMark val="none"/>
        <c:tickLblPos val="nextTo"/>
        <c:crossAx val="775564960"/>
        <c:crosses val="autoZero"/>
        <c:crossBetween val="between"/>
      </c:valAx>
    </c:plotArea>
    <c:plotVisOnly val="1"/>
    <c:dispBlanksAs val="gap"/>
    <c:showDLblsOverMax val="0"/>
  </c:chart>
  <c:txPr>
    <a:bodyPr/>
    <a:lstStyle/>
    <a:p>
      <a:pPr>
        <a:defRPr sz="1000">
          <a:solidFill>
            <a:schemeClr val="tx1"/>
          </a:solidFill>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4896082843649699E-4"/>
          <c:y val="0"/>
          <c:w val="0.97936444150492097"/>
          <c:h val="0.76369561751890902"/>
        </c:manualLayout>
      </c:layout>
      <c:barChart>
        <c:barDir val="col"/>
        <c:grouping val="percentStacked"/>
        <c:varyColors val="0"/>
        <c:ser>
          <c:idx val="0"/>
          <c:order val="0"/>
          <c:tx>
            <c:strRef>
              <c:f>Sheet1!$B$1</c:f>
              <c:strCache>
                <c:ptCount val="1"/>
                <c:pt idx="0">
                  <c:v>Very confident</c:v>
                </c:pt>
              </c:strCache>
            </c:strRef>
          </c:tx>
          <c:spPr>
            <a:solidFill>
              <a:srgbClr val="AFD52C"/>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Sheet1!$A$2:$A$34</c:f>
              <c:strCache>
                <c:ptCount val="33"/>
                <c:pt idx="0">
                  <c:v>Q1 16</c:v>
                </c:pt>
                <c:pt idx="1">
                  <c:v>Q2 16</c:v>
                </c:pt>
                <c:pt idx="2">
                  <c:v>Q3 16</c:v>
                </c:pt>
                <c:pt idx="3">
                  <c:v>Q4 16</c:v>
                </c:pt>
                <c:pt idx="5">
                  <c:v>Q1 17</c:v>
                </c:pt>
                <c:pt idx="6">
                  <c:v>Q2 17</c:v>
                </c:pt>
                <c:pt idx="7">
                  <c:v>Q3 17</c:v>
                </c:pt>
                <c:pt idx="8">
                  <c:v>Q4 17</c:v>
                </c:pt>
                <c:pt idx="10">
                  <c:v>Q1 18</c:v>
                </c:pt>
                <c:pt idx="11">
                  <c:v>Q2 18</c:v>
                </c:pt>
                <c:pt idx="12">
                  <c:v>Q3 18</c:v>
                </c:pt>
                <c:pt idx="13">
                  <c:v>Q4 18</c:v>
                </c:pt>
                <c:pt idx="15">
                  <c:v>Q1 19</c:v>
                </c:pt>
                <c:pt idx="16">
                  <c:v>Q2 19</c:v>
                </c:pt>
                <c:pt idx="17">
                  <c:v>Q3 19</c:v>
                </c:pt>
                <c:pt idx="18">
                  <c:v>Q4 19</c:v>
                </c:pt>
                <c:pt idx="20">
                  <c:v>Q1 20</c:v>
                </c:pt>
                <c:pt idx="21">
                  <c:v>Q2 20</c:v>
                </c:pt>
                <c:pt idx="22">
                  <c:v>Q3 20</c:v>
                </c:pt>
                <c:pt idx="25">
                  <c:v>Jan-20</c:v>
                </c:pt>
                <c:pt idx="26">
                  <c:v>Feb-20</c:v>
                </c:pt>
                <c:pt idx="27">
                  <c:v>Mar-20</c:v>
                </c:pt>
                <c:pt idx="28">
                  <c:v>May-20</c:v>
                </c:pt>
                <c:pt idx="29">
                  <c:v>Jun-20</c:v>
                </c:pt>
                <c:pt idx="30">
                  <c:v>Jul-20</c:v>
                </c:pt>
                <c:pt idx="31">
                  <c:v>Aug-20</c:v>
                </c:pt>
                <c:pt idx="32">
                  <c:v>Sep-20</c:v>
                </c:pt>
              </c:strCache>
            </c:strRef>
          </c:cat>
          <c:val>
            <c:numRef>
              <c:f>Sheet1!$B$2:$B$34</c:f>
              <c:numCache>
                <c:formatCode>General</c:formatCode>
                <c:ptCount val="33"/>
                <c:pt idx="0">
                  <c:v>59</c:v>
                </c:pt>
                <c:pt idx="1">
                  <c:v>60</c:v>
                </c:pt>
                <c:pt idx="2">
                  <c:v>58</c:v>
                </c:pt>
                <c:pt idx="3">
                  <c:v>61</c:v>
                </c:pt>
                <c:pt idx="5">
                  <c:v>64</c:v>
                </c:pt>
                <c:pt idx="6">
                  <c:v>59</c:v>
                </c:pt>
                <c:pt idx="7">
                  <c:v>64</c:v>
                </c:pt>
                <c:pt idx="8">
                  <c:v>64</c:v>
                </c:pt>
                <c:pt idx="10">
                  <c:v>67</c:v>
                </c:pt>
                <c:pt idx="11">
                  <c:v>68</c:v>
                </c:pt>
                <c:pt idx="12">
                  <c:v>60</c:v>
                </c:pt>
                <c:pt idx="13">
                  <c:v>54</c:v>
                </c:pt>
                <c:pt idx="15">
                  <c:v>53</c:v>
                </c:pt>
                <c:pt idx="16">
                  <c:v>55</c:v>
                </c:pt>
                <c:pt idx="17">
                  <c:v>55</c:v>
                </c:pt>
                <c:pt idx="18">
                  <c:v>61</c:v>
                </c:pt>
                <c:pt idx="20">
                  <c:v>51</c:v>
                </c:pt>
                <c:pt idx="21">
                  <c:v>39</c:v>
                </c:pt>
                <c:pt idx="22">
                  <c:v>51</c:v>
                </c:pt>
                <c:pt idx="25">
                  <c:v>57</c:v>
                </c:pt>
                <c:pt idx="26">
                  <c:v>75</c:v>
                </c:pt>
                <c:pt idx="27">
                  <c:v>22</c:v>
                </c:pt>
                <c:pt idx="28">
                  <c:v>41</c:v>
                </c:pt>
                <c:pt idx="29">
                  <c:v>36</c:v>
                </c:pt>
                <c:pt idx="30">
                  <c:v>47</c:v>
                </c:pt>
                <c:pt idx="31">
                  <c:v>55</c:v>
                </c:pt>
                <c:pt idx="32">
                  <c:v>51</c:v>
                </c:pt>
              </c:numCache>
            </c:numRef>
          </c:val>
          <c:extLst xmlns:c16r2="http://schemas.microsoft.com/office/drawing/2015/06/chart">
            <c:ext xmlns:c16="http://schemas.microsoft.com/office/drawing/2014/chart" uri="{C3380CC4-5D6E-409C-BE32-E72D297353CC}">
              <c16:uniqueId val="{00000028-8664-A14C-BE43-24F6860C36D0}"/>
            </c:ext>
          </c:extLst>
        </c:ser>
        <c:ser>
          <c:idx val="1"/>
          <c:order val="1"/>
          <c:tx>
            <c:strRef>
              <c:f>Sheet1!$C$1</c:f>
              <c:strCache>
                <c:ptCount val="1"/>
                <c:pt idx="0">
                  <c:v>Fairly confident2</c:v>
                </c:pt>
              </c:strCache>
            </c:strRef>
          </c:tx>
          <c:spPr>
            <a:solidFill>
              <a:srgbClr val="CFE680"/>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Sheet1!$A$2:$A$34</c:f>
              <c:strCache>
                <c:ptCount val="33"/>
                <c:pt idx="0">
                  <c:v>Q1 16</c:v>
                </c:pt>
                <c:pt idx="1">
                  <c:v>Q2 16</c:v>
                </c:pt>
                <c:pt idx="2">
                  <c:v>Q3 16</c:v>
                </c:pt>
                <c:pt idx="3">
                  <c:v>Q4 16</c:v>
                </c:pt>
                <c:pt idx="5">
                  <c:v>Q1 17</c:v>
                </c:pt>
                <c:pt idx="6">
                  <c:v>Q2 17</c:v>
                </c:pt>
                <c:pt idx="7">
                  <c:v>Q3 17</c:v>
                </c:pt>
                <c:pt idx="8">
                  <c:v>Q4 17</c:v>
                </c:pt>
                <c:pt idx="10">
                  <c:v>Q1 18</c:v>
                </c:pt>
                <c:pt idx="11">
                  <c:v>Q2 18</c:v>
                </c:pt>
                <c:pt idx="12">
                  <c:v>Q3 18</c:v>
                </c:pt>
                <c:pt idx="13">
                  <c:v>Q4 18</c:v>
                </c:pt>
                <c:pt idx="15">
                  <c:v>Q1 19</c:v>
                </c:pt>
                <c:pt idx="16">
                  <c:v>Q2 19</c:v>
                </c:pt>
                <c:pt idx="17">
                  <c:v>Q3 19</c:v>
                </c:pt>
                <c:pt idx="18">
                  <c:v>Q4 19</c:v>
                </c:pt>
                <c:pt idx="20">
                  <c:v>Q1 20</c:v>
                </c:pt>
                <c:pt idx="21">
                  <c:v>Q2 20</c:v>
                </c:pt>
                <c:pt idx="22">
                  <c:v>Q3 20</c:v>
                </c:pt>
                <c:pt idx="25">
                  <c:v>Jan-20</c:v>
                </c:pt>
                <c:pt idx="26">
                  <c:v>Feb-20</c:v>
                </c:pt>
                <c:pt idx="27">
                  <c:v>Mar-20</c:v>
                </c:pt>
                <c:pt idx="28">
                  <c:v>May-20</c:v>
                </c:pt>
                <c:pt idx="29">
                  <c:v>Jun-20</c:v>
                </c:pt>
                <c:pt idx="30">
                  <c:v>Jul-20</c:v>
                </c:pt>
                <c:pt idx="31">
                  <c:v>Aug-20</c:v>
                </c:pt>
                <c:pt idx="32">
                  <c:v>Sep-20</c:v>
                </c:pt>
              </c:strCache>
            </c:strRef>
          </c:cat>
          <c:val>
            <c:numRef>
              <c:f>Sheet1!$C$2:$C$34</c:f>
              <c:numCache>
                <c:formatCode>General</c:formatCode>
                <c:ptCount val="33"/>
                <c:pt idx="0">
                  <c:v>38</c:v>
                </c:pt>
                <c:pt idx="1">
                  <c:v>39</c:v>
                </c:pt>
                <c:pt idx="2">
                  <c:v>41</c:v>
                </c:pt>
                <c:pt idx="3">
                  <c:v>37</c:v>
                </c:pt>
                <c:pt idx="5">
                  <c:v>35</c:v>
                </c:pt>
                <c:pt idx="6">
                  <c:v>38</c:v>
                </c:pt>
                <c:pt idx="7">
                  <c:v>34</c:v>
                </c:pt>
                <c:pt idx="8">
                  <c:v>33</c:v>
                </c:pt>
                <c:pt idx="10">
                  <c:v>32</c:v>
                </c:pt>
                <c:pt idx="11">
                  <c:v>31</c:v>
                </c:pt>
                <c:pt idx="12">
                  <c:v>36</c:v>
                </c:pt>
                <c:pt idx="13">
                  <c:v>42</c:v>
                </c:pt>
                <c:pt idx="15">
                  <c:v>45</c:v>
                </c:pt>
                <c:pt idx="16">
                  <c:v>40</c:v>
                </c:pt>
                <c:pt idx="17">
                  <c:v>41</c:v>
                </c:pt>
                <c:pt idx="18">
                  <c:v>36</c:v>
                </c:pt>
                <c:pt idx="20">
                  <c:v>42</c:v>
                </c:pt>
                <c:pt idx="21">
                  <c:v>54</c:v>
                </c:pt>
                <c:pt idx="22">
                  <c:v>44</c:v>
                </c:pt>
                <c:pt idx="25">
                  <c:v>43</c:v>
                </c:pt>
                <c:pt idx="26">
                  <c:v>21</c:v>
                </c:pt>
                <c:pt idx="27">
                  <c:v>63</c:v>
                </c:pt>
                <c:pt idx="28">
                  <c:v>55</c:v>
                </c:pt>
                <c:pt idx="29">
                  <c:v>53</c:v>
                </c:pt>
                <c:pt idx="30">
                  <c:v>46</c:v>
                </c:pt>
                <c:pt idx="31">
                  <c:v>44</c:v>
                </c:pt>
                <c:pt idx="32">
                  <c:v>43</c:v>
                </c:pt>
              </c:numCache>
            </c:numRef>
          </c:val>
          <c:extLst xmlns:c16r2="http://schemas.microsoft.com/office/drawing/2015/06/chart">
            <c:ext xmlns:c16="http://schemas.microsoft.com/office/drawing/2014/chart" uri="{C3380CC4-5D6E-409C-BE32-E72D297353CC}">
              <c16:uniqueId val="{00000048-8664-A14C-BE43-24F6860C36D0}"/>
            </c:ext>
          </c:extLst>
        </c:ser>
        <c:ser>
          <c:idx val="2"/>
          <c:order val="2"/>
          <c:tx>
            <c:strRef>
              <c:f>Sheet1!$D$1</c:f>
              <c:strCache>
                <c:ptCount val="1"/>
                <c:pt idx="0">
                  <c:v>Not very confident2</c:v>
                </c:pt>
              </c:strCache>
            </c:strRef>
          </c:tx>
          <c:spPr>
            <a:solidFill>
              <a:srgbClr val="FE9A6B"/>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Sheet1!$A$2:$A$34</c:f>
              <c:strCache>
                <c:ptCount val="33"/>
                <c:pt idx="0">
                  <c:v>Q1 16</c:v>
                </c:pt>
                <c:pt idx="1">
                  <c:v>Q2 16</c:v>
                </c:pt>
                <c:pt idx="2">
                  <c:v>Q3 16</c:v>
                </c:pt>
                <c:pt idx="3">
                  <c:v>Q4 16</c:v>
                </c:pt>
                <c:pt idx="5">
                  <c:v>Q1 17</c:v>
                </c:pt>
                <c:pt idx="6">
                  <c:v>Q2 17</c:v>
                </c:pt>
                <c:pt idx="7">
                  <c:v>Q3 17</c:v>
                </c:pt>
                <c:pt idx="8">
                  <c:v>Q4 17</c:v>
                </c:pt>
                <c:pt idx="10">
                  <c:v>Q1 18</c:v>
                </c:pt>
                <c:pt idx="11">
                  <c:v>Q2 18</c:v>
                </c:pt>
                <c:pt idx="12">
                  <c:v>Q3 18</c:v>
                </c:pt>
                <c:pt idx="13">
                  <c:v>Q4 18</c:v>
                </c:pt>
                <c:pt idx="15">
                  <c:v>Q1 19</c:v>
                </c:pt>
                <c:pt idx="16">
                  <c:v>Q2 19</c:v>
                </c:pt>
                <c:pt idx="17">
                  <c:v>Q3 19</c:v>
                </c:pt>
                <c:pt idx="18">
                  <c:v>Q4 19</c:v>
                </c:pt>
                <c:pt idx="20">
                  <c:v>Q1 20</c:v>
                </c:pt>
                <c:pt idx="21">
                  <c:v>Q2 20</c:v>
                </c:pt>
                <c:pt idx="22">
                  <c:v>Q3 20</c:v>
                </c:pt>
                <c:pt idx="25">
                  <c:v>Jan-20</c:v>
                </c:pt>
                <c:pt idx="26">
                  <c:v>Feb-20</c:v>
                </c:pt>
                <c:pt idx="27">
                  <c:v>Mar-20</c:v>
                </c:pt>
                <c:pt idx="28">
                  <c:v>May-20</c:v>
                </c:pt>
                <c:pt idx="29">
                  <c:v>Jun-20</c:v>
                </c:pt>
                <c:pt idx="30">
                  <c:v>Jul-20</c:v>
                </c:pt>
                <c:pt idx="31">
                  <c:v>Aug-20</c:v>
                </c:pt>
                <c:pt idx="32">
                  <c:v>Sep-20</c:v>
                </c:pt>
              </c:strCache>
            </c:strRef>
          </c:cat>
          <c:val>
            <c:numRef>
              <c:f>Sheet1!$D$2:$D$34</c:f>
              <c:numCache>
                <c:formatCode>General</c:formatCode>
                <c:ptCount val="33"/>
                <c:pt idx="0">
                  <c:v>2</c:v>
                </c:pt>
                <c:pt idx="1">
                  <c:v>1</c:v>
                </c:pt>
                <c:pt idx="2">
                  <c:v>1</c:v>
                </c:pt>
                <c:pt idx="3">
                  <c:v>1</c:v>
                </c:pt>
                <c:pt idx="5">
                  <c:v>1</c:v>
                </c:pt>
                <c:pt idx="6">
                  <c:v>3</c:v>
                </c:pt>
                <c:pt idx="7">
                  <c:v>2</c:v>
                </c:pt>
                <c:pt idx="8">
                  <c:v>1</c:v>
                </c:pt>
                <c:pt idx="10">
                  <c:v>1</c:v>
                </c:pt>
                <c:pt idx="11">
                  <c:v>1</c:v>
                </c:pt>
                <c:pt idx="12">
                  <c:v>3</c:v>
                </c:pt>
                <c:pt idx="13">
                  <c:v>4</c:v>
                </c:pt>
                <c:pt idx="15">
                  <c:v>2</c:v>
                </c:pt>
                <c:pt idx="16">
                  <c:v>4</c:v>
                </c:pt>
                <c:pt idx="17">
                  <c:v>3</c:v>
                </c:pt>
                <c:pt idx="18">
                  <c:v>2</c:v>
                </c:pt>
                <c:pt idx="20">
                  <c:v>4</c:v>
                </c:pt>
                <c:pt idx="21">
                  <c:v>7</c:v>
                </c:pt>
                <c:pt idx="22">
                  <c:v>4</c:v>
                </c:pt>
                <c:pt idx="26">
                  <c:v>4</c:v>
                </c:pt>
                <c:pt idx="27">
                  <c:v>9</c:v>
                </c:pt>
                <c:pt idx="28">
                  <c:v>4</c:v>
                </c:pt>
                <c:pt idx="29">
                  <c:v>9</c:v>
                </c:pt>
                <c:pt idx="30">
                  <c:v>6</c:v>
                </c:pt>
                <c:pt idx="31">
                  <c:v>1</c:v>
                </c:pt>
                <c:pt idx="32">
                  <c:v>6</c:v>
                </c:pt>
              </c:numCache>
            </c:numRef>
          </c:val>
          <c:extLst xmlns:c16r2="http://schemas.microsoft.com/office/drawing/2015/06/chart">
            <c:ext xmlns:c16="http://schemas.microsoft.com/office/drawing/2014/chart" uri="{C3380CC4-5D6E-409C-BE32-E72D297353CC}">
              <c16:uniqueId val="{00000049-8664-A14C-BE43-24F6860C36D0}"/>
            </c:ext>
          </c:extLst>
        </c:ser>
        <c:ser>
          <c:idx val="3"/>
          <c:order val="3"/>
          <c:tx>
            <c:strRef>
              <c:f>Sheet1!$E$1</c:f>
              <c:strCache>
                <c:ptCount val="1"/>
                <c:pt idx="0">
                  <c:v>Not at all confident2</c:v>
                </c:pt>
              </c:strCache>
            </c:strRef>
          </c:tx>
          <c:spPr>
            <a:solidFill>
              <a:srgbClr val="FD5608"/>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Sheet1!$A$2:$A$34</c:f>
              <c:strCache>
                <c:ptCount val="33"/>
                <c:pt idx="0">
                  <c:v>Q1 16</c:v>
                </c:pt>
                <c:pt idx="1">
                  <c:v>Q2 16</c:v>
                </c:pt>
                <c:pt idx="2">
                  <c:v>Q3 16</c:v>
                </c:pt>
                <c:pt idx="3">
                  <c:v>Q4 16</c:v>
                </c:pt>
                <c:pt idx="5">
                  <c:v>Q1 17</c:v>
                </c:pt>
                <c:pt idx="6">
                  <c:v>Q2 17</c:v>
                </c:pt>
                <c:pt idx="7">
                  <c:v>Q3 17</c:v>
                </c:pt>
                <c:pt idx="8">
                  <c:v>Q4 17</c:v>
                </c:pt>
                <c:pt idx="10">
                  <c:v>Q1 18</c:v>
                </c:pt>
                <c:pt idx="11">
                  <c:v>Q2 18</c:v>
                </c:pt>
                <c:pt idx="12">
                  <c:v>Q3 18</c:v>
                </c:pt>
                <c:pt idx="13">
                  <c:v>Q4 18</c:v>
                </c:pt>
                <c:pt idx="15">
                  <c:v>Q1 19</c:v>
                </c:pt>
                <c:pt idx="16">
                  <c:v>Q2 19</c:v>
                </c:pt>
                <c:pt idx="17">
                  <c:v>Q3 19</c:v>
                </c:pt>
                <c:pt idx="18">
                  <c:v>Q4 19</c:v>
                </c:pt>
                <c:pt idx="20">
                  <c:v>Q1 20</c:v>
                </c:pt>
                <c:pt idx="21">
                  <c:v>Q2 20</c:v>
                </c:pt>
                <c:pt idx="22">
                  <c:v>Q3 20</c:v>
                </c:pt>
                <c:pt idx="25">
                  <c:v>Jan-20</c:v>
                </c:pt>
                <c:pt idx="26">
                  <c:v>Feb-20</c:v>
                </c:pt>
                <c:pt idx="27">
                  <c:v>Mar-20</c:v>
                </c:pt>
                <c:pt idx="28">
                  <c:v>May-20</c:v>
                </c:pt>
                <c:pt idx="29">
                  <c:v>Jun-20</c:v>
                </c:pt>
                <c:pt idx="30">
                  <c:v>Jul-20</c:v>
                </c:pt>
                <c:pt idx="31">
                  <c:v>Aug-20</c:v>
                </c:pt>
                <c:pt idx="32">
                  <c:v>Sep-20</c:v>
                </c:pt>
              </c:strCache>
            </c:strRef>
          </c:cat>
          <c:val>
            <c:numRef>
              <c:f>Sheet1!$E$2:$E$34</c:f>
              <c:numCache>
                <c:formatCode>General</c:formatCode>
                <c:ptCount val="33"/>
                <c:pt idx="0">
                  <c:v>1</c:v>
                </c:pt>
                <c:pt idx="15">
                  <c:v>1</c:v>
                </c:pt>
                <c:pt idx="20">
                  <c:v>2</c:v>
                </c:pt>
                <c:pt idx="22">
                  <c:v>1</c:v>
                </c:pt>
                <c:pt idx="27">
                  <c:v>5</c:v>
                </c:pt>
                <c:pt idx="29">
                  <c:v>1</c:v>
                </c:pt>
                <c:pt idx="30">
                  <c:v>2</c:v>
                </c:pt>
              </c:numCache>
            </c:numRef>
          </c:val>
          <c:extLst xmlns:c16r2="http://schemas.microsoft.com/office/drawing/2015/06/chart">
            <c:ext xmlns:c16="http://schemas.microsoft.com/office/drawing/2014/chart" uri="{C3380CC4-5D6E-409C-BE32-E72D297353CC}">
              <c16:uniqueId val="{0000004A-8664-A14C-BE43-24F6860C36D0}"/>
            </c:ext>
          </c:extLst>
        </c:ser>
        <c:dLbls>
          <c:dLblPos val="ctr"/>
          <c:showLegendKey val="0"/>
          <c:showVal val="1"/>
          <c:showCatName val="0"/>
          <c:showSerName val="0"/>
          <c:showPercent val="0"/>
          <c:showBubbleSize val="0"/>
        </c:dLbls>
        <c:gapWidth val="30"/>
        <c:overlap val="100"/>
        <c:axId val="694257264"/>
        <c:axId val="774372416"/>
      </c:barChart>
      <c:catAx>
        <c:axId val="694257264"/>
        <c:scaling>
          <c:orientation val="minMax"/>
        </c:scaling>
        <c:delete val="0"/>
        <c:axPos val="t"/>
        <c:numFmt formatCode="General" sourceLinked="0"/>
        <c:majorTickMark val="out"/>
        <c:minorTickMark val="none"/>
        <c:tickLblPos val="high"/>
        <c:spPr>
          <a:ln>
            <a:noFill/>
          </a:ln>
        </c:spPr>
        <c:txPr>
          <a:bodyPr rot="-5400000" vert="horz"/>
          <a:lstStyle/>
          <a:p>
            <a:pPr>
              <a:defRPr sz="1200">
                <a:solidFill>
                  <a:schemeClr val="tx2">
                    <a:lumMod val="50000"/>
                    <a:lumOff val="50000"/>
                  </a:schemeClr>
                </a:solidFill>
                <a:latin typeface="Calibri" panose="020F0502020204030204" pitchFamily="34" charset="0"/>
                <a:cs typeface="Calibri" panose="020F0502020204030204" pitchFamily="34" charset="0"/>
              </a:defRPr>
            </a:pPr>
            <a:endParaRPr lang="en-US"/>
          </a:p>
        </c:txPr>
        <c:crossAx val="774372416"/>
        <c:crosses val="autoZero"/>
        <c:auto val="1"/>
        <c:lblAlgn val="ctr"/>
        <c:lblOffset val="100"/>
        <c:noMultiLvlLbl val="0"/>
      </c:catAx>
      <c:valAx>
        <c:axId val="774372416"/>
        <c:scaling>
          <c:orientation val="maxMin"/>
        </c:scaling>
        <c:delete val="1"/>
        <c:axPos val="l"/>
        <c:numFmt formatCode="0%" sourceLinked="1"/>
        <c:majorTickMark val="out"/>
        <c:minorTickMark val="none"/>
        <c:tickLblPos val="nextTo"/>
        <c:crossAx val="694257264"/>
        <c:crosses val="autoZero"/>
        <c:crossBetween val="between"/>
      </c:valAx>
    </c:plotArea>
    <c:plotVisOnly val="1"/>
    <c:dispBlanksAs val="gap"/>
    <c:showDLblsOverMax val="0"/>
  </c:chart>
  <c:txPr>
    <a:bodyPr/>
    <a:lstStyle/>
    <a:p>
      <a:pPr>
        <a:defRPr sz="1000">
          <a:solidFill>
            <a:schemeClr val="tx1"/>
          </a:solidFill>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294456867508643E-2"/>
          <c:y val="8.8793538652736231E-2"/>
          <c:w val="0.96141117429636203"/>
          <c:h val="0.77959619534185043"/>
        </c:manualLayout>
      </c:layout>
      <c:barChart>
        <c:barDir val="col"/>
        <c:grouping val="clustered"/>
        <c:varyColors val="0"/>
        <c:ser>
          <c:idx val="0"/>
          <c:order val="0"/>
          <c:spPr>
            <a:solidFill>
              <a:schemeClr val="tx1">
                <a:lumMod val="40000"/>
                <a:lumOff val="60000"/>
              </a:schemeClr>
            </a:solidFill>
          </c:spPr>
          <c:invertIfNegative val="0"/>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extLst xmlns:c16r2="http://schemas.microsoft.com/office/drawing/2015/06/chart">
              <c:ext xmlns:c16="http://schemas.microsoft.com/office/drawing/2014/chart" uri="{C3380CC4-5D6E-409C-BE32-E72D297353CC}">
                <c16:uniqueId val="{00000000-3F67-264A-83F2-D3CD4865A18F}"/>
              </c:ext>
            </c:extLst>
          </c:dPt>
          <c:dPt>
            <c:idx val="13"/>
            <c:invertIfNegative val="0"/>
            <c:bubble3D val="0"/>
            <c:extLst xmlns:c16r2="http://schemas.microsoft.com/office/drawing/2015/06/chart">
              <c:ext xmlns:c16="http://schemas.microsoft.com/office/drawing/2014/chart" uri="{C3380CC4-5D6E-409C-BE32-E72D297353CC}">
                <c16:uniqueId val="{00000001-3F67-264A-83F2-D3CD4865A18F}"/>
              </c:ext>
            </c:extLst>
          </c:dPt>
          <c:dPt>
            <c:idx val="14"/>
            <c:invertIfNegative val="0"/>
            <c:bubble3D val="0"/>
            <c:extLst xmlns:c16r2="http://schemas.microsoft.com/office/drawing/2015/06/chart">
              <c:ext xmlns:c16="http://schemas.microsoft.com/office/drawing/2014/chart" uri="{C3380CC4-5D6E-409C-BE32-E72D297353CC}">
                <c16:uniqueId val="{00000002-3F67-264A-83F2-D3CD4865A18F}"/>
              </c:ext>
            </c:extLst>
          </c:dPt>
          <c:dPt>
            <c:idx val="15"/>
            <c:invertIfNegative val="0"/>
            <c:bubble3D val="0"/>
            <c:extLst xmlns:c16r2="http://schemas.microsoft.com/office/drawing/2015/06/chart">
              <c:ext xmlns:c16="http://schemas.microsoft.com/office/drawing/2014/chart" uri="{C3380CC4-5D6E-409C-BE32-E72D297353CC}">
                <c16:uniqueId val="{00000000-B8B6-A04A-B3D2-78B0009E8E67}"/>
              </c:ext>
            </c:extLst>
          </c:dPt>
          <c:dPt>
            <c:idx val="16"/>
            <c:invertIfNegative val="0"/>
            <c:bubble3D val="0"/>
            <c:extLst xmlns:c16r2="http://schemas.microsoft.com/office/drawing/2015/06/chart">
              <c:ext xmlns:c16="http://schemas.microsoft.com/office/drawing/2014/chart" uri="{C3380CC4-5D6E-409C-BE32-E72D297353CC}">
                <c16:uniqueId val="{00000001-B8B6-A04A-B3D2-78B0009E8E67}"/>
              </c:ext>
            </c:extLst>
          </c:dPt>
          <c:dPt>
            <c:idx val="17"/>
            <c:invertIfNegative val="0"/>
            <c:bubble3D val="0"/>
            <c:extLst xmlns:c16r2="http://schemas.microsoft.com/office/drawing/2015/06/chart">
              <c:ext xmlns:c16="http://schemas.microsoft.com/office/drawing/2014/chart" uri="{C3380CC4-5D6E-409C-BE32-E72D297353CC}">
                <c16:uniqueId val="{00000002-B8B6-A04A-B3D2-78B0009E8E67}"/>
              </c:ext>
            </c:extLst>
          </c:dPt>
          <c:dPt>
            <c:idx val="18"/>
            <c:invertIfNegative val="0"/>
            <c:bubble3D val="0"/>
            <c:extLst xmlns:c16r2="http://schemas.microsoft.com/office/drawing/2015/06/chart">
              <c:ext xmlns:c16="http://schemas.microsoft.com/office/drawing/2014/chart" uri="{C3380CC4-5D6E-409C-BE32-E72D297353CC}">
                <c16:uniqueId val="{00000004-B8B6-A04A-B3D2-78B0009E8E67}"/>
              </c:ext>
            </c:extLst>
          </c:dPt>
          <c:dPt>
            <c:idx val="19"/>
            <c:invertIfNegative val="0"/>
            <c:bubble3D val="0"/>
            <c:extLst xmlns:c16r2="http://schemas.microsoft.com/office/drawing/2015/06/chart">
              <c:ext xmlns:c16="http://schemas.microsoft.com/office/drawing/2014/chart" uri="{C3380CC4-5D6E-409C-BE32-E72D297353CC}">
                <c16:uniqueId val="{00000006-B8B6-A04A-B3D2-78B0009E8E67}"/>
              </c:ext>
            </c:extLst>
          </c:dPt>
          <c:dPt>
            <c:idx val="20"/>
            <c:invertIfNegative val="0"/>
            <c:bubble3D val="0"/>
            <c:extLst xmlns:c16r2="http://schemas.microsoft.com/office/drawing/2015/06/chart">
              <c:ext xmlns:c16="http://schemas.microsoft.com/office/drawing/2014/chart" uri="{C3380CC4-5D6E-409C-BE32-E72D297353CC}">
                <c16:uniqueId val="{00000008-B8B6-A04A-B3D2-78B0009E8E67}"/>
              </c:ext>
            </c:extLst>
          </c:dPt>
          <c:dPt>
            <c:idx val="22"/>
            <c:invertIfNegative val="0"/>
            <c:bubble3D val="0"/>
          </c:dPt>
          <c:dPt>
            <c:idx val="23"/>
            <c:invertIfNegative val="0"/>
            <c:bubble3D val="0"/>
          </c:dPt>
          <c:dPt>
            <c:idx val="24"/>
            <c:invertIfNegative val="0"/>
            <c:bubble3D val="0"/>
            <c:spPr>
              <a:solidFill>
                <a:schemeClr val="accent3"/>
              </a:solidFill>
            </c:spPr>
          </c:dPt>
          <c:dPt>
            <c:idx val="25"/>
            <c:invertIfNegative val="0"/>
            <c:bubble3D val="0"/>
            <c:spPr>
              <a:solidFill>
                <a:schemeClr val="accent3"/>
              </a:solidFill>
            </c:spPr>
          </c:dPt>
          <c:dPt>
            <c:idx val="26"/>
            <c:invertIfNegative val="0"/>
            <c:bubble3D val="0"/>
            <c:spPr>
              <a:solidFill>
                <a:schemeClr val="accent3"/>
              </a:solidFill>
            </c:spPr>
          </c:dPt>
          <c:dLbls>
            <c:dLbl>
              <c:idx val="21"/>
              <c:delete val="1"/>
              <c:extLst>
                <c:ext xmlns:c15="http://schemas.microsoft.com/office/drawing/2012/chart" uri="{CE6537A1-D6FC-4f65-9D91-7224C49458BB}"/>
              </c:extLst>
            </c:dLbl>
            <c:numFmt formatCode="#,##0" sourceLinked="0"/>
            <c:spPr>
              <a:noFill/>
              <a:ln>
                <a:noFill/>
              </a:ln>
              <a:effectLst/>
            </c:spPr>
            <c:txPr>
              <a:bodyPr/>
              <a:lstStyle/>
              <a:p>
                <a:pPr>
                  <a:defRPr sz="1200" b="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Sheet1!$A$30:$A$56</c:f>
              <c:strCache>
                <c:ptCount val="27"/>
                <c:pt idx="0">
                  <c:v>Jul</c:v>
                </c:pt>
                <c:pt idx="1">
                  <c:v>Aug</c:v>
                </c:pt>
                <c:pt idx="2">
                  <c:v>Sep</c:v>
                </c:pt>
                <c:pt idx="3">
                  <c:v>Oct</c:v>
                </c:pt>
                <c:pt idx="4">
                  <c:v>Nov</c:v>
                </c:pt>
                <c:pt idx="5">
                  <c:v>Dec</c:v>
                </c:pt>
                <c:pt idx="6">
                  <c:v>Jan</c:v>
                </c:pt>
                <c:pt idx="7">
                  <c:v>Feb</c:v>
                </c:pt>
                <c:pt idx="8">
                  <c:v>Mar</c:v>
                </c:pt>
                <c:pt idx="9">
                  <c:v>Apr</c:v>
                </c:pt>
                <c:pt idx="10">
                  <c:v>May</c:v>
                </c:pt>
                <c:pt idx="11">
                  <c:v>Jun</c:v>
                </c:pt>
                <c:pt idx="12">
                  <c:v>Jul</c:v>
                </c:pt>
                <c:pt idx="13">
                  <c:v>Aug</c:v>
                </c:pt>
                <c:pt idx="14">
                  <c:v>Sep</c:v>
                </c:pt>
                <c:pt idx="15">
                  <c:v>Oct</c:v>
                </c:pt>
                <c:pt idx="16">
                  <c:v>Nov</c:v>
                </c:pt>
                <c:pt idx="17">
                  <c:v>Dec</c:v>
                </c:pt>
                <c:pt idx="18">
                  <c:v>Jan</c:v>
                </c:pt>
                <c:pt idx="19">
                  <c:v>Feb</c:v>
                </c:pt>
                <c:pt idx="20">
                  <c:v>Mar</c:v>
                </c:pt>
                <c:pt idx="21">
                  <c:v>Apr</c:v>
                </c:pt>
                <c:pt idx="22">
                  <c:v>May</c:v>
                </c:pt>
                <c:pt idx="23">
                  <c:v>June</c:v>
                </c:pt>
                <c:pt idx="24">
                  <c:v>Jul</c:v>
                </c:pt>
                <c:pt idx="25">
                  <c:v>Aug</c:v>
                </c:pt>
                <c:pt idx="26">
                  <c:v>Sep</c:v>
                </c:pt>
              </c:strCache>
            </c:strRef>
          </c:cat>
          <c:val>
            <c:numRef>
              <c:f>Sheet1!$B$30:$B$56</c:f>
              <c:numCache>
                <c:formatCode>General</c:formatCode>
                <c:ptCount val="27"/>
                <c:pt idx="0">
                  <c:v>26</c:v>
                </c:pt>
                <c:pt idx="1">
                  <c:v>32</c:v>
                </c:pt>
                <c:pt idx="2">
                  <c:v>24</c:v>
                </c:pt>
                <c:pt idx="3">
                  <c:v>30</c:v>
                </c:pt>
                <c:pt idx="4">
                  <c:v>27</c:v>
                </c:pt>
                <c:pt idx="5">
                  <c:v>26</c:v>
                </c:pt>
                <c:pt idx="6">
                  <c:v>27</c:v>
                </c:pt>
                <c:pt idx="7">
                  <c:v>26</c:v>
                </c:pt>
                <c:pt idx="8">
                  <c:v>26</c:v>
                </c:pt>
                <c:pt idx="9">
                  <c:v>25</c:v>
                </c:pt>
                <c:pt idx="10">
                  <c:v>27</c:v>
                </c:pt>
                <c:pt idx="11">
                  <c:v>29</c:v>
                </c:pt>
                <c:pt idx="12">
                  <c:v>26</c:v>
                </c:pt>
                <c:pt idx="13">
                  <c:v>30</c:v>
                </c:pt>
                <c:pt idx="14">
                  <c:v>27</c:v>
                </c:pt>
                <c:pt idx="15">
                  <c:v>27</c:v>
                </c:pt>
                <c:pt idx="16">
                  <c:v>30</c:v>
                </c:pt>
                <c:pt idx="17">
                  <c:v>26</c:v>
                </c:pt>
                <c:pt idx="18">
                  <c:v>20</c:v>
                </c:pt>
                <c:pt idx="19">
                  <c:v>29</c:v>
                </c:pt>
                <c:pt idx="20">
                  <c:v>22</c:v>
                </c:pt>
                <c:pt idx="21">
                  <c:v>0</c:v>
                </c:pt>
                <c:pt idx="22">
                  <c:v>17</c:v>
                </c:pt>
                <c:pt idx="23">
                  <c:v>17</c:v>
                </c:pt>
                <c:pt idx="24">
                  <c:v>24</c:v>
                </c:pt>
                <c:pt idx="25">
                  <c:v>27</c:v>
                </c:pt>
                <c:pt idx="26">
                  <c:v>24</c:v>
                </c:pt>
              </c:numCache>
            </c:numRef>
          </c:val>
          <c:extLst xmlns:c16r2="http://schemas.microsoft.com/office/drawing/2015/06/chart">
            <c:ext xmlns:c16="http://schemas.microsoft.com/office/drawing/2014/chart" uri="{C3380CC4-5D6E-409C-BE32-E72D297353CC}">
              <c16:uniqueId val="{00000002-29DC-C142-B2F6-4FAEDAC061D6}"/>
            </c:ext>
          </c:extLst>
        </c:ser>
        <c:dLbls>
          <c:showLegendKey val="0"/>
          <c:showVal val="0"/>
          <c:showCatName val="0"/>
          <c:showSerName val="0"/>
          <c:showPercent val="0"/>
          <c:showBubbleSize val="0"/>
        </c:dLbls>
        <c:gapWidth val="40"/>
        <c:axId val="774373592"/>
        <c:axId val="774373984"/>
      </c:barChart>
      <c:catAx>
        <c:axId val="774373592"/>
        <c:scaling>
          <c:orientation val="minMax"/>
        </c:scaling>
        <c:delete val="0"/>
        <c:axPos val="b"/>
        <c:numFmt formatCode="General" sourceLinked="0"/>
        <c:majorTickMark val="out"/>
        <c:minorTickMark val="none"/>
        <c:tickLblPos val="nextTo"/>
        <c:spPr>
          <a:ln>
            <a:noFill/>
          </a:ln>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crossAx val="774373984"/>
        <c:crosses val="autoZero"/>
        <c:auto val="1"/>
        <c:lblAlgn val="ctr"/>
        <c:lblOffset val="100"/>
        <c:noMultiLvlLbl val="0"/>
      </c:catAx>
      <c:valAx>
        <c:axId val="774373984"/>
        <c:scaling>
          <c:orientation val="minMax"/>
          <c:max val="100"/>
          <c:min val="0"/>
        </c:scaling>
        <c:delete val="1"/>
        <c:axPos val="l"/>
        <c:numFmt formatCode="General" sourceLinked="1"/>
        <c:majorTickMark val="out"/>
        <c:minorTickMark val="none"/>
        <c:tickLblPos val="nextTo"/>
        <c:crossAx val="774373592"/>
        <c:crosses val="autoZero"/>
        <c:crossBetween val="between"/>
      </c:valAx>
      <c:spPr>
        <a:noFill/>
        <a:ln w="38100">
          <a:noFill/>
        </a:ln>
      </c:spPr>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38187319736625"/>
          <c:y val="3.3396580448346105E-2"/>
          <c:w val="0.68869917058477725"/>
          <c:h val="0.93320683910330782"/>
        </c:manualLayout>
      </c:layout>
      <c:barChart>
        <c:barDir val="bar"/>
        <c:grouping val="clustered"/>
        <c:varyColors val="0"/>
        <c:ser>
          <c:idx val="0"/>
          <c:order val="0"/>
          <c:tx>
            <c:strRef>
              <c:f>Sheet1!$B$1</c:f>
              <c:strCache>
                <c:ptCount val="1"/>
                <c:pt idx="0">
                  <c:v>Series 1</c:v>
                </c:pt>
              </c:strCache>
            </c:strRef>
          </c:tx>
          <c:spPr>
            <a:solidFill>
              <a:schemeClr val="accent3">
                <a:lumMod val="60000"/>
                <a:lumOff val="40000"/>
              </a:schemeClr>
            </a:solidFill>
          </c:spPr>
          <c:invertIfNegative val="0"/>
          <c:dPt>
            <c:idx val="0"/>
            <c:invertIfNegative val="0"/>
            <c:bubble3D val="0"/>
            <c:spPr>
              <a:solidFill>
                <a:schemeClr val="accent3"/>
              </a:solidFill>
            </c:spPr>
            <c:extLst xmlns:c16r2="http://schemas.microsoft.com/office/drawing/2015/06/chart">
              <c:ext xmlns:c16="http://schemas.microsoft.com/office/drawing/2014/chart" uri="{C3380CC4-5D6E-409C-BE32-E72D297353CC}">
                <c16:uniqueId val="{00000001-EBD0-5F44-BD9E-FE498E6EF041}"/>
              </c:ext>
            </c:extLst>
          </c:dPt>
          <c:dLbls>
            <c:spPr>
              <a:noFill/>
              <a:ln>
                <a:noFill/>
              </a:ln>
              <a:effectLst/>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Sheet1!$A$2:$A$20</c:f>
              <c:strCache>
                <c:ptCount val="19"/>
                <c:pt idx="0">
                  <c:v>Q3 2020</c:v>
                </c:pt>
                <c:pt idx="2">
                  <c:v>Directly authorised</c:v>
                </c:pt>
                <c:pt idx="3">
                  <c:v>Appointed representative</c:v>
                </c:pt>
                <c:pt idx="5">
                  <c:v>1-2 (sales decile)</c:v>
                </c:pt>
                <c:pt idx="6">
                  <c:v>3-5 (sales decile)</c:v>
                </c:pt>
                <c:pt idx="7">
                  <c:v>6-8 (sales decile)</c:v>
                </c:pt>
                <c:pt idx="8">
                  <c:v>9-10 (sales decile)</c:v>
                </c:pt>
                <c:pt idx="10">
                  <c:v>First time buyer*</c:v>
                </c:pt>
                <c:pt idx="11">
                  <c:v>Mover*</c:v>
                </c:pt>
                <c:pt idx="12">
                  <c:v>Remortgage*</c:v>
                </c:pt>
                <c:pt idx="13">
                  <c:v>Buy to let**</c:v>
                </c:pt>
                <c:pt idx="14">
                  <c:v>Other specialist***</c:v>
                </c:pt>
                <c:pt idx="16">
                  <c:v>North</c:v>
                </c:pt>
                <c:pt idx="17">
                  <c:v>Midlands</c:v>
                </c:pt>
                <c:pt idx="18">
                  <c:v>South</c:v>
                </c:pt>
              </c:strCache>
            </c:strRef>
          </c:cat>
          <c:val>
            <c:numRef>
              <c:f>Sheet1!$B$2:$B$20</c:f>
              <c:numCache>
                <c:formatCode>General</c:formatCode>
                <c:ptCount val="19"/>
                <c:pt idx="0" formatCode="0">
                  <c:v>25</c:v>
                </c:pt>
                <c:pt idx="2">
                  <c:v>26</c:v>
                </c:pt>
                <c:pt idx="3">
                  <c:v>24</c:v>
                </c:pt>
                <c:pt idx="5" formatCode="0">
                  <c:v>43</c:v>
                </c:pt>
                <c:pt idx="6" formatCode="0">
                  <c:v>26</c:v>
                </c:pt>
                <c:pt idx="7" formatCode="0">
                  <c:v>18</c:v>
                </c:pt>
                <c:pt idx="10" formatCode="0">
                  <c:v>24</c:v>
                </c:pt>
                <c:pt idx="11" formatCode="0">
                  <c:v>27</c:v>
                </c:pt>
                <c:pt idx="12" formatCode="0">
                  <c:v>25</c:v>
                </c:pt>
                <c:pt idx="13" formatCode="0">
                  <c:v>26</c:v>
                </c:pt>
                <c:pt idx="14" formatCode="0">
                  <c:v>25</c:v>
                </c:pt>
                <c:pt idx="16">
                  <c:v>27</c:v>
                </c:pt>
                <c:pt idx="17">
                  <c:v>25</c:v>
                </c:pt>
                <c:pt idx="18">
                  <c:v>24</c:v>
                </c:pt>
              </c:numCache>
            </c:numRef>
          </c:val>
          <c:extLst xmlns:c16r2="http://schemas.microsoft.com/office/drawing/2015/06/chart">
            <c:ext xmlns:c16="http://schemas.microsoft.com/office/drawing/2014/chart" uri="{C3380CC4-5D6E-409C-BE32-E72D297353CC}">
              <c16:uniqueId val="{00000000-1642-FE4D-A930-264FA76CBD25}"/>
            </c:ext>
          </c:extLst>
        </c:ser>
        <c:dLbls>
          <c:showLegendKey val="0"/>
          <c:showVal val="0"/>
          <c:showCatName val="0"/>
          <c:showSerName val="0"/>
          <c:showPercent val="0"/>
          <c:showBubbleSize val="0"/>
        </c:dLbls>
        <c:gapWidth val="40"/>
        <c:axId val="774371632"/>
        <c:axId val="774370848"/>
      </c:barChart>
      <c:valAx>
        <c:axId val="774370848"/>
        <c:scaling>
          <c:orientation val="minMax"/>
          <c:max val="120"/>
          <c:min val="0"/>
        </c:scaling>
        <c:delete val="1"/>
        <c:axPos val="b"/>
        <c:numFmt formatCode="0" sourceLinked="1"/>
        <c:majorTickMark val="out"/>
        <c:minorTickMark val="none"/>
        <c:tickLblPos val="nextTo"/>
        <c:crossAx val="774371632"/>
        <c:crosses val="max"/>
        <c:crossBetween val="between"/>
      </c:valAx>
      <c:catAx>
        <c:axId val="774371632"/>
        <c:scaling>
          <c:orientation val="maxMin"/>
        </c:scaling>
        <c:delete val="0"/>
        <c:axPos val="l"/>
        <c:numFmt formatCode="General" sourceLinked="0"/>
        <c:majorTickMark val="out"/>
        <c:minorTickMark val="none"/>
        <c:tickLblPos val="nextTo"/>
        <c:spPr>
          <a:ln>
            <a:noFill/>
          </a:ln>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crossAx val="774370848"/>
        <c:crosses val="autoZero"/>
        <c:auto val="1"/>
        <c:lblAlgn val="ctr"/>
        <c:lblOffset val="100"/>
        <c:noMultiLvlLbl val="0"/>
      </c:catAx>
      <c:spPr>
        <a:noFill/>
      </c:spPr>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800665940455E-2"/>
          <c:y val="8.8793538652736231E-2"/>
          <c:w val="0.96141117429636203"/>
          <c:h val="0.77959619534185043"/>
        </c:manualLayout>
      </c:layout>
      <c:barChart>
        <c:barDir val="col"/>
        <c:grouping val="clustered"/>
        <c:varyColors val="0"/>
        <c:ser>
          <c:idx val="0"/>
          <c:order val="0"/>
          <c:spPr>
            <a:solidFill>
              <a:schemeClr val="tx1">
                <a:lumMod val="40000"/>
                <a:lumOff val="60000"/>
              </a:schemeClr>
            </a:solidFill>
          </c:spPr>
          <c:invertIfNegative val="0"/>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extLst xmlns:c16r2="http://schemas.microsoft.com/office/drawing/2015/06/chart">
              <c:ext xmlns:c16="http://schemas.microsoft.com/office/drawing/2014/chart" uri="{C3380CC4-5D6E-409C-BE32-E72D297353CC}">
                <c16:uniqueId val="{00000000-3F67-264A-83F2-D3CD4865A18F}"/>
              </c:ext>
            </c:extLst>
          </c:dPt>
          <c:dPt>
            <c:idx val="13"/>
            <c:invertIfNegative val="0"/>
            <c:bubble3D val="0"/>
            <c:extLst xmlns:c16r2="http://schemas.microsoft.com/office/drawing/2015/06/chart">
              <c:ext xmlns:c16="http://schemas.microsoft.com/office/drawing/2014/chart" uri="{C3380CC4-5D6E-409C-BE32-E72D297353CC}">
                <c16:uniqueId val="{00000001-3F67-264A-83F2-D3CD4865A18F}"/>
              </c:ext>
            </c:extLst>
          </c:dPt>
          <c:dPt>
            <c:idx val="14"/>
            <c:invertIfNegative val="0"/>
            <c:bubble3D val="0"/>
            <c:extLst xmlns:c16r2="http://schemas.microsoft.com/office/drawing/2015/06/chart">
              <c:ext xmlns:c16="http://schemas.microsoft.com/office/drawing/2014/chart" uri="{C3380CC4-5D6E-409C-BE32-E72D297353CC}">
                <c16:uniqueId val="{00000002-3F67-264A-83F2-D3CD4865A18F}"/>
              </c:ext>
            </c:extLst>
          </c:dPt>
          <c:dPt>
            <c:idx val="15"/>
            <c:invertIfNegative val="0"/>
            <c:bubble3D val="0"/>
            <c:extLst xmlns:c16r2="http://schemas.microsoft.com/office/drawing/2015/06/chart">
              <c:ext xmlns:c16="http://schemas.microsoft.com/office/drawing/2014/chart" uri="{C3380CC4-5D6E-409C-BE32-E72D297353CC}">
                <c16:uniqueId val="{00000000-B8B6-A04A-B3D2-78B0009E8E67}"/>
              </c:ext>
            </c:extLst>
          </c:dPt>
          <c:dPt>
            <c:idx val="16"/>
            <c:invertIfNegative val="0"/>
            <c:bubble3D val="0"/>
            <c:extLst xmlns:c16r2="http://schemas.microsoft.com/office/drawing/2015/06/chart">
              <c:ext xmlns:c16="http://schemas.microsoft.com/office/drawing/2014/chart" uri="{C3380CC4-5D6E-409C-BE32-E72D297353CC}">
                <c16:uniqueId val="{00000001-B8B6-A04A-B3D2-78B0009E8E67}"/>
              </c:ext>
            </c:extLst>
          </c:dPt>
          <c:dPt>
            <c:idx val="17"/>
            <c:invertIfNegative val="0"/>
            <c:bubble3D val="0"/>
            <c:extLst xmlns:c16r2="http://schemas.microsoft.com/office/drawing/2015/06/chart">
              <c:ext xmlns:c16="http://schemas.microsoft.com/office/drawing/2014/chart" uri="{C3380CC4-5D6E-409C-BE32-E72D297353CC}">
                <c16:uniqueId val="{00000002-B8B6-A04A-B3D2-78B0009E8E67}"/>
              </c:ext>
            </c:extLst>
          </c:dPt>
          <c:dPt>
            <c:idx val="18"/>
            <c:invertIfNegative val="0"/>
            <c:bubble3D val="0"/>
            <c:extLst xmlns:c16r2="http://schemas.microsoft.com/office/drawing/2015/06/chart">
              <c:ext xmlns:c16="http://schemas.microsoft.com/office/drawing/2014/chart" uri="{C3380CC4-5D6E-409C-BE32-E72D297353CC}">
                <c16:uniqueId val="{00000004-B8B6-A04A-B3D2-78B0009E8E67}"/>
              </c:ext>
            </c:extLst>
          </c:dPt>
          <c:dPt>
            <c:idx val="19"/>
            <c:invertIfNegative val="0"/>
            <c:bubble3D val="0"/>
            <c:extLst xmlns:c16r2="http://schemas.microsoft.com/office/drawing/2015/06/chart">
              <c:ext xmlns:c16="http://schemas.microsoft.com/office/drawing/2014/chart" uri="{C3380CC4-5D6E-409C-BE32-E72D297353CC}">
                <c16:uniqueId val="{00000006-B8B6-A04A-B3D2-78B0009E8E67}"/>
              </c:ext>
            </c:extLst>
          </c:dPt>
          <c:dPt>
            <c:idx val="20"/>
            <c:invertIfNegative val="0"/>
            <c:bubble3D val="0"/>
            <c:extLst xmlns:c16r2="http://schemas.microsoft.com/office/drawing/2015/06/chart">
              <c:ext xmlns:c16="http://schemas.microsoft.com/office/drawing/2014/chart" uri="{C3380CC4-5D6E-409C-BE32-E72D297353CC}">
                <c16:uniqueId val="{00000008-B8B6-A04A-B3D2-78B0009E8E67}"/>
              </c:ext>
            </c:extLst>
          </c:dPt>
          <c:dPt>
            <c:idx val="22"/>
            <c:invertIfNegative val="0"/>
            <c:bubble3D val="0"/>
          </c:dPt>
          <c:dPt>
            <c:idx val="23"/>
            <c:invertIfNegative val="0"/>
            <c:bubble3D val="0"/>
          </c:dPt>
          <c:dPt>
            <c:idx val="24"/>
            <c:invertIfNegative val="0"/>
            <c:bubble3D val="0"/>
            <c:spPr>
              <a:solidFill>
                <a:schemeClr val="accent3"/>
              </a:solidFill>
            </c:spPr>
          </c:dPt>
          <c:dPt>
            <c:idx val="25"/>
            <c:invertIfNegative val="0"/>
            <c:bubble3D val="0"/>
            <c:spPr>
              <a:solidFill>
                <a:schemeClr val="accent3"/>
              </a:solidFill>
            </c:spPr>
          </c:dPt>
          <c:dPt>
            <c:idx val="26"/>
            <c:invertIfNegative val="0"/>
            <c:bubble3D val="0"/>
            <c:spPr>
              <a:solidFill>
                <a:schemeClr val="accent3"/>
              </a:solidFill>
            </c:spPr>
          </c:dPt>
          <c:dLbls>
            <c:numFmt formatCode="#,##0" sourceLinked="0"/>
            <c:spPr>
              <a:noFill/>
              <a:ln>
                <a:noFill/>
              </a:ln>
              <a:effectLst/>
            </c:spPr>
            <c:txPr>
              <a:bodyPr/>
              <a:lstStyle/>
              <a:p>
                <a:pPr>
                  <a:defRPr sz="1200" b="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Sheet1!$A$30:$A$56</c:f>
              <c:strCache>
                <c:ptCount val="27"/>
                <c:pt idx="0">
                  <c:v>Jul</c:v>
                </c:pt>
                <c:pt idx="1">
                  <c:v>Aug</c:v>
                </c:pt>
                <c:pt idx="2">
                  <c:v>Sep</c:v>
                </c:pt>
                <c:pt idx="3">
                  <c:v>Oct</c:v>
                </c:pt>
                <c:pt idx="4">
                  <c:v>Nov</c:v>
                </c:pt>
                <c:pt idx="5">
                  <c:v>Dec</c:v>
                </c:pt>
                <c:pt idx="6">
                  <c:v>Jan</c:v>
                </c:pt>
                <c:pt idx="7">
                  <c:v>Feb</c:v>
                </c:pt>
                <c:pt idx="8">
                  <c:v>Mar</c:v>
                </c:pt>
                <c:pt idx="9">
                  <c:v>Apr</c:v>
                </c:pt>
                <c:pt idx="10">
                  <c:v>May</c:v>
                </c:pt>
                <c:pt idx="11">
                  <c:v>Jun</c:v>
                </c:pt>
                <c:pt idx="12">
                  <c:v>Jul</c:v>
                </c:pt>
                <c:pt idx="13">
                  <c:v>Aug</c:v>
                </c:pt>
                <c:pt idx="14">
                  <c:v>Sep</c:v>
                </c:pt>
                <c:pt idx="15">
                  <c:v>Oct</c:v>
                </c:pt>
                <c:pt idx="16">
                  <c:v>Nov</c:v>
                </c:pt>
                <c:pt idx="17">
                  <c:v>Dec</c:v>
                </c:pt>
                <c:pt idx="18">
                  <c:v>Jan</c:v>
                </c:pt>
                <c:pt idx="19">
                  <c:v>Feb</c:v>
                </c:pt>
                <c:pt idx="20">
                  <c:v>Mar</c:v>
                </c:pt>
                <c:pt idx="21">
                  <c:v>Apr</c:v>
                </c:pt>
                <c:pt idx="22">
                  <c:v>May</c:v>
                </c:pt>
                <c:pt idx="23">
                  <c:v>Jun</c:v>
                </c:pt>
                <c:pt idx="24">
                  <c:v>Jul</c:v>
                </c:pt>
                <c:pt idx="25">
                  <c:v>Aug</c:v>
                </c:pt>
                <c:pt idx="26">
                  <c:v>Sep</c:v>
                </c:pt>
              </c:strCache>
            </c:strRef>
          </c:cat>
          <c:val>
            <c:numRef>
              <c:f>Sheet1!$B$30:$B$56</c:f>
              <c:numCache>
                <c:formatCode>General</c:formatCode>
                <c:ptCount val="27"/>
                <c:pt idx="0">
                  <c:v>84</c:v>
                </c:pt>
                <c:pt idx="1">
                  <c:v>83</c:v>
                </c:pt>
                <c:pt idx="2">
                  <c:v>85</c:v>
                </c:pt>
                <c:pt idx="3">
                  <c:v>83</c:v>
                </c:pt>
                <c:pt idx="4">
                  <c:v>82</c:v>
                </c:pt>
                <c:pt idx="5">
                  <c:v>86</c:v>
                </c:pt>
                <c:pt idx="6">
                  <c:v>87</c:v>
                </c:pt>
                <c:pt idx="7">
                  <c:v>87</c:v>
                </c:pt>
                <c:pt idx="8">
                  <c:v>86</c:v>
                </c:pt>
                <c:pt idx="9">
                  <c:v>86</c:v>
                </c:pt>
                <c:pt idx="10">
                  <c:v>83</c:v>
                </c:pt>
                <c:pt idx="11">
                  <c:v>85</c:v>
                </c:pt>
                <c:pt idx="12">
                  <c:v>84</c:v>
                </c:pt>
                <c:pt idx="13">
                  <c:v>81</c:v>
                </c:pt>
                <c:pt idx="14">
                  <c:v>83</c:v>
                </c:pt>
                <c:pt idx="15">
                  <c:v>85</c:v>
                </c:pt>
                <c:pt idx="16">
                  <c:v>86</c:v>
                </c:pt>
                <c:pt idx="17">
                  <c:v>86</c:v>
                </c:pt>
                <c:pt idx="18">
                  <c:v>87</c:v>
                </c:pt>
                <c:pt idx="19">
                  <c:v>84</c:v>
                </c:pt>
                <c:pt idx="20">
                  <c:v>85</c:v>
                </c:pt>
                <c:pt idx="22">
                  <c:v>83</c:v>
                </c:pt>
                <c:pt idx="23">
                  <c:v>81</c:v>
                </c:pt>
                <c:pt idx="24">
                  <c:v>78</c:v>
                </c:pt>
                <c:pt idx="25">
                  <c:v>79</c:v>
                </c:pt>
                <c:pt idx="26">
                  <c:v>81</c:v>
                </c:pt>
              </c:numCache>
            </c:numRef>
          </c:val>
          <c:extLst xmlns:c16r2="http://schemas.microsoft.com/office/drawing/2015/06/chart">
            <c:ext xmlns:c16="http://schemas.microsoft.com/office/drawing/2014/chart" uri="{C3380CC4-5D6E-409C-BE32-E72D297353CC}">
              <c16:uniqueId val="{00000002-29DC-C142-B2F6-4FAEDAC061D6}"/>
            </c:ext>
          </c:extLst>
        </c:ser>
        <c:dLbls>
          <c:showLegendKey val="0"/>
          <c:showVal val="0"/>
          <c:showCatName val="0"/>
          <c:showSerName val="0"/>
          <c:showPercent val="0"/>
          <c:showBubbleSize val="0"/>
        </c:dLbls>
        <c:gapWidth val="40"/>
        <c:axId val="458613928"/>
        <c:axId val="458617064"/>
      </c:barChart>
      <c:catAx>
        <c:axId val="458613928"/>
        <c:scaling>
          <c:orientation val="minMax"/>
        </c:scaling>
        <c:delete val="0"/>
        <c:axPos val="b"/>
        <c:numFmt formatCode="General" sourceLinked="0"/>
        <c:majorTickMark val="out"/>
        <c:minorTickMark val="none"/>
        <c:tickLblPos val="nextTo"/>
        <c:spPr>
          <a:ln>
            <a:noFill/>
          </a:ln>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crossAx val="458617064"/>
        <c:crosses val="autoZero"/>
        <c:auto val="1"/>
        <c:lblAlgn val="ctr"/>
        <c:lblOffset val="100"/>
        <c:noMultiLvlLbl val="0"/>
      </c:catAx>
      <c:valAx>
        <c:axId val="458617064"/>
        <c:scaling>
          <c:orientation val="minMax"/>
          <c:max val="100"/>
          <c:min val="0"/>
        </c:scaling>
        <c:delete val="1"/>
        <c:axPos val="l"/>
        <c:numFmt formatCode="General" sourceLinked="1"/>
        <c:majorTickMark val="out"/>
        <c:minorTickMark val="none"/>
        <c:tickLblPos val="nextTo"/>
        <c:crossAx val="458613928"/>
        <c:crosses val="autoZero"/>
        <c:crossBetween val="between"/>
      </c:valAx>
      <c:spPr>
        <a:noFill/>
        <a:ln w="38100">
          <a:noFill/>
        </a:ln>
      </c:spPr>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38187319736625"/>
          <c:y val="3.3396580448346105E-2"/>
          <c:w val="0.68869917058477725"/>
          <c:h val="0.93320683910330782"/>
        </c:manualLayout>
      </c:layout>
      <c:barChart>
        <c:barDir val="bar"/>
        <c:grouping val="clustered"/>
        <c:varyColors val="0"/>
        <c:ser>
          <c:idx val="0"/>
          <c:order val="0"/>
          <c:tx>
            <c:strRef>
              <c:f>Sheet1!$B$1</c:f>
              <c:strCache>
                <c:ptCount val="1"/>
                <c:pt idx="0">
                  <c:v>Series 1</c:v>
                </c:pt>
              </c:strCache>
            </c:strRef>
          </c:tx>
          <c:spPr>
            <a:solidFill>
              <a:schemeClr val="accent3">
                <a:lumMod val="60000"/>
                <a:lumOff val="40000"/>
              </a:schemeClr>
            </a:solidFill>
          </c:spPr>
          <c:invertIfNegative val="0"/>
          <c:dPt>
            <c:idx val="0"/>
            <c:invertIfNegative val="0"/>
            <c:bubble3D val="0"/>
            <c:spPr>
              <a:solidFill>
                <a:schemeClr val="accent3"/>
              </a:solidFill>
            </c:spPr>
            <c:extLst xmlns:c16r2="http://schemas.microsoft.com/office/drawing/2015/06/chart">
              <c:ext xmlns:c16="http://schemas.microsoft.com/office/drawing/2014/chart" uri="{C3380CC4-5D6E-409C-BE32-E72D297353CC}">
                <c16:uniqueId val="{00000001-61D4-E54B-9492-12D5815F7941}"/>
              </c:ext>
            </c:extLst>
          </c:dPt>
          <c:dLbls>
            <c:spPr>
              <a:noFill/>
              <a:ln>
                <a:noFill/>
              </a:ln>
              <a:effectLst/>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Sheet1!$A$2:$A$20</c:f>
              <c:strCache>
                <c:ptCount val="19"/>
                <c:pt idx="0">
                  <c:v>Q3 2020</c:v>
                </c:pt>
                <c:pt idx="2">
                  <c:v>Directly authorised</c:v>
                </c:pt>
                <c:pt idx="3">
                  <c:v>Appointed representative</c:v>
                </c:pt>
                <c:pt idx="5">
                  <c:v>1-2 (sales decile)</c:v>
                </c:pt>
                <c:pt idx="6">
                  <c:v>3-5 (sales decile)</c:v>
                </c:pt>
                <c:pt idx="7">
                  <c:v>6-8 (sales decile)</c:v>
                </c:pt>
                <c:pt idx="8">
                  <c:v>9-10 (sales decile)</c:v>
                </c:pt>
                <c:pt idx="10">
                  <c:v>First time buyer*</c:v>
                </c:pt>
                <c:pt idx="11">
                  <c:v>Mover*</c:v>
                </c:pt>
                <c:pt idx="12">
                  <c:v>Remortgage*</c:v>
                </c:pt>
                <c:pt idx="13">
                  <c:v>Buy to let**</c:v>
                </c:pt>
                <c:pt idx="14">
                  <c:v>Other specialist***</c:v>
                </c:pt>
                <c:pt idx="16">
                  <c:v>North</c:v>
                </c:pt>
                <c:pt idx="17">
                  <c:v>Midlands</c:v>
                </c:pt>
                <c:pt idx="18">
                  <c:v>South</c:v>
                </c:pt>
              </c:strCache>
            </c:strRef>
          </c:cat>
          <c:val>
            <c:numRef>
              <c:f>Sheet1!$B$2:$B$20</c:f>
              <c:numCache>
                <c:formatCode>General</c:formatCode>
                <c:ptCount val="19"/>
                <c:pt idx="0">
                  <c:v>80</c:v>
                </c:pt>
                <c:pt idx="2">
                  <c:v>79</c:v>
                </c:pt>
                <c:pt idx="3">
                  <c:v>81</c:v>
                </c:pt>
                <c:pt idx="5" formatCode="0">
                  <c:v>83</c:v>
                </c:pt>
                <c:pt idx="6" formatCode="0">
                  <c:v>83</c:v>
                </c:pt>
                <c:pt idx="7" formatCode="0">
                  <c:v>78</c:v>
                </c:pt>
                <c:pt idx="10" formatCode="0">
                  <c:v>77</c:v>
                </c:pt>
                <c:pt idx="11" formatCode="0">
                  <c:v>83</c:v>
                </c:pt>
                <c:pt idx="12" formatCode="0">
                  <c:v>81</c:v>
                </c:pt>
                <c:pt idx="13" formatCode="0">
                  <c:v>80</c:v>
                </c:pt>
                <c:pt idx="14" formatCode="0">
                  <c:v>79</c:v>
                </c:pt>
                <c:pt idx="16">
                  <c:v>78</c:v>
                </c:pt>
                <c:pt idx="17">
                  <c:v>79</c:v>
                </c:pt>
                <c:pt idx="18">
                  <c:v>81</c:v>
                </c:pt>
              </c:numCache>
            </c:numRef>
          </c:val>
          <c:extLst xmlns:c16r2="http://schemas.microsoft.com/office/drawing/2015/06/chart">
            <c:ext xmlns:c16="http://schemas.microsoft.com/office/drawing/2014/chart" uri="{C3380CC4-5D6E-409C-BE32-E72D297353CC}">
              <c16:uniqueId val="{00000000-1642-FE4D-A930-264FA76CBD25}"/>
            </c:ext>
          </c:extLst>
        </c:ser>
        <c:dLbls>
          <c:showLegendKey val="0"/>
          <c:showVal val="0"/>
          <c:showCatName val="0"/>
          <c:showSerName val="0"/>
          <c:showPercent val="0"/>
          <c:showBubbleSize val="0"/>
        </c:dLbls>
        <c:gapWidth val="40"/>
        <c:axId val="458615888"/>
        <c:axId val="458615496"/>
      </c:barChart>
      <c:valAx>
        <c:axId val="458615496"/>
        <c:scaling>
          <c:orientation val="minMax"/>
          <c:max val="120"/>
          <c:min val="0"/>
        </c:scaling>
        <c:delete val="1"/>
        <c:axPos val="b"/>
        <c:numFmt formatCode="General" sourceLinked="1"/>
        <c:majorTickMark val="out"/>
        <c:minorTickMark val="none"/>
        <c:tickLblPos val="nextTo"/>
        <c:crossAx val="458615888"/>
        <c:crosses val="max"/>
        <c:crossBetween val="between"/>
      </c:valAx>
      <c:catAx>
        <c:axId val="458615888"/>
        <c:scaling>
          <c:orientation val="maxMin"/>
        </c:scaling>
        <c:delete val="0"/>
        <c:axPos val="l"/>
        <c:numFmt formatCode="General" sourceLinked="0"/>
        <c:majorTickMark val="out"/>
        <c:minorTickMark val="none"/>
        <c:tickLblPos val="nextTo"/>
        <c:spPr>
          <a:ln>
            <a:noFill/>
          </a:ln>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crossAx val="458615496"/>
        <c:crosses val="autoZero"/>
        <c:auto val="1"/>
        <c:lblAlgn val="ctr"/>
        <c:lblOffset val="100"/>
        <c:noMultiLvlLbl val="0"/>
      </c:catAx>
      <c:spPr>
        <a:noFill/>
      </c:spPr>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299B410F-FB61-4AEC-9BC4-2AA1CA84E9DC}" type="datetimeFigureOut">
              <a:rPr lang="en-US" smtClean="0"/>
              <a:t>10/29/2020</a:t>
            </a:fld>
            <a:endParaRPr lang="en-US" dirty="0"/>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9C83608-A23B-4E28-8C39-9E489EE489B6}" type="slidenum">
              <a:rPr lang="en-US" smtClean="0"/>
              <a:t>‹#›</a:t>
            </a:fld>
            <a:endParaRPr lang="en-US" dirty="0"/>
          </a:p>
        </p:txBody>
      </p:sp>
    </p:spTree>
    <p:extLst>
      <p:ext uri="{BB962C8B-B14F-4D97-AF65-F5344CB8AC3E}">
        <p14:creationId xmlns:p14="http://schemas.microsoft.com/office/powerpoint/2010/main" val="3965316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551BBF6-9BEB-4067-8FCC-C67C86782E7D}" type="datetimeFigureOut">
              <a:rPr lang="en-US" smtClean="0"/>
              <a:t>10/29/2020</a:t>
            </a:fld>
            <a:endParaRPr lang="en-U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FB5BBD8-B235-4B6C-8A11-2B193697DD17}" type="slidenum">
              <a:rPr lang="en-US" smtClean="0"/>
              <a:t>‹#›</a:t>
            </a:fld>
            <a:endParaRPr lang="en-US" dirty="0"/>
          </a:p>
        </p:txBody>
      </p:sp>
    </p:spTree>
    <p:extLst>
      <p:ext uri="{BB962C8B-B14F-4D97-AF65-F5344CB8AC3E}">
        <p14:creationId xmlns:p14="http://schemas.microsoft.com/office/powerpoint/2010/main" val="3890814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B5BBD8-B235-4B6C-8A11-2B193697DD17}" type="slidenum">
              <a:rPr lang="en-US" smtClean="0"/>
              <a:t>4</a:t>
            </a:fld>
            <a:endParaRPr lang="en-US" dirty="0"/>
          </a:p>
        </p:txBody>
      </p:sp>
    </p:spTree>
    <p:extLst>
      <p:ext uri="{BB962C8B-B14F-4D97-AF65-F5344CB8AC3E}">
        <p14:creationId xmlns:p14="http://schemas.microsoft.com/office/powerpoint/2010/main" val="2980158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B5BBD8-B235-4B6C-8A11-2B193697DD17}" type="slidenum">
              <a:rPr lang="en-US" smtClean="0"/>
              <a:t>6</a:t>
            </a:fld>
            <a:endParaRPr lang="en-US" dirty="0"/>
          </a:p>
        </p:txBody>
      </p:sp>
    </p:spTree>
    <p:extLst>
      <p:ext uri="{BB962C8B-B14F-4D97-AF65-F5344CB8AC3E}">
        <p14:creationId xmlns:p14="http://schemas.microsoft.com/office/powerpoint/2010/main" val="2980158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B5BBD8-B235-4B6C-8A11-2B193697DD17}" type="slidenum">
              <a:rPr lang="en-US" smtClean="0"/>
              <a:t>8</a:t>
            </a:fld>
            <a:endParaRPr lang="en-US" dirty="0"/>
          </a:p>
        </p:txBody>
      </p:sp>
    </p:spTree>
    <p:extLst>
      <p:ext uri="{BB962C8B-B14F-4D97-AF65-F5344CB8AC3E}">
        <p14:creationId xmlns:p14="http://schemas.microsoft.com/office/powerpoint/2010/main" val="205578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B5BBD8-B235-4B6C-8A11-2B193697DD17}" type="slidenum">
              <a:rPr lang="en-US" smtClean="0"/>
              <a:t>18</a:t>
            </a:fld>
            <a:endParaRPr lang="en-US" dirty="0"/>
          </a:p>
        </p:txBody>
      </p:sp>
    </p:spTree>
    <p:extLst>
      <p:ext uri="{BB962C8B-B14F-4D97-AF65-F5344CB8AC3E}">
        <p14:creationId xmlns:p14="http://schemas.microsoft.com/office/powerpoint/2010/main" val="2122308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B5BBD8-B235-4B6C-8A11-2B193697DD17}" type="slidenum">
              <a:rPr lang="en-US" smtClean="0"/>
              <a:t>23</a:t>
            </a:fld>
            <a:endParaRPr lang="en-US" dirty="0"/>
          </a:p>
        </p:txBody>
      </p:sp>
    </p:spTree>
    <p:extLst>
      <p:ext uri="{BB962C8B-B14F-4D97-AF65-F5344CB8AC3E}">
        <p14:creationId xmlns:p14="http://schemas.microsoft.com/office/powerpoint/2010/main" val="2190037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B5BBD8-B235-4B6C-8A11-2B193697DD17}"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29801580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CCUEIL">
    <p:spTree>
      <p:nvGrpSpPr>
        <p:cNvPr id="1" name=""/>
        <p:cNvGrpSpPr/>
        <p:nvPr/>
      </p:nvGrpSpPr>
      <p:grpSpPr>
        <a:xfrm>
          <a:off x="0" y="0"/>
          <a:ext cx="0" cy="0"/>
          <a:chOff x="0" y="0"/>
          <a:chExt cx="0" cy="0"/>
        </a:xfrm>
      </p:grpSpPr>
      <p:sp>
        <p:nvSpPr>
          <p:cNvPr id="8" name="Rectangle 7"/>
          <p:cNvSpPr/>
          <p:nvPr userDrawn="1"/>
        </p:nvSpPr>
        <p:spPr>
          <a:xfrm>
            <a:off x="116417" y="116418"/>
            <a:ext cx="11959166" cy="6614582"/>
          </a:xfrm>
          <a:prstGeom prst="rect">
            <a:avLst/>
          </a:prstGeom>
          <a:gradFill flip="none" rotWithShape="1">
            <a:gsLst>
              <a:gs pos="0">
                <a:srgbClr val="EB1E16"/>
              </a:gs>
              <a:gs pos="100000">
                <a:srgbClr val="FF6600"/>
              </a:gs>
            </a:gsLst>
            <a:lin ang="0" scaled="1"/>
            <a:tileRect/>
          </a:grad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fr-FR" dirty="0"/>
          </a:p>
        </p:txBody>
      </p:sp>
      <p:pic>
        <p:nvPicPr>
          <p:cNvPr id="9" name="Image 8" descr="Texture-1.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20915" r="3307" b="22139"/>
          <a:stretch/>
        </p:blipFill>
        <p:spPr>
          <a:xfrm>
            <a:off x="0" y="1"/>
            <a:ext cx="12192000" cy="6858000"/>
          </a:xfrm>
          <a:prstGeom prst="rect">
            <a:avLst/>
          </a:prstGeom>
          <a:effectLst/>
        </p:spPr>
      </p:pic>
      <p:sp>
        <p:nvSpPr>
          <p:cNvPr id="3" name="Espace réservé du texte 2"/>
          <p:cNvSpPr>
            <a:spLocks noGrp="1"/>
          </p:cNvSpPr>
          <p:nvPr>
            <p:ph type="body" sz="quarter" idx="10" hasCustomPrompt="1"/>
          </p:nvPr>
        </p:nvSpPr>
        <p:spPr>
          <a:xfrm>
            <a:off x="116416" y="4155854"/>
            <a:ext cx="11959167" cy="620211"/>
          </a:xfrm>
        </p:spPr>
        <p:txBody>
          <a:bodyPr>
            <a:noAutofit/>
          </a:bodyPr>
          <a:lstStyle>
            <a:lvl1pPr marL="0" indent="0" algn="ctr">
              <a:buFontTx/>
              <a:buNone/>
              <a:defRPr sz="5500" b="1">
                <a:solidFill>
                  <a:schemeClr val="bg1"/>
                </a:solidFill>
                <a:latin typeface="Calibri" panose="020F0502020204030204" pitchFamily="34" charset="0"/>
                <a:cs typeface="Calibri" panose="020F0502020204030204" pitchFamily="34" charset="0"/>
              </a:defRPr>
            </a:lvl1pPr>
          </a:lstStyle>
          <a:p>
            <a:pPr lvl="0"/>
            <a:r>
              <a:rPr lang="fr-FR" dirty="0"/>
              <a:t>TITLE</a:t>
            </a:r>
          </a:p>
        </p:txBody>
      </p:sp>
      <p:sp>
        <p:nvSpPr>
          <p:cNvPr id="22" name="Espace réservé du texte 21"/>
          <p:cNvSpPr>
            <a:spLocks noGrp="1"/>
          </p:cNvSpPr>
          <p:nvPr>
            <p:ph type="body" sz="quarter" idx="14" hasCustomPrompt="1"/>
          </p:nvPr>
        </p:nvSpPr>
        <p:spPr>
          <a:xfrm>
            <a:off x="137583" y="4847695"/>
            <a:ext cx="11937999" cy="327554"/>
          </a:xfrm>
        </p:spPr>
        <p:txBody>
          <a:bodyPr>
            <a:normAutofit/>
          </a:bodyPr>
          <a:lstStyle>
            <a:lvl1pPr marL="0" indent="0" algn="ctr">
              <a:buFontTx/>
              <a:buNone/>
              <a:defRPr sz="1800" b="0" spc="300" baseline="0">
                <a:solidFill>
                  <a:srgbClr val="FFFFFF"/>
                </a:solidFill>
                <a:latin typeface="Calibri" panose="020F0502020204030204" pitchFamily="34" charset="0"/>
                <a:cs typeface="Calibri" panose="020F0502020204030204" pitchFamily="34" charset="0"/>
              </a:defRPr>
            </a:lvl1pPr>
          </a:lstStyle>
          <a:p>
            <a:pPr lvl="0"/>
            <a:r>
              <a:rPr lang="fr-FR" dirty="0" err="1"/>
              <a:t>Lorem</a:t>
            </a:r>
            <a:r>
              <a:rPr lang="fr-FR" dirty="0"/>
              <a:t> </a:t>
            </a:r>
            <a:r>
              <a:rPr lang="fr-FR" dirty="0" err="1"/>
              <a:t>ipsum</a:t>
            </a:r>
            <a:r>
              <a:rPr lang="fr-FR" dirty="0"/>
              <a:t> </a:t>
            </a:r>
            <a:r>
              <a:rPr lang="fr-FR" dirty="0" err="1"/>
              <a:t>enim</a:t>
            </a:r>
            <a:r>
              <a:rPr lang="fr-FR" dirty="0"/>
              <a:t> </a:t>
            </a:r>
            <a:r>
              <a:rPr lang="fr-FR" dirty="0" err="1"/>
              <a:t>ultrices</a:t>
            </a:r>
            <a:r>
              <a:rPr lang="fr-FR" dirty="0"/>
              <a:t> </a:t>
            </a:r>
            <a:r>
              <a:rPr lang="fr-FR" dirty="0" err="1"/>
              <a:t>tempor</a:t>
            </a:r>
            <a:endParaRPr lang="fr-FR" dirty="0"/>
          </a:p>
        </p:txBody>
      </p:sp>
      <p:pic>
        <p:nvPicPr>
          <p:cNvPr id="4" name="Image 3">
            <a:extLst>
              <a:ext uri="{FF2B5EF4-FFF2-40B4-BE49-F238E27FC236}">
                <a16:creationId xmlns="" xmlns:a16="http://schemas.microsoft.com/office/drawing/2014/main" id="{9542AFBC-3FE2-4507-965C-993722A2682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33928" y="1905707"/>
            <a:ext cx="4324141" cy="1730697"/>
          </a:xfrm>
          <a:prstGeom prst="rect">
            <a:avLst/>
          </a:prstGeom>
        </p:spPr>
      </p:pic>
    </p:spTree>
    <p:extLst>
      <p:ext uri="{BB962C8B-B14F-4D97-AF65-F5344CB8AC3E}">
        <p14:creationId xmlns:p14="http://schemas.microsoft.com/office/powerpoint/2010/main" val="2130684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US IMAGE">
    <p:spTree>
      <p:nvGrpSpPr>
        <p:cNvPr id="1" name=""/>
        <p:cNvGrpSpPr/>
        <p:nvPr/>
      </p:nvGrpSpPr>
      <p:grpSpPr>
        <a:xfrm>
          <a:off x="0" y="0"/>
          <a:ext cx="0" cy="0"/>
          <a:chOff x="0" y="0"/>
          <a:chExt cx="0" cy="0"/>
        </a:xfrm>
      </p:grpSpPr>
      <p:pic>
        <p:nvPicPr>
          <p:cNvPr id="12" name="Image 11"/>
          <p:cNvPicPr>
            <a:picLocks noChangeAspect="1"/>
          </p:cNvPicPr>
          <p:nvPr userDrawn="1"/>
        </p:nvPicPr>
        <p:blipFill>
          <a:blip r:embed="rId2"/>
          <a:stretch>
            <a:fillRect/>
          </a:stretch>
        </p:blipFill>
        <p:spPr>
          <a:xfrm>
            <a:off x="0" y="6117336"/>
            <a:ext cx="12192000" cy="740664"/>
          </a:xfrm>
          <a:prstGeom prst="rect">
            <a:avLst/>
          </a:prstGeom>
        </p:spPr>
      </p:pic>
      <p:sp>
        <p:nvSpPr>
          <p:cNvPr id="24" name="Picture Placeholder 2"/>
          <p:cNvSpPr>
            <a:spLocks noGrp="1"/>
          </p:cNvSpPr>
          <p:nvPr>
            <p:ph type="pic" sz="quarter" idx="13" hasCustomPrompt="1"/>
          </p:nvPr>
        </p:nvSpPr>
        <p:spPr>
          <a:xfrm>
            <a:off x="4631792" y="1583708"/>
            <a:ext cx="3276600" cy="4302742"/>
          </a:xfrm>
          <a:noFill/>
        </p:spPr>
        <p:txBody>
          <a:bodyPr anchor="ctr">
            <a:normAutofit/>
          </a:bodyPr>
          <a:lstStyle>
            <a:lvl1pPr marL="0" indent="0" algn="ctr">
              <a:buNone/>
              <a:defRPr sz="2000" baseline="0">
                <a:latin typeface="Calibri" panose="020F0502020204030204" pitchFamily="34" charset="0"/>
                <a:cs typeface="Calibri" panose="020F0502020204030204" pitchFamily="34" charset="0"/>
              </a:defRPr>
            </a:lvl1pPr>
          </a:lstStyle>
          <a:p>
            <a:r>
              <a:rPr lang="en-US" dirty="0"/>
              <a:t>Insert Image</a:t>
            </a:r>
          </a:p>
        </p:txBody>
      </p:sp>
      <p:sp>
        <p:nvSpPr>
          <p:cNvPr id="25" name="Picture Placeholder 2"/>
          <p:cNvSpPr>
            <a:spLocks noGrp="1"/>
          </p:cNvSpPr>
          <p:nvPr>
            <p:ph type="pic" sz="quarter" idx="18" hasCustomPrompt="1"/>
          </p:nvPr>
        </p:nvSpPr>
        <p:spPr>
          <a:xfrm>
            <a:off x="7955990" y="1583708"/>
            <a:ext cx="2822600" cy="2110551"/>
          </a:xfrm>
          <a:noFill/>
        </p:spPr>
        <p:txBody>
          <a:bodyPr anchor="ctr">
            <a:normAutofit/>
          </a:bodyPr>
          <a:lstStyle>
            <a:lvl1pPr marL="0" indent="0" algn="ctr">
              <a:buNone/>
              <a:defRPr sz="2000" baseline="0">
                <a:latin typeface="Calibri" panose="020F0502020204030204" pitchFamily="34" charset="0"/>
                <a:cs typeface="Calibri" panose="020F0502020204030204" pitchFamily="34" charset="0"/>
              </a:defRPr>
            </a:lvl1pPr>
          </a:lstStyle>
          <a:p>
            <a:r>
              <a:rPr lang="en-US" dirty="0"/>
              <a:t>Insert Image</a:t>
            </a:r>
          </a:p>
        </p:txBody>
      </p:sp>
      <p:sp>
        <p:nvSpPr>
          <p:cNvPr id="26" name="Picture Placeholder 2"/>
          <p:cNvSpPr>
            <a:spLocks noGrp="1"/>
          </p:cNvSpPr>
          <p:nvPr>
            <p:ph type="pic" sz="quarter" idx="19" hasCustomPrompt="1"/>
          </p:nvPr>
        </p:nvSpPr>
        <p:spPr>
          <a:xfrm>
            <a:off x="7955990" y="3768108"/>
            <a:ext cx="2822600" cy="2110551"/>
          </a:xfrm>
          <a:noFill/>
        </p:spPr>
        <p:txBody>
          <a:bodyPr anchor="ctr">
            <a:normAutofit/>
          </a:bodyPr>
          <a:lstStyle>
            <a:lvl1pPr marL="0" indent="0" algn="ctr">
              <a:buNone/>
              <a:defRPr sz="2000" baseline="0">
                <a:latin typeface="Calibri" panose="020F0502020204030204" pitchFamily="34" charset="0"/>
                <a:cs typeface="Calibri" panose="020F0502020204030204" pitchFamily="34" charset="0"/>
              </a:defRPr>
            </a:lvl1pPr>
          </a:lstStyle>
          <a:p>
            <a:r>
              <a:rPr lang="en-US" dirty="0"/>
              <a:t>Insert Image</a:t>
            </a:r>
          </a:p>
        </p:txBody>
      </p:sp>
      <p:sp>
        <p:nvSpPr>
          <p:cNvPr id="27" name="Picture Placeholder 2"/>
          <p:cNvSpPr>
            <a:spLocks noGrp="1"/>
          </p:cNvSpPr>
          <p:nvPr>
            <p:ph type="pic" sz="quarter" idx="20" hasCustomPrompt="1"/>
          </p:nvPr>
        </p:nvSpPr>
        <p:spPr>
          <a:xfrm>
            <a:off x="1304392" y="1583708"/>
            <a:ext cx="3276600" cy="4302742"/>
          </a:xfrm>
          <a:noFill/>
        </p:spPr>
        <p:txBody>
          <a:bodyPr anchor="ctr">
            <a:normAutofit/>
          </a:bodyPr>
          <a:lstStyle>
            <a:lvl1pPr marL="0" indent="0" algn="ctr">
              <a:buNone/>
              <a:defRPr sz="2000" baseline="0">
                <a:latin typeface="Calibri" panose="020F0502020204030204" pitchFamily="34" charset="0"/>
                <a:cs typeface="Calibri" panose="020F0502020204030204" pitchFamily="34" charset="0"/>
              </a:defRPr>
            </a:lvl1pPr>
          </a:lstStyle>
          <a:p>
            <a:r>
              <a:rPr lang="en-US" dirty="0"/>
              <a:t>Insert Image</a:t>
            </a:r>
          </a:p>
        </p:txBody>
      </p:sp>
      <p:sp>
        <p:nvSpPr>
          <p:cNvPr id="18" name="Title 3">
            <a:extLst>
              <a:ext uri="{FF2B5EF4-FFF2-40B4-BE49-F238E27FC236}">
                <a16:creationId xmlns="" xmlns:a16="http://schemas.microsoft.com/office/drawing/2014/main" id="{0B544FB3-9D02-4B51-8FF8-A962BD514937}"/>
              </a:ext>
            </a:extLst>
          </p:cNvPr>
          <p:cNvSpPr>
            <a:spLocks noGrp="1"/>
          </p:cNvSpPr>
          <p:nvPr>
            <p:ph type="title" hasCustomPrompt="1"/>
          </p:nvPr>
        </p:nvSpPr>
        <p:spPr>
          <a:xfrm>
            <a:off x="422888" y="244702"/>
            <a:ext cx="10363200" cy="671807"/>
          </a:xfrm>
        </p:spPr>
        <p:txBody>
          <a:bodyPr>
            <a:normAutofit/>
          </a:bodyPr>
          <a:lstStyle>
            <a:lvl1pPr algn="l">
              <a:defRPr lang="en-US" sz="3200" b="1" i="0" kern="1200" dirty="0" smtClean="0">
                <a:gradFill flip="none" rotWithShape="1">
                  <a:gsLst>
                    <a:gs pos="0">
                      <a:srgbClr val="EB311B"/>
                    </a:gs>
                    <a:gs pos="100000">
                      <a:srgbClr val="FF6600"/>
                    </a:gs>
                  </a:gsLst>
                  <a:lin ang="0" scaled="1"/>
                  <a:tileRect/>
                </a:gradFill>
                <a:latin typeface="Calibri" panose="020F0502020204030204" pitchFamily="34" charset="0"/>
                <a:ea typeface="Calibri" panose="020F0502020204030204" pitchFamily="34" charset="0"/>
                <a:cs typeface="Calibri" panose="020F0502020204030204" pitchFamily="34" charset="0"/>
              </a:defRPr>
            </a:lvl1pPr>
          </a:lstStyle>
          <a:p>
            <a:r>
              <a:rPr lang="en-US" dirty="0"/>
              <a:t>Title</a:t>
            </a:r>
          </a:p>
        </p:txBody>
      </p:sp>
      <p:sp>
        <p:nvSpPr>
          <p:cNvPr id="19" name="Text Placeholder 5">
            <a:extLst>
              <a:ext uri="{FF2B5EF4-FFF2-40B4-BE49-F238E27FC236}">
                <a16:creationId xmlns="" xmlns:a16="http://schemas.microsoft.com/office/drawing/2014/main" id="{2C10371B-51FE-4F06-BA8A-ED84F1072D35}"/>
              </a:ext>
            </a:extLst>
          </p:cNvPr>
          <p:cNvSpPr>
            <a:spLocks noGrp="1"/>
          </p:cNvSpPr>
          <p:nvPr>
            <p:ph type="body" sz="quarter" idx="10" hasCustomPrompt="1"/>
          </p:nvPr>
        </p:nvSpPr>
        <p:spPr>
          <a:xfrm>
            <a:off x="410188" y="829744"/>
            <a:ext cx="10363200" cy="218395"/>
          </a:xfrm>
        </p:spPr>
        <p:txBody>
          <a:bodyPr>
            <a:noAutofit/>
          </a:bodyPr>
          <a:lstStyle>
            <a:lvl1pPr marL="0" indent="0" algn="l">
              <a:buNone/>
              <a:defRPr lang="en-US" sz="1700" b="1" kern="1200" dirty="0" smtClean="0">
                <a:solidFill>
                  <a:srgbClr val="404040"/>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Subtitle</a:t>
            </a:r>
          </a:p>
        </p:txBody>
      </p:sp>
      <p:pic>
        <p:nvPicPr>
          <p:cNvPr id="10" name="Image 2">
            <a:extLst>
              <a:ext uri="{FF2B5EF4-FFF2-40B4-BE49-F238E27FC236}">
                <a16:creationId xmlns="" xmlns:a16="http://schemas.microsoft.com/office/drawing/2014/main" id="{C70DEC39-EBD0-E44A-BC0A-26CDCAA0C6B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9340" y="6212539"/>
            <a:ext cx="1419212" cy="536703"/>
          </a:xfrm>
          <a:prstGeom prst="rect">
            <a:avLst/>
          </a:prstGeom>
        </p:spPr>
      </p:pic>
    </p:spTree>
    <p:extLst>
      <p:ext uri="{BB962C8B-B14F-4D97-AF65-F5344CB8AC3E}">
        <p14:creationId xmlns:p14="http://schemas.microsoft.com/office/powerpoint/2010/main" val="3871678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DÉE FORTE">
    <p:spTree>
      <p:nvGrpSpPr>
        <p:cNvPr id="1" name=""/>
        <p:cNvGrpSpPr/>
        <p:nvPr/>
      </p:nvGrpSpPr>
      <p:grpSpPr>
        <a:xfrm>
          <a:off x="0" y="0"/>
          <a:ext cx="0" cy="0"/>
          <a:chOff x="0" y="0"/>
          <a:chExt cx="0" cy="0"/>
        </a:xfrm>
      </p:grpSpPr>
      <p:pic>
        <p:nvPicPr>
          <p:cNvPr id="15" name="Espace réservé pour une imag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itle 3"/>
          <p:cNvSpPr>
            <a:spLocks noGrp="1"/>
          </p:cNvSpPr>
          <p:nvPr>
            <p:ph type="title" hasCustomPrompt="1"/>
          </p:nvPr>
        </p:nvSpPr>
        <p:spPr>
          <a:xfrm>
            <a:off x="433471" y="3093097"/>
            <a:ext cx="10363200" cy="671807"/>
          </a:xfrm>
        </p:spPr>
        <p:txBody>
          <a:bodyPr>
            <a:noAutofit/>
          </a:bodyPr>
          <a:lstStyle>
            <a:lvl1pPr algn="l">
              <a:defRPr lang="en-US" sz="5000" b="1" i="0" kern="1200" dirty="0" smtClean="0">
                <a:gradFill flip="none" rotWithShape="1">
                  <a:gsLst>
                    <a:gs pos="0">
                      <a:srgbClr val="EB311B"/>
                    </a:gs>
                    <a:gs pos="100000">
                      <a:srgbClr val="FF6600"/>
                    </a:gs>
                  </a:gsLst>
                  <a:lin ang="0" scaled="1"/>
                  <a:tileRect/>
                </a:gradFill>
                <a:latin typeface="Calibri" panose="020F0502020204030204" pitchFamily="34" charset="0"/>
                <a:ea typeface="Calibri" panose="020F0502020204030204" pitchFamily="34" charset="0"/>
                <a:cs typeface="Calibri" panose="020F0502020204030204" pitchFamily="34" charset="0"/>
              </a:defRPr>
            </a:lvl1pPr>
          </a:lstStyle>
          <a:p>
            <a:r>
              <a:rPr lang="en-US" dirty="0"/>
              <a:t>MAIN IDEA</a:t>
            </a:r>
          </a:p>
        </p:txBody>
      </p:sp>
      <p:pic>
        <p:nvPicPr>
          <p:cNvPr id="5" name="Image 2">
            <a:extLst>
              <a:ext uri="{FF2B5EF4-FFF2-40B4-BE49-F238E27FC236}">
                <a16:creationId xmlns="" xmlns:a16="http://schemas.microsoft.com/office/drawing/2014/main" id="{E06F6CC2-8407-C343-81AC-4EADF4C8C51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9340" y="6212539"/>
            <a:ext cx="1419212" cy="536703"/>
          </a:xfrm>
          <a:prstGeom prst="rect">
            <a:avLst/>
          </a:prstGeom>
        </p:spPr>
      </p:pic>
    </p:spTree>
    <p:extLst>
      <p:ext uri="{BB962C8B-B14F-4D97-AF65-F5344CB8AC3E}">
        <p14:creationId xmlns:p14="http://schemas.microsoft.com/office/powerpoint/2010/main" val="2484110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CCUEIL_BVA / CLIENT">
    <p:spTree>
      <p:nvGrpSpPr>
        <p:cNvPr id="1" name=""/>
        <p:cNvGrpSpPr/>
        <p:nvPr/>
      </p:nvGrpSpPr>
      <p:grpSpPr>
        <a:xfrm>
          <a:off x="0" y="0"/>
          <a:ext cx="0" cy="0"/>
          <a:chOff x="0" y="0"/>
          <a:chExt cx="0" cy="0"/>
        </a:xfrm>
      </p:grpSpPr>
      <p:sp>
        <p:nvSpPr>
          <p:cNvPr id="8" name="Rectangle 7"/>
          <p:cNvSpPr/>
          <p:nvPr userDrawn="1"/>
        </p:nvSpPr>
        <p:spPr>
          <a:xfrm>
            <a:off x="116417" y="116418"/>
            <a:ext cx="11959166" cy="6614582"/>
          </a:xfrm>
          <a:prstGeom prst="rect">
            <a:avLst/>
          </a:prstGeom>
          <a:gradFill flip="none" rotWithShape="1">
            <a:gsLst>
              <a:gs pos="0">
                <a:srgbClr val="EB1E16"/>
              </a:gs>
              <a:gs pos="100000">
                <a:srgbClr val="FF6600"/>
              </a:gs>
            </a:gsLst>
            <a:lin ang="0" scaled="1"/>
            <a:tileRect/>
          </a:grad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fr-FR" dirty="0"/>
          </a:p>
        </p:txBody>
      </p:sp>
      <p:pic>
        <p:nvPicPr>
          <p:cNvPr id="12" name="Image 11" descr="Texture-1.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20915" r="3307" b="22139"/>
          <a:stretch/>
        </p:blipFill>
        <p:spPr>
          <a:xfrm>
            <a:off x="0" y="1"/>
            <a:ext cx="12192000" cy="6858000"/>
          </a:xfrm>
          <a:prstGeom prst="rect">
            <a:avLst/>
          </a:prstGeom>
          <a:effectLst/>
        </p:spPr>
      </p:pic>
      <p:sp>
        <p:nvSpPr>
          <p:cNvPr id="3" name="Espace réservé du texte 2"/>
          <p:cNvSpPr>
            <a:spLocks noGrp="1"/>
          </p:cNvSpPr>
          <p:nvPr>
            <p:ph type="body" sz="quarter" idx="10" hasCustomPrompt="1"/>
          </p:nvPr>
        </p:nvSpPr>
        <p:spPr>
          <a:xfrm>
            <a:off x="116416" y="3817395"/>
            <a:ext cx="11959167" cy="620211"/>
          </a:xfrm>
        </p:spPr>
        <p:txBody>
          <a:bodyPr>
            <a:noAutofit/>
          </a:bodyPr>
          <a:lstStyle>
            <a:lvl1pPr marL="0" indent="0" algn="ctr">
              <a:buFontTx/>
              <a:buNone/>
              <a:defRPr sz="5500" b="1">
                <a:solidFill>
                  <a:schemeClr val="bg1"/>
                </a:solidFill>
                <a:latin typeface="Calibri" panose="020F0502020204030204" pitchFamily="34" charset="0"/>
                <a:cs typeface="Calibri" panose="020F0502020204030204" pitchFamily="34" charset="0"/>
              </a:defRPr>
            </a:lvl1pPr>
          </a:lstStyle>
          <a:p>
            <a:pPr lvl="0"/>
            <a:r>
              <a:rPr lang="fr-FR" dirty="0"/>
              <a:t>TITLE</a:t>
            </a:r>
          </a:p>
        </p:txBody>
      </p:sp>
      <p:sp>
        <p:nvSpPr>
          <p:cNvPr id="19" name="Espace réservé du texte 18"/>
          <p:cNvSpPr>
            <a:spLocks noGrp="1"/>
          </p:cNvSpPr>
          <p:nvPr>
            <p:ph type="body" sz="quarter" idx="12" hasCustomPrompt="1"/>
          </p:nvPr>
        </p:nvSpPr>
        <p:spPr>
          <a:xfrm>
            <a:off x="4042727" y="5874279"/>
            <a:ext cx="2127780" cy="729721"/>
          </a:xfrm>
        </p:spPr>
        <p:txBody>
          <a:bodyPr>
            <a:normAutofit/>
          </a:bodyPr>
          <a:lstStyle>
            <a:lvl1pPr marL="0" indent="0">
              <a:buNone/>
              <a:defRPr sz="1300" baseline="0">
                <a:solidFill>
                  <a:srgbClr val="FFFFFF"/>
                </a:solidFill>
                <a:latin typeface="Calibri" panose="020F0502020204030204" pitchFamily="34" charset="0"/>
                <a:cs typeface="Calibri" panose="020F0502020204030204" pitchFamily="34" charset="0"/>
              </a:defRPr>
            </a:lvl1pPr>
          </a:lstStyle>
          <a:p>
            <a:pPr lvl="0"/>
            <a:r>
              <a:rPr lang="fr-FR" dirty="0"/>
              <a:t>Contact </a:t>
            </a:r>
            <a:r>
              <a:rPr lang="fr-FR" dirty="0" err="1"/>
              <a:t>name</a:t>
            </a:r>
            <a:endParaRPr lang="fr-FR" dirty="0"/>
          </a:p>
          <a:p>
            <a:pPr lvl="0"/>
            <a:r>
              <a:rPr lang="fr-FR" dirty="0"/>
              <a:t>email@company.com</a:t>
            </a:r>
          </a:p>
          <a:p>
            <a:pPr lvl="0"/>
            <a:r>
              <a:rPr lang="fr-FR" dirty="0"/>
              <a:t>01 71 31 56 78</a:t>
            </a:r>
          </a:p>
        </p:txBody>
      </p:sp>
      <p:sp>
        <p:nvSpPr>
          <p:cNvPr id="20" name="Espace réservé du texte 18"/>
          <p:cNvSpPr>
            <a:spLocks noGrp="1"/>
          </p:cNvSpPr>
          <p:nvPr>
            <p:ph type="body" sz="quarter" idx="13" hasCustomPrompt="1"/>
          </p:nvPr>
        </p:nvSpPr>
        <p:spPr>
          <a:xfrm>
            <a:off x="6465887" y="5874279"/>
            <a:ext cx="1810279" cy="729721"/>
          </a:xfrm>
        </p:spPr>
        <p:txBody>
          <a:bodyPr>
            <a:noAutofit/>
          </a:bodyPr>
          <a:lstStyle>
            <a:lvl1pPr marL="0" indent="0">
              <a:buNone/>
              <a:defRPr sz="1300" baseline="0">
                <a:solidFill>
                  <a:srgbClr val="FFFFFF"/>
                </a:solidFill>
                <a:latin typeface="Calibri" panose="020F0502020204030204" pitchFamily="34" charset="0"/>
                <a:cs typeface="Calibri" panose="020F0502020204030204" pitchFamily="34" charset="0"/>
              </a:defRPr>
            </a:lvl1pPr>
          </a:lstStyle>
          <a:p>
            <a:pPr lvl="0"/>
            <a:r>
              <a:rPr lang="fr-FR" dirty="0"/>
              <a:t>Contact </a:t>
            </a:r>
            <a:r>
              <a:rPr lang="fr-FR" dirty="0" err="1"/>
              <a:t>name</a:t>
            </a:r>
            <a:endParaRPr lang="fr-FR" dirty="0"/>
          </a:p>
          <a:p>
            <a:pPr lvl="0"/>
            <a:r>
              <a:rPr lang="fr-FR" dirty="0"/>
              <a:t>email@bva-group.com</a:t>
            </a:r>
          </a:p>
          <a:p>
            <a:pPr lvl="0"/>
            <a:r>
              <a:rPr lang="fr-FR" dirty="0"/>
              <a:t>01 71 31 56 78</a:t>
            </a:r>
          </a:p>
        </p:txBody>
      </p:sp>
      <p:sp>
        <p:nvSpPr>
          <p:cNvPr id="22" name="Espace réservé du texte 21"/>
          <p:cNvSpPr>
            <a:spLocks noGrp="1"/>
          </p:cNvSpPr>
          <p:nvPr>
            <p:ph type="body" sz="quarter" idx="14" hasCustomPrompt="1"/>
          </p:nvPr>
        </p:nvSpPr>
        <p:spPr>
          <a:xfrm>
            <a:off x="137583" y="4519613"/>
            <a:ext cx="11937999" cy="327554"/>
          </a:xfrm>
        </p:spPr>
        <p:txBody>
          <a:bodyPr>
            <a:normAutofit/>
          </a:bodyPr>
          <a:lstStyle>
            <a:lvl1pPr marL="0" indent="0" algn="ctr">
              <a:buFontTx/>
              <a:buNone/>
              <a:defRPr sz="1800" b="0" spc="300" baseline="0">
                <a:solidFill>
                  <a:srgbClr val="FFFFFF"/>
                </a:solidFill>
                <a:latin typeface="Calibri" panose="020F0502020204030204" pitchFamily="34" charset="0"/>
                <a:cs typeface="Calibri" panose="020F0502020204030204" pitchFamily="34" charset="0"/>
              </a:defRPr>
            </a:lvl1pPr>
          </a:lstStyle>
          <a:p>
            <a:pPr lvl="0"/>
            <a:r>
              <a:rPr lang="fr-FR" dirty="0" err="1"/>
              <a:t>Lorem</a:t>
            </a:r>
            <a:r>
              <a:rPr lang="fr-FR" dirty="0"/>
              <a:t> </a:t>
            </a:r>
            <a:r>
              <a:rPr lang="fr-FR" dirty="0" err="1"/>
              <a:t>ipsum</a:t>
            </a:r>
            <a:r>
              <a:rPr lang="fr-FR" dirty="0"/>
              <a:t> </a:t>
            </a:r>
            <a:r>
              <a:rPr lang="fr-FR" dirty="0" err="1"/>
              <a:t>enim</a:t>
            </a:r>
            <a:r>
              <a:rPr lang="fr-FR" dirty="0"/>
              <a:t> </a:t>
            </a:r>
            <a:r>
              <a:rPr lang="fr-FR" dirty="0" err="1"/>
              <a:t>ultrices</a:t>
            </a:r>
            <a:r>
              <a:rPr lang="fr-FR" dirty="0"/>
              <a:t> </a:t>
            </a:r>
            <a:r>
              <a:rPr lang="fr-FR" dirty="0" err="1"/>
              <a:t>tempor</a:t>
            </a:r>
            <a:endParaRPr lang="fr-FR" dirty="0"/>
          </a:p>
        </p:txBody>
      </p:sp>
      <p:sp>
        <p:nvSpPr>
          <p:cNvPr id="27" name="Espace réservé du texte 26"/>
          <p:cNvSpPr>
            <a:spLocks noGrp="1"/>
          </p:cNvSpPr>
          <p:nvPr>
            <p:ph type="body" sz="quarter" idx="15" hasCustomPrompt="1"/>
          </p:nvPr>
        </p:nvSpPr>
        <p:spPr>
          <a:xfrm>
            <a:off x="6465887" y="5620280"/>
            <a:ext cx="1810279" cy="179387"/>
          </a:xfrm>
        </p:spPr>
        <p:txBody>
          <a:bodyPr>
            <a:noAutofit/>
          </a:bodyPr>
          <a:lstStyle>
            <a:lvl1pPr marL="0" indent="0" algn="l">
              <a:buNone/>
              <a:defRPr sz="1400" b="1" baseline="0">
                <a:solidFill>
                  <a:srgbClr val="FFFFFF"/>
                </a:solidFill>
                <a:latin typeface="Calibri" panose="020F0502020204030204" pitchFamily="34" charset="0"/>
                <a:cs typeface="Calibri" panose="020F0502020204030204" pitchFamily="34" charset="0"/>
              </a:defRPr>
            </a:lvl1pPr>
          </a:lstStyle>
          <a:p>
            <a:pPr lvl="0"/>
            <a:r>
              <a:rPr lang="fr-FR" dirty="0"/>
              <a:t>BVA BDRC CONTACT :</a:t>
            </a:r>
          </a:p>
        </p:txBody>
      </p:sp>
      <p:sp>
        <p:nvSpPr>
          <p:cNvPr id="29" name="Espace réservé du texte 28"/>
          <p:cNvSpPr>
            <a:spLocks noGrp="1"/>
          </p:cNvSpPr>
          <p:nvPr>
            <p:ph type="body" sz="quarter" idx="16" hasCustomPrompt="1"/>
          </p:nvPr>
        </p:nvSpPr>
        <p:spPr>
          <a:xfrm>
            <a:off x="4042727" y="5620280"/>
            <a:ext cx="2127780" cy="179387"/>
          </a:xfrm>
        </p:spPr>
        <p:txBody>
          <a:bodyPr>
            <a:noAutofit/>
          </a:bodyPr>
          <a:lstStyle>
            <a:lvl1pPr marL="0" indent="0">
              <a:buNone/>
              <a:defRPr sz="1400" b="1" baseline="0">
                <a:solidFill>
                  <a:srgbClr val="FFFFFF"/>
                </a:solidFill>
                <a:latin typeface="Calibri" panose="020F0502020204030204" pitchFamily="34" charset="0"/>
                <a:cs typeface="Calibri" panose="020F0502020204030204" pitchFamily="34" charset="0"/>
              </a:defRPr>
            </a:lvl1pPr>
          </a:lstStyle>
          <a:p>
            <a:pPr lvl="0"/>
            <a:r>
              <a:rPr lang="fr-FR" dirty="0"/>
              <a:t>CLIENT NAME CONTACT :</a:t>
            </a:r>
          </a:p>
        </p:txBody>
      </p:sp>
      <p:pic>
        <p:nvPicPr>
          <p:cNvPr id="2" name="Image 1"/>
          <p:cNvPicPr>
            <a:picLocks noChangeAspect="1"/>
          </p:cNvPicPr>
          <p:nvPr userDrawn="1"/>
        </p:nvPicPr>
        <p:blipFill>
          <a:blip r:embed="rId3"/>
          <a:stretch>
            <a:fillRect/>
          </a:stretch>
        </p:blipFill>
        <p:spPr>
          <a:xfrm>
            <a:off x="4950884" y="1386416"/>
            <a:ext cx="2290232" cy="2120086"/>
          </a:xfrm>
          <a:prstGeom prst="rect">
            <a:avLst/>
          </a:prstGeom>
        </p:spPr>
      </p:pic>
      <p:sp>
        <p:nvSpPr>
          <p:cNvPr id="15" name="Espace réservé du texte 18"/>
          <p:cNvSpPr>
            <a:spLocks noGrp="1"/>
          </p:cNvSpPr>
          <p:nvPr>
            <p:ph type="body" sz="quarter" idx="18" hasCustomPrompt="1"/>
          </p:nvPr>
        </p:nvSpPr>
        <p:spPr>
          <a:xfrm>
            <a:off x="380470" y="6390204"/>
            <a:ext cx="1641427" cy="213796"/>
          </a:xfrm>
        </p:spPr>
        <p:txBody>
          <a:bodyPr>
            <a:normAutofit/>
          </a:bodyPr>
          <a:lstStyle>
            <a:lvl1pPr marL="0" indent="0">
              <a:buNone/>
              <a:defRPr sz="1200" baseline="0">
                <a:solidFill>
                  <a:srgbClr val="FFFFFF"/>
                </a:solidFill>
                <a:latin typeface="Calibri" panose="020F0502020204030204" pitchFamily="34" charset="0"/>
                <a:cs typeface="Calibri" panose="020F0502020204030204" pitchFamily="34" charset="0"/>
              </a:defRPr>
            </a:lvl1pPr>
          </a:lstStyle>
          <a:p>
            <a:pPr lvl="0"/>
            <a:r>
              <a:rPr lang="fr-FR" dirty="0" err="1"/>
              <a:t>Research</a:t>
            </a:r>
            <a:r>
              <a:rPr lang="fr-FR" dirty="0"/>
              <a:t> </a:t>
            </a:r>
            <a:r>
              <a:rPr lang="fr-FR" dirty="0" err="1"/>
              <a:t>number</a:t>
            </a:r>
            <a:r>
              <a:rPr lang="fr-FR" dirty="0"/>
              <a:t> :</a:t>
            </a:r>
          </a:p>
        </p:txBody>
      </p:sp>
      <p:sp>
        <p:nvSpPr>
          <p:cNvPr id="7" name="Espace réservé pour une image  6"/>
          <p:cNvSpPr>
            <a:spLocks noGrp="1"/>
          </p:cNvSpPr>
          <p:nvPr>
            <p:ph type="pic" sz="quarter" idx="19" hasCustomPrompt="1"/>
          </p:nvPr>
        </p:nvSpPr>
        <p:spPr>
          <a:xfrm>
            <a:off x="5228326" y="1737047"/>
            <a:ext cx="1767299" cy="1307236"/>
          </a:xfrm>
        </p:spPr>
        <p:txBody>
          <a:bodyPr/>
          <a:lstStyle>
            <a:lvl1pPr marL="0" indent="0" algn="ctr">
              <a:buNone/>
              <a:defRPr>
                <a:latin typeface="Calibri" panose="020F0502020204030204" pitchFamily="34" charset="0"/>
                <a:cs typeface="Calibri" panose="020F0502020204030204" pitchFamily="34" charset="0"/>
              </a:defRPr>
            </a:lvl1pPr>
          </a:lstStyle>
          <a:p>
            <a:r>
              <a:rPr lang="fr-FR" dirty="0"/>
              <a:t>Picture </a:t>
            </a:r>
          </a:p>
        </p:txBody>
      </p:sp>
      <p:pic>
        <p:nvPicPr>
          <p:cNvPr id="14" name="Image 13">
            <a:extLst>
              <a:ext uri="{FF2B5EF4-FFF2-40B4-BE49-F238E27FC236}">
                <a16:creationId xmlns="" xmlns:a16="http://schemas.microsoft.com/office/drawing/2014/main" id="{4D30A71F-3491-4ABD-8EC8-B0DE005C886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97627" y="5700379"/>
            <a:ext cx="1913904" cy="766022"/>
          </a:xfrm>
          <a:prstGeom prst="rect">
            <a:avLst/>
          </a:prstGeom>
        </p:spPr>
      </p:pic>
    </p:spTree>
    <p:extLst>
      <p:ext uri="{BB962C8B-B14F-4D97-AF65-F5344CB8AC3E}">
        <p14:creationId xmlns:p14="http://schemas.microsoft.com/office/powerpoint/2010/main" val="2971689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RE ORANGE">
    <p:spTree>
      <p:nvGrpSpPr>
        <p:cNvPr id="1" name=""/>
        <p:cNvGrpSpPr/>
        <p:nvPr/>
      </p:nvGrpSpPr>
      <p:grpSpPr>
        <a:xfrm>
          <a:off x="0" y="0"/>
          <a:ext cx="0" cy="0"/>
          <a:chOff x="0" y="0"/>
          <a:chExt cx="0" cy="0"/>
        </a:xfrm>
      </p:grpSpPr>
      <p:sp>
        <p:nvSpPr>
          <p:cNvPr id="8" name="Rectangle 7"/>
          <p:cNvSpPr/>
          <p:nvPr userDrawn="1"/>
        </p:nvSpPr>
        <p:spPr>
          <a:xfrm>
            <a:off x="116417" y="116418"/>
            <a:ext cx="11959166" cy="6614582"/>
          </a:xfrm>
          <a:prstGeom prst="rect">
            <a:avLst/>
          </a:prstGeom>
          <a:gradFill flip="none" rotWithShape="1">
            <a:gsLst>
              <a:gs pos="0">
                <a:srgbClr val="EB1E16"/>
              </a:gs>
              <a:gs pos="100000">
                <a:srgbClr val="FF6600"/>
              </a:gs>
            </a:gsLst>
            <a:lin ang="0" scaled="1"/>
            <a:tileRect/>
          </a:grad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fr-FR" dirty="0"/>
          </a:p>
        </p:txBody>
      </p:sp>
      <p:pic>
        <p:nvPicPr>
          <p:cNvPr id="7" name="Image 6" descr="Texture-1.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20915" r="3307" b="22139"/>
          <a:stretch/>
        </p:blipFill>
        <p:spPr>
          <a:xfrm>
            <a:off x="0" y="1"/>
            <a:ext cx="12192000" cy="6858000"/>
          </a:xfrm>
          <a:prstGeom prst="rect">
            <a:avLst/>
          </a:prstGeom>
          <a:effectLst/>
        </p:spPr>
      </p:pic>
      <p:sp>
        <p:nvSpPr>
          <p:cNvPr id="5" name="Title 3"/>
          <p:cNvSpPr>
            <a:spLocks noGrp="1"/>
          </p:cNvSpPr>
          <p:nvPr>
            <p:ph type="title" hasCustomPrompt="1"/>
          </p:nvPr>
        </p:nvSpPr>
        <p:spPr>
          <a:xfrm>
            <a:off x="753088" y="3214393"/>
            <a:ext cx="10363200" cy="481307"/>
          </a:xfrm>
        </p:spPr>
        <p:txBody>
          <a:bodyPr>
            <a:noAutofit/>
          </a:bodyPr>
          <a:lstStyle>
            <a:lvl1pPr algn="l">
              <a:defRPr lang="en-US" sz="4500" b="1" i="0" kern="1200" dirty="0" smtClean="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TITLE</a:t>
            </a:r>
          </a:p>
        </p:txBody>
      </p:sp>
      <p:sp>
        <p:nvSpPr>
          <p:cNvPr id="6" name="Text Placeholder 5"/>
          <p:cNvSpPr>
            <a:spLocks noGrp="1"/>
          </p:cNvSpPr>
          <p:nvPr>
            <p:ph type="body" sz="quarter" idx="10" hasCustomPrompt="1"/>
          </p:nvPr>
        </p:nvSpPr>
        <p:spPr>
          <a:xfrm>
            <a:off x="753088" y="3775815"/>
            <a:ext cx="10363200" cy="240235"/>
          </a:xfrm>
        </p:spPr>
        <p:txBody>
          <a:bodyPr>
            <a:noAutofit/>
          </a:bodyPr>
          <a:lstStyle>
            <a:lvl1pPr marL="0" indent="0" algn="l">
              <a:buNone/>
              <a:defRPr lang="en-US" sz="2000" kern="1200" dirty="0" smtClean="0">
                <a:solidFill>
                  <a:srgbClr val="FFFFFF"/>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Subtitle</a:t>
            </a:r>
          </a:p>
        </p:txBody>
      </p:sp>
      <p:pic>
        <p:nvPicPr>
          <p:cNvPr id="9" name="Image 8">
            <a:extLst>
              <a:ext uri="{FF2B5EF4-FFF2-40B4-BE49-F238E27FC236}">
                <a16:creationId xmlns="" xmlns:a16="http://schemas.microsoft.com/office/drawing/2014/main" id="{54216924-DA73-480D-A496-F9CFF6F4B68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7627" y="5700379"/>
            <a:ext cx="1913904" cy="766022"/>
          </a:xfrm>
          <a:prstGeom prst="rect">
            <a:avLst/>
          </a:prstGeom>
        </p:spPr>
      </p:pic>
    </p:spTree>
    <p:extLst>
      <p:ext uri="{BB962C8B-B14F-4D97-AF65-F5344CB8AC3E}">
        <p14:creationId xmlns:p14="http://schemas.microsoft.com/office/powerpoint/2010/main" val="2062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IMAGE">
    <p:spTree>
      <p:nvGrpSpPr>
        <p:cNvPr id="1" name=""/>
        <p:cNvGrpSpPr/>
        <p:nvPr/>
      </p:nvGrpSpPr>
      <p:grpSpPr>
        <a:xfrm>
          <a:off x="0" y="0"/>
          <a:ext cx="0" cy="0"/>
          <a:chOff x="0" y="0"/>
          <a:chExt cx="0" cy="0"/>
        </a:xfrm>
      </p:grpSpPr>
      <p:sp>
        <p:nvSpPr>
          <p:cNvPr id="16" name="Rectangle 15"/>
          <p:cNvSpPr/>
          <p:nvPr userDrawn="1"/>
        </p:nvSpPr>
        <p:spPr>
          <a:xfrm>
            <a:off x="116417" y="116418"/>
            <a:ext cx="11959166" cy="6614582"/>
          </a:xfrm>
          <a:prstGeom prst="rect">
            <a:avLst/>
          </a:prstGeom>
          <a:gradFill flip="none" rotWithShape="1">
            <a:gsLst>
              <a:gs pos="0">
                <a:srgbClr val="EB1E16"/>
              </a:gs>
              <a:gs pos="100000">
                <a:srgbClr val="FF6600"/>
              </a:gs>
            </a:gsLst>
            <a:lin ang="0" scaled="1"/>
            <a:tileRect/>
          </a:grad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fr-FR" dirty="0"/>
          </a:p>
        </p:txBody>
      </p:sp>
      <p:pic>
        <p:nvPicPr>
          <p:cNvPr id="11" name="Image 10" descr="Texture-1.png">
            <a:extLst>
              <a:ext uri="{FF2B5EF4-FFF2-40B4-BE49-F238E27FC236}">
                <a16:creationId xmlns="" xmlns:a16="http://schemas.microsoft.com/office/drawing/2014/main" id="{655A8995-253F-4915-94E6-422B30DDF7B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0915" r="3307" b="22139"/>
          <a:stretch/>
        </p:blipFill>
        <p:spPr>
          <a:xfrm>
            <a:off x="0" y="1"/>
            <a:ext cx="12192000" cy="6858000"/>
          </a:xfrm>
          <a:prstGeom prst="rect">
            <a:avLst/>
          </a:prstGeom>
          <a:effectLst/>
        </p:spPr>
      </p:pic>
      <p:sp>
        <p:nvSpPr>
          <p:cNvPr id="2" name="ZoneTexte 1"/>
          <p:cNvSpPr txBox="1"/>
          <p:nvPr userDrawn="1"/>
        </p:nvSpPr>
        <p:spPr>
          <a:xfrm>
            <a:off x="8329083" y="-1534583"/>
            <a:ext cx="184666" cy="369332"/>
          </a:xfrm>
          <a:prstGeom prst="rect">
            <a:avLst/>
          </a:prstGeom>
          <a:noFill/>
        </p:spPr>
        <p:txBody>
          <a:bodyPr wrap="none" rtlCol="0">
            <a:spAutoFit/>
          </a:bodyPr>
          <a:lstStyle/>
          <a:p>
            <a:endParaRPr lang="fr-FR" dirty="0"/>
          </a:p>
        </p:txBody>
      </p:sp>
      <p:sp>
        <p:nvSpPr>
          <p:cNvPr id="8" name="Title 3">
            <a:extLst>
              <a:ext uri="{FF2B5EF4-FFF2-40B4-BE49-F238E27FC236}">
                <a16:creationId xmlns="" xmlns:a16="http://schemas.microsoft.com/office/drawing/2014/main" id="{FA4EA2FE-10C4-42F4-BD61-87B9F15A661B}"/>
              </a:ext>
            </a:extLst>
          </p:cNvPr>
          <p:cNvSpPr>
            <a:spLocks noGrp="1"/>
          </p:cNvSpPr>
          <p:nvPr>
            <p:ph type="title" hasCustomPrompt="1"/>
          </p:nvPr>
        </p:nvSpPr>
        <p:spPr>
          <a:xfrm>
            <a:off x="753088" y="3214393"/>
            <a:ext cx="10363200" cy="481307"/>
          </a:xfrm>
        </p:spPr>
        <p:txBody>
          <a:bodyPr>
            <a:noAutofit/>
          </a:bodyPr>
          <a:lstStyle>
            <a:lvl1pPr algn="l">
              <a:defRPr lang="en-US" sz="4500" b="1" i="0" kern="1200" dirty="0" smtClean="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TITLE</a:t>
            </a:r>
          </a:p>
        </p:txBody>
      </p:sp>
      <p:sp>
        <p:nvSpPr>
          <p:cNvPr id="9" name="Text Placeholder 5">
            <a:extLst>
              <a:ext uri="{FF2B5EF4-FFF2-40B4-BE49-F238E27FC236}">
                <a16:creationId xmlns="" xmlns:a16="http://schemas.microsoft.com/office/drawing/2014/main" id="{24ABE18E-2A06-4272-963E-012F982D1768}"/>
              </a:ext>
            </a:extLst>
          </p:cNvPr>
          <p:cNvSpPr>
            <a:spLocks noGrp="1"/>
          </p:cNvSpPr>
          <p:nvPr>
            <p:ph type="body" sz="quarter" idx="10" hasCustomPrompt="1"/>
          </p:nvPr>
        </p:nvSpPr>
        <p:spPr>
          <a:xfrm>
            <a:off x="753088" y="3775815"/>
            <a:ext cx="10363200" cy="240235"/>
          </a:xfrm>
        </p:spPr>
        <p:txBody>
          <a:bodyPr>
            <a:noAutofit/>
          </a:bodyPr>
          <a:lstStyle>
            <a:lvl1pPr marL="0" indent="0" algn="l">
              <a:buNone/>
              <a:defRPr lang="en-US" sz="2000" kern="1200" dirty="0" smtClean="0">
                <a:solidFill>
                  <a:srgbClr val="FFFFFF"/>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Subtitle</a:t>
            </a:r>
          </a:p>
        </p:txBody>
      </p:sp>
      <p:pic>
        <p:nvPicPr>
          <p:cNvPr id="13" name="Image 12">
            <a:extLst>
              <a:ext uri="{FF2B5EF4-FFF2-40B4-BE49-F238E27FC236}">
                <a16:creationId xmlns="" xmlns:a16="http://schemas.microsoft.com/office/drawing/2014/main" id="{51B9BA8E-0F08-4686-8ADC-92500F2B09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7627" y="5700379"/>
            <a:ext cx="1913904" cy="766022"/>
          </a:xfrm>
          <a:prstGeom prst="rect">
            <a:avLst/>
          </a:prstGeom>
        </p:spPr>
      </p:pic>
    </p:spTree>
    <p:extLst>
      <p:ext uri="{BB962C8B-B14F-4D97-AF65-F5344CB8AC3E}">
        <p14:creationId xmlns:p14="http://schemas.microsoft.com/office/powerpoint/2010/main" val="2073213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RE BORDEAUX">
    <p:spTree>
      <p:nvGrpSpPr>
        <p:cNvPr id="1" name=""/>
        <p:cNvGrpSpPr/>
        <p:nvPr/>
      </p:nvGrpSpPr>
      <p:grpSpPr>
        <a:xfrm>
          <a:off x="0" y="0"/>
          <a:ext cx="0" cy="0"/>
          <a:chOff x="0" y="0"/>
          <a:chExt cx="0" cy="0"/>
        </a:xfrm>
      </p:grpSpPr>
      <p:sp>
        <p:nvSpPr>
          <p:cNvPr id="10" name="Rectangle 9"/>
          <p:cNvSpPr/>
          <p:nvPr userDrawn="1"/>
        </p:nvSpPr>
        <p:spPr>
          <a:xfrm>
            <a:off x="116417" y="116418"/>
            <a:ext cx="11959166" cy="6614582"/>
          </a:xfrm>
          <a:prstGeom prst="rect">
            <a:avLst/>
          </a:prstGeom>
          <a:gradFill flip="none" rotWithShape="1">
            <a:gsLst>
              <a:gs pos="100000">
                <a:srgbClr val="C71D48"/>
              </a:gs>
              <a:gs pos="0">
                <a:srgbClr val="5E0F24"/>
              </a:gs>
            </a:gsLst>
            <a:lin ang="0" scaled="1"/>
            <a:tileRect/>
          </a:gra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fr-FR" dirty="0"/>
          </a:p>
        </p:txBody>
      </p:sp>
      <p:pic>
        <p:nvPicPr>
          <p:cNvPr id="11" name="Image 10" descr="Texture-1.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20915" r="3307" b="22139"/>
          <a:stretch/>
        </p:blipFill>
        <p:spPr>
          <a:xfrm>
            <a:off x="0" y="1"/>
            <a:ext cx="12192000" cy="6858000"/>
          </a:xfrm>
          <a:prstGeom prst="rect">
            <a:avLst/>
          </a:prstGeom>
          <a:effectLst/>
        </p:spPr>
      </p:pic>
      <p:sp>
        <p:nvSpPr>
          <p:cNvPr id="7" name="Title 3">
            <a:extLst>
              <a:ext uri="{FF2B5EF4-FFF2-40B4-BE49-F238E27FC236}">
                <a16:creationId xmlns="" xmlns:a16="http://schemas.microsoft.com/office/drawing/2014/main" id="{B38E6394-19AB-4FF1-B715-040648D328A2}"/>
              </a:ext>
            </a:extLst>
          </p:cNvPr>
          <p:cNvSpPr>
            <a:spLocks noGrp="1"/>
          </p:cNvSpPr>
          <p:nvPr>
            <p:ph type="title" hasCustomPrompt="1"/>
          </p:nvPr>
        </p:nvSpPr>
        <p:spPr>
          <a:xfrm>
            <a:off x="753088" y="3214393"/>
            <a:ext cx="10363200" cy="481307"/>
          </a:xfrm>
        </p:spPr>
        <p:txBody>
          <a:bodyPr>
            <a:noAutofit/>
          </a:bodyPr>
          <a:lstStyle>
            <a:lvl1pPr algn="l">
              <a:defRPr lang="en-US" sz="4500" b="1" i="0" kern="1200" dirty="0" smtClean="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TITLE</a:t>
            </a:r>
          </a:p>
        </p:txBody>
      </p:sp>
      <p:sp>
        <p:nvSpPr>
          <p:cNvPr id="8" name="Text Placeholder 5">
            <a:extLst>
              <a:ext uri="{FF2B5EF4-FFF2-40B4-BE49-F238E27FC236}">
                <a16:creationId xmlns="" xmlns:a16="http://schemas.microsoft.com/office/drawing/2014/main" id="{37605D2C-D6C6-4398-BC95-975813B069C8}"/>
              </a:ext>
            </a:extLst>
          </p:cNvPr>
          <p:cNvSpPr>
            <a:spLocks noGrp="1"/>
          </p:cNvSpPr>
          <p:nvPr>
            <p:ph type="body" sz="quarter" idx="10" hasCustomPrompt="1"/>
          </p:nvPr>
        </p:nvSpPr>
        <p:spPr>
          <a:xfrm>
            <a:off x="753088" y="3775815"/>
            <a:ext cx="10363200" cy="240235"/>
          </a:xfrm>
        </p:spPr>
        <p:txBody>
          <a:bodyPr>
            <a:noAutofit/>
          </a:bodyPr>
          <a:lstStyle>
            <a:lvl1pPr marL="0" indent="0" algn="l">
              <a:buNone/>
              <a:defRPr lang="en-US" sz="2000" kern="1200" dirty="0" smtClean="0">
                <a:solidFill>
                  <a:srgbClr val="FFFFFF"/>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Subtitle</a:t>
            </a:r>
          </a:p>
        </p:txBody>
      </p:sp>
      <p:pic>
        <p:nvPicPr>
          <p:cNvPr id="9" name="Image 8">
            <a:extLst>
              <a:ext uri="{FF2B5EF4-FFF2-40B4-BE49-F238E27FC236}">
                <a16:creationId xmlns="" xmlns:a16="http://schemas.microsoft.com/office/drawing/2014/main" id="{422839C1-8D3D-4C74-B7C4-4C75407804E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7627" y="5700379"/>
            <a:ext cx="1913904" cy="766022"/>
          </a:xfrm>
          <a:prstGeom prst="rect">
            <a:avLst/>
          </a:prstGeom>
        </p:spPr>
      </p:pic>
    </p:spTree>
    <p:extLst>
      <p:ext uri="{BB962C8B-B14F-4D97-AF65-F5344CB8AC3E}">
        <p14:creationId xmlns:p14="http://schemas.microsoft.com/office/powerpoint/2010/main" val="618124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RE BLEU">
    <p:spTree>
      <p:nvGrpSpPr>
        <p:cNvPr id="1" name=""/>
        <p:cNvGrpSpPr/>
        <p:nvPr/>
      </p:nvGrpSpPr>
      <p:grpSpPr>
        <a:xfrm>
          <a:off x="0" y="0"/>
          <a:ext cx="0" cy="0"/>
          <a:chOff x="0" y="0"/>
          <a:chExt cx="0" cy="0"/>
        </a:xfrm>
      </p:grpSpPr>
      <p:sp>
        <p:nvSpPr>
          <p:cNvPr id="8" name="Rectangle 7"/>
          <p:cNvSpPr/>
          <p:nvPr userDrawn="1"/>
        </p:nvSpPr>
        <p:spPr>
          <a:xfrm>
            <a:off x="116417" y="116418"/>
            <a:ext cx="11959166" cy="6614582"/>
          </a:xfrm>
          <a:prstGeom prst="rect">
            <a:avLst/>
          </a:prstGeom>
          <a:gradFill flip="none" rotWithShape="1">
            <a:gsLst>
              <a:gs pos="100000">
                <a:srgbClr val="7BC9EE"/>
              </a:gs>
              <a:gs pos="0">
                <a:srgbClr val="356F8F"/>
              </a:gs>
            </a:gsLst>
            <a:lin ang="0" scaled="1"/>
            <a:tileRect/>
          </a:gra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fr-FR" dirty="0"/>
          </a:p>
        </p:txBody>
      </p:sp>
      <p:pic>
        <p:nvPicPr>
          <p:cNvPr id="7" name="Image 6" descr="Texture-1.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20915" r="3307" b="22139"/>
          <a:stretch/>
        </p:blipFill>
        <p:spPr>
          <a:xfrm>
            <a:off x="0" y="1"/>
            <a:ext cx="12192000" cy="6858000"/>
          </a:xfrm>
          <a:prstGeom prst="rect">
            <a:avLst/>
          </a:prstGeom>
          <a:effectLst/>
        </p:spPr>
      </p:pic>
      <p:sp>
        <p:nvSpPr>
          <p:cNvPr id="9" name="Title 3">
            <a:extLst>
              <a:ext uri="{FF2B5EF4-FFF2-40B4-BE49-F238E27FC236}">
                <a16:creationId xmlns="" xmlns:a16="http://schemas.microsoft.com/office/drawing/2014/main" id="{7F0CEC01-489B-4745-9027-F48718913C3D}"/>
              </a:ext>
            </a:extLst>
          </p:cNvPr>
          <p:cNvSpPr>
            <a:spLocks noGrp="1"/>
          </p:cNvSpPr>
          <p:nvPr>
            <p:ph type="title" hasCustomPrompt="1"/>
          </p:nvPr>
        </p:nvSpPr>
        <p:spPr>
          <a:xfrm>
            <a:off x="753088" y="3214393"/>
            <a:ext cx="10363200" cy="481307"/>
          </a:xfrm>
        </p:spPr>
        <p:txBody>
          <a:bodyPr>
            <a:noAutofit/>
          </a:bodyPr>
          <a:lstStyle>
            <a:lvl1pPr algn="l">
              <a:defRPr lang="en-US" sz="4500" b="1" i="0" kern="1200" dirty="0" smtClean="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TITLE</a:t>
            </a:r>
          </a:p>
        </p:txBody>
      </p:sp>
      <p:sp>
        <p:nvSpPr>
          <p:cNvPr id="10" name="Text Placeholder 5">
            <a:extLst>
              <a:ext uri="{FF2B5EF4-FFF2-40B4-BE49-F238E27FC236}">
                <a16:creationId xmlns="" xmlns:a16="http://schemas.microsoft.com/office/drawing/2014/main" id="{09234EEC-3D1F-43AB-B6BF-72E1C3746E47}"/>
              </a:ext>
            </a:extLst>
          </p:cNvPr>
          <p:cNvSpPr>
            <a:spLocks noGrp="1"/>
          </p:cNvSpPr>
          <p:nvPr>
            <p:ph type="body" sz="quarter" idx="10" hasCustomPrompt="1"/>
          </p:nvPr>
        </p:nvSpPr>
        <p:spPr>
          <a:xfrm>
            <a:off x="753088" y="3775815"/>
            <a:ext cx="10363200" cy="240235"/>
          </a:xfrm>
        </p:spPr>
        <p:txBody>
          <a:bodyPr>
            <a:noAutofit/>
          </a:bodyPr>
          <a:lstStyle>
            <a:lvl1pPr marL="0" indent="0" algn="l">
              <a:buNone/>
              <a:defRPr lang="en-US" sz="2000" kern="1200" dirty="0" smtClean="0">
                <a:solidFill>
                  <a:srgbClr val="FFFFFF"/>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Subtitle</a:t>
            </a:r>
          </a:p>
        </p:txBody>
      </p:sp>
      <p:pic>
        <p:nvPicPr>
          <p:cNvPr id="11" name="Image 10">
            <a:extLst>
              <a:ext uri="{FF2B5EF4-FFF2-40B4-BE49-F238E27FC236}">
                <a16:creationId xmlns="" xmlns:a16="http://schemas.microsoft.com/office/drawing/2014/main" id="{30C760E1-666A-4109-8C76-C01B04B3A4F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7627" y="5700379"/>
            <a:ext cx="1913904" cy="766022"/>
          </a:xfrm>
          <a:prstGeom prst="rect">
            <a:avLst/>
          </a:prstGeom>
        </p:spPr>
      </p:pic>
    </p:spTree>
    <p:extLst>
      <p:ext uri="{BB962C8B-B14F-4D97-AF65-F5344CB8AC3E}">
        <p14:creationId xmlns:p14="http://schemas.microsoft.com/office/powerpoint/2010/main" val="831270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RE VERT">
    <p:spTree>
      <p:nvGrpSpPr>
        <p:cNvPr id="1" name=""/>
        <p:cNvGrpSpPr/>
        <p:nvPr/>
      </p:nvGrpSpPr>
      <p:grpSpPr>
        <a:xfrm>
          <a:off x="0" y="0"/>
          <a:ext cx="0" cy="0"/>
          <a:chOff x="0" y="0"/>
          <a:chExt cx="0" cy="0"/>
        </a:xfrm>
      </p:grpSpPr>
      <p:sp>
        <p:nvSpPr>
          <p:cNvPr id="8" name="Rectangle 7"/>
          <p:cNvSpPr/>
          <p:nvPr userDrawn="1"/>
        </p:nvSpPr>
        <p:spPr>
          <a:xfrm>
            <a:off x="116417" y="116418"/>
            <a:ext cx="11959166" cy="6614582"/>
          </a:xfrm>
          <a:prstGeom prst="rect">
            <a:avLst/>
          </a:prstGeom>
          <a:gradFill flip="none" rotWithShape="1">
            <a:gsLst>
              <a:gs pos="100000">
                <a:srgbClr val="AFD52C"/>
              </a:gs>
              <a:gs pos="0">
                <a:srgbClr val="677E1A"/>
              </a:gs>
            </a:gsLst>
            <a:lin ang="0" scaled="1"/>
            <a:tileRect/>
          </a:gra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fr-FR" dirty="0"/>
          </a:p>
        </p:txBody>
      </p:sp>
      <p:pic>
        <p:nvPicPr>
          <p:cNvPr id="7" name="Image 6" descr="Texture-1.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20915" r="3307" b="22139"/>
          <a:stretch/>
        </p:blipFill>
        <p:spPr>
          <a:xfrm>
            <a:off x="0" y="1"/>
            <a:ext cx="12192000" cy="6858000"/>
          </a:xfrm>
          <a:prstGeom prst="rect">
            <a:avLst/>
          </a:prstGeom>
          <a:effectLst/>
        </p:spPr>
      </p:pic>
      <p:sp>
        <p:nvSpPr>
          <p:cNvPr id="9" name="Title 3">
            <a:extLst>
              <a:ext uri="{FF2B5EF4-FFF2-40B4-BE49-F238E27FC236}">
                <a16:creationId xmlns="" xmlns:a16="http://schemas.microsoft.com/office/drawing/2014/main" id="{4B8F53CA-8DD4-43E9-A170-8E1090DC524E}"/>
              </a:ext>
            </a:extLst>
          </p:cNvPr>
          <p:cNvSpPr>
            <a:spLocks noGrp="1"/>
          </p:cNvSpPr>
          <p:nvPr>
            <p:ph type="title" hasCustomPrompt="1"/>
          </p:nvPr>
        </p:nvSpPr>
        <p:spPr>
          <a:xfrm>
            <a:off x="753088" y="3214393"/>
            <a:ext cx="10363200" cy="481307"/>
          </a:xfrm>
        </p:spPr>
        <p:txBody>
          <a:bodyPr>
            <a:noAutofit/>
          </a:bodyPr>
          <a:lstStyle>
            <a:lvl1pPr algn="l">
              <a:defRPr lang="en-US" sz="4500" b="1" i="0" kern="1200" dirty="0" smtClean="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TITLE</a:t>
            </a:r>
          </a:p>
        </p:txBody>
      </p:sp>
      <p:sp>
        <p:nvSpPr>
          <p:cNvPr id="10" name="Text Placeholder 5">
            <a:extLst>
              <a:ext uri="{FF2B5EF4-FFF2-40B4-BE49-F238E27FC236}">
                <a16:creationId xmlns="" xmlns:a16="http://schemas.microsoft.com/office/drawing/2014/main" id="{07273155-E885-418D-A14A-8858B5C932C3}"/>
              </a:ext>
            </a:extLst>
          </p:cNvPr>
          <p:cNvSpPr>
            <a:spLocks noGrp="1"/>
          </p:cNvSpPr>
          <p:nvPr>
            <p:ph type="body" sz="quarter" idx="10" hasCustomPrompt="1"/>
          </p:nvPr>
        </p:nvSpPr>
        <p:spPr>
          <a:xfrm>
            <a:off x="753088" y="3775815"/>
            <a:ext cx="10363200" cy="240235"/>
          </a:xfrm>
        </p:spPr>
        <p:txBody>
          <a:bodyPr>
            <a:noAutofit/>
          </a:bodyPr>
          <a:lstStyle>
            <a:lvl1pPr marL="0" indent="0" algn="l">
              <a:buNone/>
              <a:defRPr lang="en-US" sz="2000" kern="1200" dirty="0" smtClean="0">
                <a:solidFill>
                  <a:srgbClr val="FFFFFF"/>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Subtitle</a:t>
            </a:r>
          </a:p>
        </p:txBody>
      </p:sp>
      <p:pic>
        <p:nvPicPr>
          <p:cNvPr id="11" name="Image 10">
            <a:extLst>
              <a:ext uri="{FF2B5EF4-FFF2-40B4-BE49-F238E27FC236}">
                <a16:creationId xmlns="" xmlns:a16="http://schemas.microsoft.com/office/drawing/2014/main" id="{89EBB237-0F36-40FD-80D9-2286E23770B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7627" y="5700379"/>
            <a:ext cx="1913904" cy="766022"/>
          </a:xfrm>
          <a:prstGeom prst="rect">
            <a:avLst/>
          </a:prstGeom>
        </p:spPr>
      </p:pic>
    </p:spTree>
    <p:extLst>
      <p:ext uri="{BB962C8B-B14F-4D97-AF65-F5344CB8AC3E}">
        <p14:creationId xmlns:p14="http://schemas.microsoft.com/office/powerpoint/2010/main" val="424266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S BLOC TEXTE">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2"/>
          <a:stretch>
            <a:fillRect/>
          </a:stretch>
        </p:blipFill>
        <p:spPr>
          <a:xfrm>
            <a:off x="0" y="6117336"/>
            <a:ext cx="12192000" cy="740664"/>
          </a:xfrm>
          <a:prstGeom prst="rect">
            <a:avLst/>
          </a:prstGeom>
        </p:spPr>
      </p:pic>
      <p:pic>
        <p:nvPicPr>
          <p:cNvPr id="9" name="Image 2">
            <a:extLst>
              <a:ext uri="{FF2B5EF4-FFF2-40B4-BE49-F238E27FC236}">
                <a16:creationId xmlns="" xmlns:a16="http://schemas.microsoft.com/office/drawing/2014/main" id="{C33E795D-DB54-9246-85DB-AD286751C2D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9340" y="6212539"/>
            <a:ext cx="1419212" cy="536703"/>
          </a:xfrm>
          <a:prstGeom prst="rect">
            <a:avLst/>
          </a:prstGeom>
        </p:spPr>
      </p:pic>
      <p:sp>
        <p:nvSpPr>
          <p:cNvPr id="4" name="Title 3"/>
          <p:cNvSpPr>
            <a:spLocks noGrp="1"/>
          </p:cNvSpPr>
          <p:nvPr>
            <p:ph type="title" hasCustomPrompt="1"/>
          </p:nvPr>
        </p:nvSpPr>
        <p:spPr>
          <a:xfrm>
            <a:off x="422888" y="244702"/>
            <a:ext cx="10363200" cy="671807"/>
          </a:xfrm>
        </p:spPr>
        <p:txBody>
          <a:bodyPr>
            <a:normAutofit/>
          </a:bodyPr>
          <a:lstStyle>
            <a:lvl1pPr algn="l">
              <a:defRPr lang="en-US" sz="3200" b="1" i="0" kern="1200" dirty="0" smtClean="0">
                <a:gradFill flip="none" rotWithShape="1">
                  <a:gsLst>
                    <a:gs pos="0">
                      <a:srgbClr val="EB311B"/>
                    </a:gs>
                    <a:gs pos="100000">
                      <a:srgbClr val="FF6600"/>
                    </a:gs>
                  </a:gsLst>
                  <a:lin ang="0" scaled="1"/>
                  <a:tileRect/>
                </a:gradFill>
                <a:latin typeface="Calibri" panose="020F0502020204030204" pitchFamily="34" charset="0"/>
                <a:ea typeface="Calibri" panose="020F0502020204030204" pitchFamily="34" charset="0"/>
                <a:cs typeface="Calibri" panose="020F0502020204030204" pitchFamily="34" charset="0"/>
              </a:defRPr>
            </a:lvl1pPr>
          </a:lstStyle>
          <a:p>
            <a:r>
              <a:rPr lang="en-US" dirty="0"/>
              <a:t>Title</a:t>
            </a:r>
          </a:p>
        </p:txBody>
      </p:sp>
      <p:sp>
        <p:nvSpPr>
          <p:cNvPr id="6" name="Text Placeholder 5"/>
          <p:cNvSpPr>
            <a:spLocks noGrp="1"/>
          </p:cNvSpPr>
          <p:nvPr>
            <p:ph type="body" sz="quarter" idx="10" hasCustomPrompt="1"/>
          </p:nvPr>
        </p:nvSpPr>
        <p:spPr>
          <a:xfrm>
            <a:off x="410188" y="829744"/>
            <a:ext cx="10363200" cy="218395"/>
          </a:xfrm>
        </p:spPr>
        <p:txBody>
          <a:bodyPr>
            <a:noAutofit/>
          </a:bodyPr>
          <a:lstStyle>
            <a:lvl1pPr marL="0" indent="0" algn="l">
              <a:buNone/>
              <a:defRPr lang="en-US" sz="1700" b="1" kern="1200" dirty="0" smtClean="0">
                <a:solidFill>
                  <a:srgbClr val="404040"/>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Subtitle</a:t>
            </a:r>
          </a:p>
        </p:txBody>
      </p:sp>
      <p:sp>
        <p:nvSpPr>
          <p:cNvPr id="24" name="Espace réservé du texte 23"/>
          <p:cNvSpPr>
            <a:spLocks noGrp="1"/>
          </p:cNvSpPr>
          <p:nvPr>
            <p:ph type="body" sz="quarter" idx="18" hasCustomPrompt="1"/>
          </p:nvPr>
        </p:nvSpPr>
        <p:spPr>
          <a:xfrm>
            <a:off x="425450" y="1562100"/>
            <a:ext cx="9417050" cy="273050"/>
          </a:xfrm>
        </p:spPr>
        <p:txBody>
          <a:bodyPr>
            <a:noAutofit/>
          </a:bodyPr>
          <a:lstStyle>
            <a:lvl1pPr marL="0" indent="0">
              <a:buNone/>
              <a:defRPr sz="2500" b="1">
                <a:solidFill>
                  <a:srgbClr val="404040"/>
                </a:solidFill>
                <a:latin typeface="Calibri" panose="020F0502020204030204" pitchFamily="34" charset="0"/>
                <a:cs typeface="Calibri" panose="020F0502020204030204" pitchFamily="34" charset="0"/>
              </a:defRPr>
            </a:lvl1pPr>
          </a:lstStyle>
          <a:p>
            <a:pPr lvl="0"/>
            <a:r>
              <a:rPr lang="fr-FR" dirty="0" err="1"/>
              <a:t>Title</a:t>
            </a:r>
            <a:endParaRPr lang="fr-FR" dirty="0"/>
          </a:p>
        </p:txBody>
      </p:sp>
      <p:sp>
        <p:nvSpPr>
          <p:cNvPr id="28" name="Espace réservé du texte 27"/>
          <p:cNvSpPr>
            <a:spLocks noGrp="1"/>
          </p:cNvSpPr>
          <p:nvPr>
            <p:ph type="body" sz="quarter" idx="20" hasCustomPrompt="1"/>
          </p:nvPr>
        </p:nvSpPr>
        <p:spPr>
          <a:xfrm>
            <a:off x="425450" y="1943097"/>
            <a:ext cx="9429750" cy="3816350"/>
          </a:xfrm>
        </p:spPr>
        <p:txBody>
          <a:bodyPr>
            <a:normAutofit/>
          </a:bodyPr>
          <a:lstStyle>
            <a:lvl1pPr marL="0" indent="0">
              <a:lnSpc>
                <a:spcPct val="120000"/>
              </a:lnSpc>
              <a:buNone/>
              <a:defRPr sz="1400">
                <a:solidFill>
                  <a:schemeClr val="bg1">
                    <a:lumMod val="50000"/>
                  </a:schemeClr>
                </a:solidFill>
                <a:latin typeface="Calibri" panose="020F0502020204030204" pitchFamily="34" charset="0"/>
                <a:cs typeface="Calibri" panose="020F0502020204030204" pitchFamily="34" charset="0"/>
              </a:defRPr>
            </a:lvl1pPr>
          </a:lstStyle>
          <a:p>
            <a:pPr lvl="0"/>
            <a:endParaRPr lang="fr-FR" dirty="0"/>
          </a:p>
        </p:txBody>
      </p:sp>
    </p:spTree>
    <p:extLst>
      <p:ext uri="{BB962C8B-B14F-4D97-AF65-F5344CB8AC3E}">
        <p14:creationId xmlns:p14="http://schemas.microsoft.com/office/powerpoint/2010/main" val="1723720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US TITRE SEUL">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a:stretch>
            <a:fillRect/>
          </a:stretch>
        </p:blipFill>
        <p:spPr>
          <a:xfrm>
            <a:off x="0" y="6117336"/>
            <a:ext cx="12192000" cy="740664"/>
          </a:xfrm>
          <a:prstGeom prst="rect">
            <a:avLst/>
          </a:prstGeom>
        </p:spPr>
      </p:pic>
      <p:sp>
        <p:nvSpPr>
          <p:cNvPr id="14" name="Title 3">
            <a:extLst>
              <a:ext uri="{FF2B5EF4-FFF2-40B4-BE49-F238E27FC236}">
                <a16:creationId xmlns="" xmlns:a16="http://schemas.microsoft.com/office/drawing/2014/main" id="{789332BA-1E3A-4A3F-9BA9-FCA827C19D9C}"/>
              </a:ext>
            </a:extLst>
          </p:cNvPr>
          <p:cNvSpPr>
            <a:spLocks noGrp="1"/>
          </p:cNvSpPr>
          <p:nvPr>
            <p:ph type="title" hasCustomPrompt="1"/>
          </p:nvPr>
        </p:nvSpPr>
        <p:spPr>
          <a:xfrm>
            <a:off x="422888" y="244702"/>
            <a:ext cx="10363200" cy="671807"/>
          </a:xfrm>
        </p:spPr>
        <p:txBody>
          <a:bodyPr>
            <a:normAutofit/>
          </a:bodyPr>
          <a:lstStyle>
            <a:lvl1pPr algn="l">
              <a:defRPr lang="en-US" sz="3200" b="1" i="0" kern="1200" dirty="0" smtClean="0">
                <a:gradFill flip="none" rotWithShape="1">
                  <a:gsLst>
                    <a:gs pos="0">
                      <a:srgbClr val="EB311B"/>
                    </a:gs>
                    <a:gs pos="100000">
                      <a:srgbClr val="FF6600"/>
                    </a:gs>
                  </a:gsLst>
                  <a:lin ang="0" scaled="1"/>
                  <a:tileRect/>
                </a:gradFill>
                <a:latin typeface="Calibri" panose="020F0502020204030204" pitchFamily="34" charset="0"/>
                <a:ea typeface="Calibri" panose="020F0502020204030204" pitchFamily="34" charset="0"/>
                <a:cs typeface="Calibri" panose="020F0502020204030204" pitchFamily="34" charset="0"/>
              </a:defRPr>
            </a:lvl1pPr>
          </a:lstStyle>
          <a:p>
            <a:r>
              <a:rPr lang="en-US" dirty="0"/>
              <a:t>Title</a:t>
            </a:r>
          </a:p>
        </p:txBody>
      </p:sp>
      <p:sp>
        <p:nvSpPr>
          <p:cNvPr id="15" name="Text Placeholder 5">
            <a:extLst>
              <a:ext uri="{FF2B5EF4-FFF2-40B4-BE49-F238E27FC236}">
                <a16:creationId xmlns="" xmlns:a16="http://schemas.microsoft.com/office/drawing/2014/main" id="{4D1C4FBD-8794-43BF-A685-C3599C8441BC}"/>
              </a:ext>
            </a:extLst>
          </p:cNvPr>
          <p:cNvSpPr>
            <a:spLocks noGrp="1"/>
          </p:cNvSpPr>
          <p:nvPr>
            <p:ph type="body" sz="quarter" idx="10" hasCustomPrompt="1"/>
          </p:nvPr>
        </p:nvSpPr>
        <p:spPr>
          <a:xfrm>
            <a:off x="410188" y="829744"/>
            <a:ext cx="10363200" cy="218395"/>
          </a:xfrm>
        </p:spPr>
        <p:txBody>
          <a:bodyPr>
            <a:noAutofit/>
          </a:bodyPr>
          <a:lstStyle>
            <a:lvl1pPr marL="0" indent="0" algn="l">
              <a:buNone/>
              <a:defRPr lang="en-US" sz="1700" b="1" kern="1200" dirty="0" smtClean="0">
                <a:solidFill>
                  <a:srgbClr val="404040"/>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Subtitle</a:t>
            </a:r>
          </a:p>
        </p:txBody>
      </p:sp>
      <p:pic>
        <p:nvPicPr>
          <p:cNvPr id="7" name="Image 2">
            <a:extLst>
              <a:ext uri="{FF2B5EF4-FFF2-40B4-BE49-F238E27FC236}">
                <a16:creationId xmlns="" xmlns:a16="http://schemas.microsoft.com/office/drawing/2014/main" id="{876FD1BD-81B4-5942-B10E-C1D7AA13B12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9340" y="6212539"/>
            <a:ext cx="1419212" cy="536703"/>
          </a:xfrm>
          <a:prstGeom prst="rect">
            <a:avLst/>
          </a:prstGeom>
        </p:spPr>
      </p:pic>
    </p:spTree>
    <p:extLst>
      <p:ext uri="{BB962C8B-B14F-4D97-AF65-F5344CB8AC3E}">
        <p14:creationId xmlns:p14="http://schemas.microsoft.com/office/powerpoint/2010/main" val="4272411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Slide Number Placeholder 5"/>
          <p:cNvSpPr txBox="1">
            <a:spLocks/>
          </p:cNvSpPr>
          <p:nvPr userDrawn="1"/>
        </p:nvSpPr>
        <p:spPr>
          <a:xfrm>
            <a:off x="133684" y="6410572"/>
            <a:ext cx="374307" cy="328295"/>
          </a:xfrm>
          <a:prstGeom prst="rect">
            <a:avLst/>
          </a:prstGeom>
          <a:noFill/>
          <a:ln>
            <a:solidFill>
              <a:schemeClr val="bg1"/>
            </a:solidFill>
          </a:ln>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A290D8D-6BA0-418D-AFED-C65293F70DA0}" type="slidenum">
              <a:rPr lang="en-US" sz="1100" b="1" i="0" smtClean="0">
                <a:solidFill>
                  <a:schemeClr val="tx1">
                    <a:alpha val="50000"/>
                  </a:schemeClr>
                </a:solidFill>
                <a:latin typeface="Calibri" panose="020F0502020204030204" pitchFamily="34" charset="0"/>
                <a:ea typeface="Roboto Condensed Light" charset="0"/>
                <a:cs typeface="Calibri" panose="020F0502020204030204" pitchFamily="34" charset="0"/>
              </a:rPr>
              <a:pPr algn="l"/>
              <a:t>‹#›</a:t>
            </a:fld>
            <a:endParaRPr lang="en-US" sz="1100" b="1" i="0" dirty="0">
              <a:solidFill>
                <a:schemeClr val="tx1">
                  <a:alpha val="50000"/>
                </a:schemeClr>
              </a:solidFill>
              <a:latin typeface="Calibri" panose="020F0502020204030204" pitchFamily="34" charset="0"/>
              <a:ea typeface="Roboto Condensed Light" charset="0"/>
              <a:cs typeface="Calibri" panose="020F0502020204030204" pitchFamily="34" charset="0"/>
            </a:endParaRPr>
          </a:p>
        </p:txBody>
      </p:sp>
      <p:sp>
        <p:nvSpPr>
          <p:cNvPr id="9" name="Text Placeholder 5"/>
          <p:cNvSpPr txBox="1">
            <a:spLocks/>
          </p:cNvSpPr>
          <p:nvPr userDrawn="1"/>
        </p:nvSpPr>
        <p:spPr>
          <a:xfrm>
            <a:off x="573506" y="6479134"/>
            <a:ext cx="10363200" cy="218395"/>
          </a:xfrm>
          <a:prstGeom prst="rect">
            <a:avLst/>
          </a:prstGeom>
        </p:spPr>
        <p:txBody>
          <a:bodyPr>
            <a:noAutofit/>
          </a:bodyPr>
          <a:lstStyle>
            <a:lvl1pPr marL="0" indent="0" algn="l" defTabSz="914377" rtl="0" eaLnBrk="1" latinLnBrk="0" hangingPunct="1">
              <a:lnSpc>
                <a:spcPct val="90000"/>
              </a:lnSpc>
              <a:spcBef>
                <a:spcPts val="1000"/>
              </a:spcBef>
              <a:buFont typeface="Arial" panose="020B0604020202020204" pitchFamily="34" charset="0"/>
              <a:buNone/>
              <a:defRPr lang="en-US" sz="1500" kern="1200" dirty="0" smtClean="0">
                <a:solidFill>
                  <a:schemeClr val="bg1">
                    <a:lumMod val="50000"/>
                  </a:schemeClr>
                </a:solidFill>
                <a:latin typeface="Helvetica Neue"/>
                <a:ea typeface="Roboto Condensed bold" panose="02000000000000000000" pitchFamily="2" charset="0"/>
                <a:cs typeface="Helvetica Neue"/>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en-US" sz="1000" kern="1200" dirty="0">
              <a:solidFill>
                <a:schemeClr val="bg1">
                  <a:lumMod val="75000"/>
                </a:schemeClr>
              </a:solidFill>
              <a:latin typeface="Calibri" panose="020F0502020204030204" pitchFamily="34" charset="0"/>
              <a:ea typeface="Roboto Condensed bold" panose="02000000000000000000" pitchFamily="2" charset="0"/>
              <a:cs typeface="Calibri" panose="020F0502020204030204" pitchFamily="34" charset="0"/>
            </a:endParaRPr>
          </a:p>
        </p:txBody>
      </p:sp>
      <p:sp>
        <p:nvSpPr>
          <p:cNvPr id="14" name="Title Placeholder 1"/>
          <p:cNvSpPr>
            <a:spLocks noGrp="1"/>
          </p:cNvSpPr>
          <p:nvPr>
            <p:ph type="title"/>
          </p:nvPr>
        </p:nvSpPr>
        <p:spPr>
          <a:xfrm>
            <a:off x="914400" y="588175"/>
            <a:ext cx="10363200" cy="817561"/>
          </a:xfrm>
          <a:prstGeom prst="rect">
            <a:avLst/>
          </a:prstGeom>
        </p:spPr>
        <p:txBody>
          <a:bodyPr vert="horz" lIns="0" tIns="0" rIns="0" bIns="0" rtlCol="0" anchor="ctr">
            <a:normAutofit/>
          </a:bodyPr>
          <a:lstStyle/>
          <a:p>
            <a:r>
              <a:rPr lang="en-US" dirty="0"/>
              <a:t>Click to edit Master title style</a:t>
            </a:r>
          </a:p>
        </p:txBody>
      </p:sp>
      <p:sp>
        <p:nvSpPr>
          <p:cNvPr id="15" name="Text Placeholder 2"/>
          <p:cNvSpPr>
            <a:spLocks noGrp="1"/>
          </p:cNvSpPr>
          <p:nvPr>
            <p:ph type="body" idx="1"/>
          </p:nvPr>
        </p:nvSpPr>
        <p:spPr>
          <a:xfrm>
            <a:off x="914400" y="1527415"/>
            <a:ext cx="10363200" cy="4243137"/>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36483213"/>
      </p:ext>
    </p:extLst>
  </p:cSld>
  <p:clrMap bg1="dk1" tx1="lt1" bg2="dk2" tx2="lt2" accent1="accent1" accent2="accent2" accent3="accent3" accent4="accent4" accent5="accent5" accent6="accent6" hlink="hlink" folHlink="folHlink"/>
  <p:sldLayoutIdLst>
    <p:sldLayoutId id="2147483775" r:id="rId1"/>
    <p:sldLayoutId id="2147483784" r:id="rId2"/>
    <p:sldLayoutId id="2147483783" r:id="rId3"/>
    <p:sldLayoutId id="2147483785" r:id="rId4"/>
    <p:sldLayoutId id="2147483781" r:id="rId5"/>
    <p:sldLayoutId id="2147483776" r:id="rId6"/>
    <p:sldLayoutId id="2147483777" r:id="rId7"/>
    <p:sldLayoutId id="2147483694" r:id="rId8"/>
    <p:sldLayoutId id="2147483761" r:id="rId9"/>
    <p:sldLayoutId id="2147483766" r:id="rId10"/>
    <p:sldLayoutId id="2147483782" r:id="rId11"/>
  </p:sldLayoutIdLst>
  <p:txStyles>
    <p:titleStyle>
      <a:lvl1pPr algn="l" defTabSz="914377" rtl="0" eaLnBrk="1" latinLnBrk="0" hangingPunct="1">
        <a:lnSpc>
          <a:spcPct val="90000"/>
        </a:lnSpc>
        <a:spcBef>
          <a:spcPct val="0"/>
        </a:spcBef>
        <a:buNone/>
        <a:defRPr sz="3400" b="1"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p:titleStyle>
    <p:bodyStyle>
      <a:lvl1pPr marL="0" indent="0" algn="l" defTabSz="914377" rtl="0" eaLnBrk="1" latinLnBrk="0" hangingPunct="1">
        <a:lnSpc>
          <a:spcPct val="90000"/>
        </a:lnSpc>
        <a:spcBef>
          <a:spcPts val="1000"/>
        </a:spcBef>
        <a:buFont typeface="Arial" panose="020B0604020202020204" pitchFamily="34" charset="0"/>
        <a:buNone/>
        <a:defRPr sz="28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3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914377" indent="0" algn="l" defTabSz="914377" rtl="0" eaLnBrk="1" latinLnBrk="0" hangingPunct="1">
        <a:lnSpc>
          <a:spcPct val="90000"/>
        </a:lnSpc>
        <a:spcBef>
          <a:spcPts val="500"/>
        </a:spcBef>
        <a:buFont typeface="Arial" panose="020B0604020202020204" pitchFamily="34" charset="0"/>
        <a:buNone/>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828755" indent="0" algn="l" defTabSz="914377" rtl="0" eaLnBrk="1" latinLnBrk="0" hangingPunct="1">
        <a:lnSpc>
          <a:spcPct val="90000"/>
        </a:lnSpc>
        <a:spcBef>
          <a:spcPts val="500"/>
        </a:spcBef>
        <a:buFont typeface="Arial" panose="020B0604020202020204" pitchFamily="34" charset="0"/>
        <a:buNone/>
        <a:defRPr sz="16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 xmlns:a16="http://schemas.microsoft.com/office/drawing/2014/main" id="{AD9D8EF4-734F-46A4-89F7-3A187ABA95C7}"/>
              </a:ext>
            </a:extLst>
          </p:cNvPr>
          <p:cNvSpPr>
            <a:spLocks noGrp="1"/>
          </p:cNvSpPr>
          <p:nvPr>
            <p:ph type="body" sz="quarter" idx="10"/>
          </p:nvPr>
        </p:nvSpPr>
        <p:spPr/>
        <p:txBody>
          <a:bodyPr/>
          <a:lstStyle/>
          <a:p>
            <a:r>
              <a:rPr lang="fr-FR" dirty="0"/>
              <a:t>IMLA Mortgage Market Tracker </a:t>
            </a:r>
          </a:p>
          <a:p>
            <a:r>
              <a:rPr lang="fr-FR" dirty="0" smtClean="0"/>
              <a:t>Q3 2020</a:t>
            </a:r>
            <a:endParaRPr lang="fr-FR" dirty="0"/>
          </a:p>
        </p:txBody>
      </p:sp>
      <p:sp>
        <p:nvSpPr>
          <p:cNvPr id="3" name="Espace réservé du texte 2">
            <a:extLst>
              <a:ext uri="{FF2B5EF4-FFF2-40B4-BE49-F238E27FC236}">
                <a16:creationId xmlns="" xmlns:a16="http://schemas.microsoft.com/office/drawing/2014/main" id="{567B8AD7-C719-4B05-8CC8-B5FC2A17D303}"/>
              </a:ext>
            </a:extLst>
          </p:cNvPr>
          <p:cNvSpPr>
            <a:spLocks noGrp="1"/>
          </p:cNvSpPr>
          <p:nvPr>
            <p:ph type="body" sz="quarter" idx="14"/>
          </p:nvPr>
        </p:nvSpPr>
        <p:spPr>
          <a:xfrm>
            <a:off x="137583" y="5907217"/>
            <a:ext cx="11937999" cy="327554"/>
          </a:xfrm>
        </p:spPr>
        <p:txBody>
          <a:bodyPr/>
          <a:lstStyle/>
          <a:p>
            <a:r>
              <a:rPr lang="en-GB" dirty="0"/>
              <a:t>Prepared for the Intermediary Mortgage Lenders Association (IMLA)</a:t>
            </a:r>
            <a:endParaRPr lang="fr-FR" dirty="0"/>
          </a:p>
        </p:txBody>
      </p:sp>
    </p:spTree>
    <p:extLst>
      <p:ext uri="{BB962C8B-B14F-4D97-AF65-F5344CB8AC3E}">
        <p14:creationId xmlns:p14="http://schemas.microsoft.com/office/powerpoint/2010/main" val="3509109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sz="2900" dirty="0" smtClean="0"/>
              <a:t>Confidence in outlook for intermediary sector</a:t>
            </a:r>
            <a:endParaRPr lang="fr-FR" sz="2900" dirty="0"/>
          </a:p>
        </p:txBody>
      </p:sp>
      <p:sp>
        <p:nvSpPr>
          <p:cNvPr id="10" name="Espace réservé du texte 9"/>
          <p:cNvSpPr>
            <a:spLocks noGrp="1"/>
          </p:cNvSpPr>
          <p:nvPr>
            <p:ph type="body" sz="quarter" idx="4294967295"/>
          </p:nvPr>
        </p:nvSpPr>
        <p:spPr>
          <a:xfrm>
            <a:off x="410188" y="829744"/>
            <a:ext cx="10363200" cy="595002"/>
          </a:xfrm>
        </p:spPr>
        <p:txBody>
          <a:bodyPr vert="horz" lIns="0" tIns="0" rIns="0" bIns="0" rtlCol="0">
            <a:noAutofit/>
          </a:bodyPr>
          <a:lstStyle/>
          <a:p>
            <a:r>
              <a:rPr lang="en-GB" sz="1700" dirty="0" smtClean="0"/>
              <a:t>The </a:t>
            </a:r>
            <a:r>
              <a:rPr lang="en-GB" sz="1700" dirty="0"/>
              <a:t>same pattern is also seen when looking at confidence in the outlook for the intermediary sector, with scores recovering over the summer but seeing a slight dip in </a:t>
            </a:r>
            <a:r>
              <a:rPr lang="en-GB" sz="1700" dirty="0" smtClean="0"/>
              <a:t>September. </a:t>
            </a:r>
            <a:endParaRPr lang="en-GB" sz="1700" dirty="0"/>
          </a:p>
        </p:txBody>
      </p:sp>
      <p:sp>
        <p:nvSpPr>
          <p:cNvPr id="52" name="Text Placeholder 6"/>
          <p:cNvSpPr>
            <a:spLocks noGrp="1"/>
          </p:cNvSpPr>
          <p:nvPr>
            <p:ph type="body" sz="quarter" idx="4294967295"/>
          </p:nvPr>
        </p:nvSpPr>
        <p:spPr>
          <a:xfrm>
            <a:off x="676892" y="6213406"/>
            <a:ext cx="9789621" cy="644594"/>
          </a:xfrm>
          <a:prstGeom prst="rect">
            <a:avLst/>
          </a:prstGeom>
        </p:spPr>
        <p:txBody>
          <a:bodyPr>
            <a:normAutofit/>
          </a:bodyPr>
          <a:lstStyle/>
          <a:p>
            <a:pPr>
              <a:spcBef>
                <a:spcPts val="0"/>
              </a:spcBef>
            </a:pPr>
            <a:r>
              <a:rPr lang="en-GB" sz="1000" dirty="0">
                <a:solidFill>
                  <a:schemeClr val="tx1">
                    <a:lumMod val="60000"/>
                    <a:lumOff val="40000"/>
                  </a:schemeClr>
                </a:solidFill>
              </a:rPr>
              <a:t>QH1b. And how confident do you feel about the business outlook for the intermediary sector of the mortgage industry?</a:t>
            </a:r>
          </a:p>
          <a:p>
            <a:pPr>
              <a:spcBef>
                <a:spcPts val="0"/>
              </a:spcBef>
            </a:pPr>
            <a:r>
              <a:rPr lang="en-GB" sz="1000" dirty="0">
                <a:solidFill>
                  <a:schemeClr val="tx1">
                    <a:lumMod val="60000"/>
                    <a:lumOff val="40000"/>
                  </a:schemeClr>
                </a:solidFill>
              </a:rPr>
              <a:t>Base: All respondents </a:t>
            </a:r>
            <a:r>
              <a:rPr lang="en-GB" sz="1000" dirty="0" smtClean="0">
                <a:solidFill>
                  <a:schemeClr val="tx1">
                    <a:lumMod val="60000"/>
                    <a:lumOff val="40000"/>
                  </a:schemeClr>
                </a:solidFill>
              </a:rPr>
              <a:t>(300)</a:t>
            </a:r>
            <a:endParaRPr lang="en-GB" sz="1000" dirty="0">
              <a:solidFill>
                <a:schemeClr val="tx1">
                  <a:lumMod val="60000"/>
                  <a:lumOff val="40000"/>
                </a:schemeClr>
              </a:solidFill>
            </a:endParaRPr>
          </a:p>
        </p:txBody>
      </p:sp>
      <p:grpSp>
        <p:nvGrpSpPr>
          <p:cNvPr id="65" name="Group 64"/>
          <p:cNvGrpSpPr/>
          <p:nvPr/>
        </p:nvGrpSpPr>
        <p:grpSpPr>
          <a:xfrm>
            <a:off x="2863033" y="5779636"/>
            <a:ext cx="6315923" cy="276999"/>
            <a:chOff x="1583577" y="4333504"/>
            <a:chExt cx="6315923" cy="276999"/>
          </a:xfrm>
        </p:grpSpPr>
        <p:sp>
          <p:nvSpPr>
            <p:cNvPr id="66" name="Text Box 53"/>
            <p:cNvSpPr txBox="1">
              <a:spLocks noChangeArrowheads="1"/>
            </p:cNvSpPr>
            <p:nvPr/>
          </p:nvSpPr>
          <p:spPr bwMode="auto">
            <a:xfrm>
              <a:off x="1699330" y="4333504"/>
              <a:ext cx="141542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1200" dirty="0">
                  <a:solidFill>
                    <a:srgbClr val="000000">
                      <a:lumMod val="50000"/>
                      <a:lumOff val="50000"/>
                    </a:srgbClr>
                  </a:solidFill>
                  <a:latin typeface="Calibri" panose="020F0502020204030204" pitchFamily="34" charset="0"/>
                  <a:cs typeface="Calibri" panose="020F0502020204030204" pitchFamily="34" charset="0"/>
                </a:rPr>
                <a:t>Very confident</a:t>
              </a:r>
            </a:p>
          </p:txBody>
        </p:sp>
        <p:grpSp>
          <p:nvGrpSpPr>
            <p:cNvPr id="67" name="Group 57"/>
            <p:cNvGrpSpPr>
              <a:grpSpLocks/>
            </p:cNvGrpSpPr>
            <p:nvPr/>
          </p:nvGrpSpPr>
          <p:grpSpPr bwMode="auto">
            <a:xfrm>
              <a:off x="1583577" y="4408809"/>
              <a:ext cx="4930800" cy="127000"/>
              <a:chOff x="4434" y="627"/>
              <a:chExt cx="4694" cy="96"/>
            </a:xfrm>
          </p:grpSpPr>
          <p:sp>
            <p:nvSpPr>
              <p:cNvPr id="71" name="Rectangle 52"/>
              <p:cNvSpPr>
                <a:spLocks noChangeArrowheads="1"/>
              </p:cNvSpPr>
              <p:nvPr/>
            </p:nvSpPr>
            <p:spPr bwMode="auto">
              <a:xfrm>
                <a:off x="4434" y="627"/>
                <a:ext cx="96" cy="96"/>
              </a:xfrm>
              <a:prstGeom prst="rect">
                <a:avLst/>
              </a:prstGeom>
              <a:solidFill>
                <a:schemeClr val="accent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200" dirty="0">
                  <a:solidFill>
                    <a:srgbClr val="000000">
                      <a:lumMod val="50000"/>
                      <a:lumOff val="50000"/>
                    </a:srgbClr>
                  </a:solidFill>
                  <a:latin typeface="Calibri" panose="020F0502020204030204" pitchFamily="34" charset="0"/>
                  <a:cs typeface="Calibri" panose="020F0502020204030204" pitchFamily="34" charset="0"/>
                </a:endParaRPr>
              </a:p>
            </p:txBody>
          </p:sp>
          <p:sp>
            <p:nvSpPr>
              <p:cNvPr id="72" name="Rectangle 54"/>
              <p:cNvSpPr>
                <a:spLocks noChangeArrowheads="1"/>
              </p:cNvSpPr>
              <p:nvPr/>
            </p:nvSpPr>
            <p:spPr bwMode="auto">
              <a:xfrm>
                <a:off x="5967" y="627"/>
                <a:ext cx="96" cy="96"/>
              </a:xfrm>
              <a:prstGeom prst="rect">
                <a:avLst/>
              </a:prstGeom>
              <a:solidFill>
                <a:schemeClr val="accent6">
                  <a:lumMod val="60000"/>
                  <a:lumOff val="4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200" dirty="0">
                  <a:solidFill>
                    <a:srgbClr val="000000">
                      <a:lumMod val="50000"/>
                      <a:lumOff val="50000"/>
                    </a:srgbClr>
                  </a:solidFill>
                  <a:latin typeface="Calibri" panose="020F0502020204030204" pitchFamily="34" charset="0"/>
                  <a:cs typeface="Calibri" panose="020F0502020204030204" pitchFamily="34" charset="0"/>
                </a:endParaRPr>
              </a:p>
            </p:txBody>
          </p:sp>
          <p:sp>
            <p:nvSpPr>
              <p:cNvPr id="73" name="Rectangle 55"/>
              <p:cNvSpPr>
                <a:spLocks noChangeArrowheads="1"/>
              </p:cNvSpPr>
              <p:nvPr/>
            </p:nvSpPr>
            <p:spPr bwMode="auto">
              <a:xfrm>
                <a:off x="7499" y="627"/>
                <a:ext cx="96" cy="96"/>
              </a:xfrm>
              <a:prstGeom prst="rect">
                <a:avLst/>
              </a:prstGeom>
              <a:solidFill>
                <a:schemeClr val="accent3">
                  <a:lumMod val="60000"/>
                  <a:lumOff val="4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200" dirty="0">
                  <a:solidFill>
                    <a:srgbClr val="000000">
                      <a:lumMod val="50000"/>
                      <a:lumOff val="50000"/>
                    </a:srgbClr>
                  </a:solidFill>
                  <a:latin typeface="Calibri" panose="020F0502020204030204" pitchFamily="34" charset="0"/>
                  <a:cs typeface="Calibri" panose="020F0502020204030204" pitchFamily="34" charset="0"/>
                </a:endParaRPr>
              </a:p>
            </p:txBody>
          </p:sp>
          <p:sp>
            <p:nvSpPr>
              <p:cNvPr id="74" name="Rectangle 56"/>
              <p:cNvSpPr>
                <a:spLocks noChangeArrowheads="1"/>
              </p:cNvSpPr>
              <p:nvPr/>
            </p:nvSpPr>
            <p:spPr bwMode="auto">
              <a:xfrm>
                <a:off x="9032" y="627"/>
                <a:ext cx="96" cy="96"/>
              </a:xfrm>
              <a:prstGeom prst="rect">
                <a:avLst/>
              </a:prstGeom>
              <a:solidFill>
                <a:schemeClr val="accent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200" dirty="0">
                  <a:solidFill>
                    <a:srgbClr val="000000">
                      <a:lumMod val="50000"/>
                      <a:lumOff val="50000"/>
                    </a:srgbClr>
                  </a:solidFill>
                  <a:latin typeface="Calibri" panose="020F0502020204030204" pitchFamily="34" charset="0"/>
                  <a:cs typeface="Calibri" panose="020F0502020204030204" pitchFamily="34" charset="0"/>
                </a:endParaRPr>
              </a:p>
            </p:txBody>
          </p:sp>
        </p:grpSp>
        <p:sp>
          <p:nvSpPr>
            <p:cNvPr id="68" name="Rectangle 67"/>
            <p:cNvSpPr/>
            <p:nvPr/>
          </p:nvSpPr>
          <p:spPr>
            <a:xfrm>
              <a:off x="3294756" y="4333504"/>
              <a:ext cx="1146789" cy="276999"/>
            </a:xfrm>
            <a:prstGeom prst="rect">
              <a:avLst/>
            </a:prstGeom>
          </p:spPr>
          <p:txBody>
            <a:bodyPr wrap="none">
              <a:spAutoFit/>
            </a:bodyPr>
            <a:lstStyle/>
            <a:p>
              <a:pPr>
                <a:spcBef>
                  <a:spcPct val="50000"/>
                </a:spcBef>
              </a:pPr>
              <a:r>
                <a:rPr lang="en-GB" sz="1200" dirty="0">
                  <a:solidFill>
                    <a:srgbClr val="000000">
                      <a:lumMod val="50000"/>
                      <a:lumOff val="50000"/>
                    </a:srgbClr>
                  </a:solidFill>
                  <a:latin typeface="Calibri" panose="020F0502020204030204" pitchFamily="34" charset="0"/>
                  <a:cs typeface="Calibri" panose="020F0502020204030204" pitchFamily="34" charset="0"/>
                </a:rPr>
                <a:t>Fairly confident</a:t>
              </a:r>
            </a:p>
          </p:txBody>
        </p:sp>
        <p:sp>
          <p:nvSpPr>
            <p:cNvPr id="69" name="Rectangle 68"/>
            <p:cNvSpPr/>
            <p:nvPr/>
          </p:nvSpPr>
          <p:spPr>
            <a:xfrm>
              <a:off x="4904041" y="4333504"/>
              <a:ext cx="1348959" cy="276999"/>
            </a:xfrm>
            <a:prstGeom prst="rect">
              <a:avLst/>
            </a:prstGeom>
          </p:spPr>
          <p:txBody>
            <a:bodyPr wrap="none">
              <a:spAutoFit/>
            </a:bodyPr>
            <a:lstStyle/>
            <a:p>
              <a:pPr>
                <a:spcBef>
                  <a:spcPct val="50000"/>
                </a:spcBef>
              </a:pPr>
              <a:r>
                <a:rPr lang="en-GB" sz="1200" dirty="0">
                  <a:solidFill>
                    <a:srgbClr val="000000">
                      <a:lumMod val="50000"/>
                      <a:lumOff val="50000"/>
                    </a:srgbClr>
                  </a:solidFill>
                  <a:latin typeface="Calibri" panose="020F0502020204030204" pitchFamily="34" charset="0"/>
                  <a:cs typeface="Calibri" panose="020F0502020204030204" pitchFamily="34" charset="0"/>
                </a:rPr>
                <a:t>Not very confident</a:t>
              </a:r>
            </a:p>
          </p:txBody>
        </p:sp>
        <p:sp>
          <p:nvSpPr>
            <p:cNvPr id="70" name="Rectangle 69"/>
            <p:cNvSpPr/>
            <p:nvPr/>
          </p:nvSpPr>
          <p:spPr>
            <a:xfrm>
              <a:off x="6514377" y="4333504"/>
              <a:ext cx="1385123" cy="276999"/>
            </a:xfrm>
            <a:prstGeom prst="rect">
              <a:avLst/>
            </a:prstGeom>
          </p:spPr>
          <p:txBody>
            <a:bodyPr wrap="none">
              <a:spAutoFit/>
            </a:bodyPr>
            <a:lstStyle/>
            <a:p>
              <a:pPr>
                <a:spcBef>
                  <a:spcPct val="50000"/>
                </a:spcBef>
              </a:pPr>
              <a:r>
                <a:rPr lang="en-GB" sz="1200" dirty="0">
                  <a:solidFill>
                    <a:srgbClr val="000000">
                      <a:lumMod val="50000"/>
                      <a:lumOff val="50000"/>
                    </a:srgbClr>
                  </a:solidFill>
                  <a:latin typeface="Calibri" panose="020F0502020204030204" pitchFamily="34" charset="0"/>
                  <a:cs typeface="Calibri" panose="020F0502020204030204" pitchFamily="34" charset="0"/>
                </a:rPr>
                <a:t>Not at all confident</a:t>
              </a:r>
              <a:endParaRPr lang="en-US" sz="1200" dirty="0">
                <a:solidFill>
                  <a:srgbClr val="000000">
                    <a:lumMod val="50000"/>
                    <a:lumOff val="50000"/>
                  </a:srgbClr>
                </a:solidFill>
                <a:latin typeface="Calibri" panose="020F0502020204030204" pitchFamily="34" charset="0"/>
                <a:cs typeface="Calibri" panose="020F0502020204030204" pitchFamily="34" charset="0"/>
              </a:endParaRPr>
            </a:p>
          </p:txBody>
        </p:sp>
      </p:grpSp>
      <p:graphicFrame>
        <p:nvGraphicFramePr>
          <p:cNvPr id="17" name="Chart 16"/>
          <p:cNvGraphicFramePr/>
          <p:nvPr>
            <p:extLst>
              <p:ext uri="{D42A27DB-BD31-4B8C-83A1-F6EECF244321}">
                <p14:modId xmlns:p14="http://schemas.microsoft.com/office/powerpoint/2010/main" val="1130266570"/>
              </p:ext>
            </p:extLst>
          </p:nvPr>
        </p:nvGraphicFramePr>
        <p:xfrm>
          <a:off x="513849" y="2325319"/>
          <a:ext cx="10692000" cy="3103000"/>
        </p:xfrm>
        <a:graphic>
          <a:graphicData uri="http://schemas.openxmlformats.org/drawingml/2006/chart">
            <c:chart xmlns:c="http://schemas.openxmlformats.org/drawingml/2006/chart" xmlns:r="http://schemas.openxmlformats.org/officeDocument/2006/relationships" r:id="rId2"/>
          </a:graphicData>
        </a:graphic>
      </p:graphicFrame>
      <p:sp>
        <p:nvSpPr>
          <p:cNvPr id="21" name="Rectangle 20"/>
          <p:cNvSpPr/>
          <p:nvPr/>
        </p:nvSpPr>
        <p:spPr bwMode="auto">
          <a:xfrm>
            <a:off x="8297839" y="1601619"/>
            <a:ext cx="2878184" cy="3826700"/>
          </a:xfrm>
          <a:prstGeom prst="rect">
            <a:avLst/>
          </a:prstGeom>
          <a:noFill/>
          <a:ln w="12700" cap="flat" cmpd="sng" algn="ctr">
            <a:solidFill>
              <a:schemeClr val="accent3"/>
            </a:solidFill>
            <a:prstDash val="dash"/>
            <a:round/>
            <a:headEnd type="none" w="med" len="med"/>
            <a:tailEnd type="none" w="med" len="med"/>
          </a:ln>
          <a:effectLst/>
        </p:spPr>
        <p:txBody>
          <a:bodyPr rot="0" spcFirstLastPara="0" vertOverflow="overflow" horzOverflow="overflow" vert="horz" wrap="square" lIns="77925" tIns="38963" rIns="77925" bIns="38963" numCol="1" spcCol="0" rtlCol="0" fromWordArt="0" anchor="t" anchorCtr="0" forceAA="0" compatLnSpc="1">
            <a:prstTxWarp prst="textNoShape">
              <a:avLst/>
            </a:prstTxWarp>
            <a:noAutofit/>
          </a:bodyPr>
          <a:lstStyle/>
          <a:p>
            <a:pPr algn="ctr"/>
            <a:r>
              <a:rPr lang="en-GB" sz="1400" b="1" dirty="0" smtClean="0">
                <a:solidFill>
                  <a:schemeClr val="accent3"/>
                </a:solidFill>
                <a:latin typeface="Calibri" panose="020F0502020204030204" pitchFamily="34" charset="0"/>
                <a:cs typeface="Calibri" panose="020F0502020204030204" pitchFamily="34" charset="0"/>
              </a:rPr>
              <a:t>2020 by month</a:t>
            </a:r>
            <a:endParaRPr lang="en-GB" sz="1400" b="1" dirty="0">
              <a:solidFill>
                <a:schemeClr val="accent3"/>
              </a:solidFill>
              <a:latin typeface="Calibri" panose="020F0502020204030204" pitchFamily="34" charset="0"/>
              <a:cs typeface="Calibri" panose="020F0502020204030204" pitchFamily="34" charset="0"/>
            </a:endParaRPr>
          </a:p>
        </p:txBody>
      </p:sp>
      <p:cxnSp>
        <p:nvCxnSpPr>
          <p:cNvPr id="22" name="Straight Connector 21"/>
          <p:cNvCxnSpPr/>
          <p:nvPr/>
        </p:nvCxnSpPr>
        <p:spPr>
          <a:xfrm flipV="1">
            <a:off x="9391420" y="2115681"/>
            <a:ext cx="0" cy="3201313"/>
          </a:xfrm>
          <a:prstGeom prst="line">
            <a:avLst/>
          </a:prstGeom>
          <a:ln w="9525" cmpd="sng">
            <a:solidFill>
              <a:schemeClr val="bg1">
                <a:lumMod val="50000"/>
              </a:schemeClr>
            </a:solidFill>
            <a:prstDash val="dash"/>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5986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sz="2900" dirty="0" smtClean="0"/>
              <a:t>Confidence in outlook for their own business</a:t>
            </a:r>
            <a:endParaRPr lang="fr-FR" sz="2900" dirty="0"/>
          </a:p>
        </p:txBody>
      </p:sp>
      <p:sp>
        <p:nvSpPr>
          <p:cNvPr id="10" name="Espace réservé du texte 9"/>
          <p:cNvSpPr>
            <a:spLocks noGrp="1"/>
          </p:cNvSpPr>
          <p:nvPr>
            <p:ph type="body" sz="quarter" idx="4294967295"/>
          </p:nvPr>
        </p:nvSpPr>
        <p:spPr>
          <a:xfrm>
            <a:off x="410188" y="829744"/>
            <a:ext cx="10363200" cy="595002"/>
          </a:xfrm>
        </p:spPr>
        <p:txBody>
          <a:bodyPr vert="horz" lIns="0" tIns="0" rIns="0" bIns="0" rtlCol="0">
            <a:noAutofit/>
          </a:bodyPr>
          <a:lstStyle/>
          <a:p>
            <a:r>
              <a:rPr lang="en-GB" sz="1700" dirty="0" smtClean="0"/>
              <a:t>Intermediaries continued to feel most confident about the outlook for their own business in Q3. The proportion feeling ‘very confident’ about the outlook for their own business in Q3 was in line with the levels seen in Q1. </a:t>
            </a:r>
            <a:endParaRPr lang="en-GB" sz="1700" dirty="0"/>
          </a:p>
        </p:txBody>
      </p:sp>
      <p:sp>
        <p:nvSpPr>
          <p:cNvPr id="52" name="Text Placeholder 6"/>
          <p:cNvSpPr>
            <a:spLocks noGrp="1"/>
          </p:cNvSpPr>
          <p:nvPr>
            <p:ph type="body" sz="quarter" idx="4294967295"/>
          </p:nvPr>
        </p:nvSpPr>
        <p:spPr>
          <a:xfrm>
            <a:off x="676892" y="6213406"/>
            <a:ext cx="9789621" cy="644594"/>
          </a:xfrm>
          <a:prstGeom prst="rect">
            <a:avLst/>
          </a:prstGeom>
        </p:spPr>
        <p:txBody>
          <a:bodyPr>
            <a:normAutofit/>
          </a:bodyPr>
          <a:lstStyle/>
          <a:p>
            <a:pPr>
              <a:spcBef>
                <a:spcPts val="0"/>
              </a:spcBef>
            </a:pPr>
            <a:r>
              <a:rPr lang="en-GB" sz="1000" dirty="0">
                <a:solidFill>
                  <a:schemeClr val="tx1">
                    <a:lumMod val="60000"/>
                    <a:lumOff val="40000"/>
                  </a:schemeClr>
                </a:solidFill>
              </a:rPr>
              <a:t>QH1c. And how confident do you feel about the business outlook for your own firm? </a:t>
            </a:r>
            <a:endParaRPr lang="en-GB" sz="1000" dirty="0" smtClean="0">
              <a:solidFill>
                <a:schemeClr val="tx1">
                  <a:lumMod val="60000"/>
                  <a:lumOff val="40000"/>
                </a:schemeClr>
              </a:solidFill>
            </a:endParaRPr>
          </a:p>
          <a:p>
            <a:pPr>
              <a:spcBef>
                <a:spcPts val="0"/>
              </a:spcBef>
            </a:pPr>
            <a:r>
              <a:rPr lang="en-GB" sz="1000" dirty="0" smtClean="0">
                <a:solidFill>
                  <a:schemeClr val="tx1">
                    <a:lumMod val="60000"/>
                    <a:lumOff val="40000"/>
                  </a:schemeClr>
                </a:solidFill>
              </a:rPr>
              <a:t>Base</a:t>
            </a:r>
            <a:r>
              <a:rPr lang="en-GB" sz="1000" dirty="0">
                <a:solidFill>
                  <a:schemeClr val="tx1">
                    <a:lumMod val="60000"/>
                    <a:lumOff val="40000"/>
                  </a:schemeClr>
                </a:solidFill>
              </a:rPr>
              <a:t>: All respondents </a:t>
            </a:r>
            <a:r>
              <a:rPr lang="en-GB" sz="1000" dirty="0" smtClean="0">
                <a:solidFill>
                  <a:schemeClr val="tx1">
                    <a:lumMod val="60000"/>
                    <a:lumOff val="40000"/>
                  </a:schemeClr>
                </a:solidFill>
              </a:rPr>
              <a:t>(300)</a:t>
            </a:r>
            <a:endParaRPr lang="en-GB" sz="1000" dirty="0">
              <a:solidFill>
                <a:schemeClr val="tx1">
                  <a:lumMod val="60000"/>
                  <a:lumOff val="40000"/>
                </a:schemeClr>
              </a:solidFill>
            </a:endParaRPr>
          </a:p>
        </p:txBody>
      </p:sp>
      <p:grpSp>
        <p:nvGrpSpPr>
          <p:cNvPr id="65" name="Group 64"/>
          <p:cNvGrpSpPr/>
          <p:nvPr/>
        </p:nvGrpSpPr>
        <p:grpSpPr>
          <a:xfrm>
            <a:off x="2863033" y="5779636"/>
            <a:ext cx="6315923" cy="276999"/>
            <a:chOff x="1583577" y="4333504"/>
            <a:chExt cx="6315923" cy="276999"/>
          </a:xfrm>
        </p:grpSpPr>
        <p:sp>
          <p:nvSpPr>
            <p:cNvPr id="66" name="Text Box 53"/>
            <p:cNvSpPr txBox="1">
              <a:spLocks noChangeArrowheads="1"/>
            </p:cNvSpPr>
            <p:nvPr/>
          </p:nvSpPr>
          <p:spPr bwMode="auto">
            <a:xfrm>
              <a:off x="1699330" y="4333504"/>
              <a:ext cx="141542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1200" dirty="0">
                  <a:solidFill>
                    <a:srgbClr val="000000">
                      <a:lumMod val="50000"/>
                      <a:lumOff val="50000"/>
                    </a:srgbClr>
                  </a:solidFill>
                  <a:latin typeface="Calibri" panose="020F0502020204030204" pitchFamily="34" charset="0"/>
                  <a:cs typeface="Calibri" panose="020F0502020204030204" pitchFamily="34" charset="0"/>
                </a:rPr>
                <a:t>Very confident</a:t>
              </a:r>
            </a:p>
          </p:txBody>
        </p:sp>
        <p:grpSp>
          <p:nvGrpSpPr>
            <p:cNvPr id="67" name="Group 57"/>
            <p:cNvGrpSpPr>
              <a:grpSpLocks/>
            </p:cNvGrpSpPr>
            <p:nvPr/>
          </p:nvGrpSpPr>
          <p:grpSpPr bwMode="auto">
            <a:xfrm>
              <a:off x="1583577" y="4408809"/>
              <a:ext cx="4930800" cy="127000"/>
              <a:chOff x="4434" y="627"/>
              <a:chExt cx="4694" cy="96"/>
            </a:xfrm>
          </p:grpSpPr>
          <p:sp>
            <p:nvSpPr>
              <p:cNvPr id="71" name="Rectangle 52"/>
              <p:cNvSpPr>
                <a:spLocks noChangeArrowheads="1"/>
              </p:cNvSpPr>
              <p:nvPr/>
            </p:nvSpPr>
            <p:spPr bwMode="auto">
              <a:xfrm>
                <a:off x="4434" y="627"/>
                <a:ext cx="96" cy="96"/>
              </a:xfrm>
              <a:prstGeom prst="rect">
                <a:avLst/>
              </a:prstGeom>
              <a:solidFill>
                <a:schemeClr val="accent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200" dirty="0">
                  <a:solidFill>
                    <a:srgbClr val="000000">
                      <a:lumMod val="50000"/>
                      <a:lumOff val="50000"/>
                    </a:srgbClr>
                  </a:solidFill>
                  <a:latin typeface="Calibri" panose="020F0502020204030204" pitchFamily="34" charset="0"/>
                  <a:cs typeface="Calibri" panose="020F0502020204030204" pitchFamily="34" charset="0"/>
                </a:endParaRPr>
              </a:p>
            </p:txBody>
          </p:sp>
          <p:sp>
            <p:nvSpPr>
              <p:cNvPr id="72" name="Rectangle 54"/>
              <p:cNvSpPr>
                <a:spLocks noChangeArrowheads="1"/>
              </p:cNvSpPr>
              <p:nvPr/>
            </p:nvSpPr>
            <p:spPr bwMode="auto">
              <a:xfrm>
                <a:off x="5967" y="627"/>
                <a:ext cx="96" cy="96"/>
              </a:xfrm>
              <a:prstGeom prst="rect">
                <a:avLst/>
              </a:prstGeom>
              <a:solidFill>
                <a:schemeClr val="accent6">
                  <a:lumMod val="60000"/>
                  <a:lumOff val="4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200" dirty="0">
                  <a:solidFill>
                    <a:srgbClr val="000000">
                      <a:lumMod val="50000"/>
                      <a:lumOff val="50000"/>
                    </a:srgbClr>
                  </a:solidFill>
                  <a:latin typeface="Calibri" panose="020F0502020204030204" pitchFamily="34" charset="0"/>
                  <a:cs typeface="Calibri" panose="020F0502020204030204" pitchFamily="34" charset="0"/>
                </a:endParaRPr>
              </a:p>
            </p:txBody>
          </p:sp>
          <p:sp>
            <p:nvSpPr>
              <p:cNvPr id="73" name="Rectangle 55"/>
              <p:cNvSpPr>
                <a:spLocks noChangeArrowheads="1"/>
              </p:cNvSpPr>
              <p:nvPr/>
            </p:nvSpPr>
            <p:spPr bwMode="auto">
              <a:xfrm>
                <a:off x="7499" y="627"/>
                <a:ext cx="96" cy="96"/>
              </a:xfrm>
              <a:prstGeom prst="rect">
                <a:avLst/>
              </a:prstGeom>
              <a:solidFill>
                <a:schemeClr val="accent3">
                  <a:lumMod val="60000"/>
                  <a:lumOff val="4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200" dirty="0">
                  <a:solidFill>
                    <a:srgbClr val="000000">
                      <a:lumMod val="50000"/>
                      <a:lumOff val="50000"/>
                    </a:srgbClr>
                  </a:solidFill>
                  <a:latin typeface="Calibri" panose="020F0502020204030204" pitchFamily="34" charset="0"/>
                  <a:cs typeface="Calibri" panose="020F0502020204030204" pitchFamily="34" charset="0"/>
                </a:endParaRPr>
              </a:p>
            </p:txBody>
          </p:sp>
          <p:sp>
            <p:nvSpPr>
              <p:cNvPr id="74" name="Rectangle 56"/>
              <p:cNvSpPr>
                <a:spLocks noChangeArrowheads="1"/>
              </p:cNvSpPr>
              <p:nvPr/>
            </p:nvSpPr>
            <p:spPr bwMode="auto">
              <a:xfrm>
                <a:off x="9032" y="627"/>
                <a:ext cx="96" cy="96"/>
              </a:xfrm>
              <a:prstGeom prst="rect">
                <a:avLst/>
              </a:prstGeom>
              <a:solidFill>
                <a:schemeClr val="accent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200" dirty="0">
                  <a:solidFill>
                    <a:srgbClr val="000000">
                      <a:lumMod val="50000"/>
                      <a:lumOff val="50000"/>
                    </a:srgbClr>
                  </a:solidFill>
                  <a:latin typeface="Calibri" panose="020F0502020204030204" pitchFamily="34" charset="0"/>
                  <a:cs typeface="Calibri" panose="020F0502020204030204" pitchFamily="34" charset="0"/>
                </a:endParaRPr>
              </a:p>
            </p:txBody>
          </p:sp>
        </p:grpSp>
        <p:sp>
          <p:nvSpPr>
            <p:cNvPr id="68" name="Rectangle 67"/>
            <p:cNvSpPr/>
            <p:nvPr/>
          </p:nvSpPr>
          <p:spPr>
            <a:xfrm>
              <a:off x="3294756" y="4333504"/>
              <a:ext cx="1146789" cy="276999"/>
            </a:xfrm>
            <a:prstGeom prst="rect">
              <a:avLst/>
            </a:prstGeom>
          </p:spPr>
          <p:txBody>
            <a:bodyPr wrap="none">
              <a:spAutoFit/>
            </a:bodyPr>
            <a:lstStyle/>
            <a:p>
              <a:pPr>
                <a:spcBef>
                  <a:spcPct val="50000"/>
                </a:spcBef>
              </a:pPr>
              <a:r>
                <a:rPr lang="en-GB" sz="1200" dirty="0">
                  <a:solidFill>
                    <a:srgbClr val="000000">
                      <a:lumMod val="50000"/>
                      <a:lumOff val="50000"/>
                    </a:srgbClr>
                  </a:solidFill>
                  <a:latin typeface="Calibri" panose="020F0502020204030204" pitchFamily="34" charset="0"/>
                  <a:cs typeface="Calibri" panose="020F0502020204030204" pitchFamily="34" charset="0"/>
                </a:rPr>
                <a:t>Fairly confident</a:t>
              </a:r>
            </a:p>
          </p:txBody>
        </p:sp>
        <p:sp>
          <p:nvSpPr>
            <p:cNvPr id="69" name="Rectangle 68"/>
            <p:cNvSpPr/>
            <p:nvPr/>
          </p:nvSpPr>
          <p:spPr>
            <a:xfrm>
              <a:off x="4904041" y="4333504"/>
              <a:ext cx="1348959" cy="276999"/>
            </a:xfrm>
            <a:prstGeom prst="rect">
              <a:avLst/>
            </a:prstGeom>
          </p:spPr>
          <p:txBody>
            <a:bodyPr wrap="none">
              <a:spAutoFit/>
            </a:bodyPr>
            <a:lstStyle/>
            <a:p>
              <a:pPr>
                <a:spcBef>
                  <a:spcPct val="50000"/>
                </a:spcBef>
              </a:pPr>
              <a:r>
                <a:rPr lang="en-GB" sz="1200" dirty="0">
                  <a:solidFill>
                    <a:srgbClr val="000000">
                      <a:lumMod val="50000"/>
                      <a:lumOff val="50000"/>
                    </a:srgbClr>
                  </a:solidFill>
                  <a:latin typeface="Calibri" panose="020F0502020204030204" pitchFamily="34" charset="0"/>
                  <a:cs typeface="Calibri" panose="020F0502020204030204" pitchFamily="34" charset="0"/>
                </a:rPr>
                <a:t>Not very confident</a:t>
              </a:r>
            </a:p>
          </p:txBody>
        </p:sp>
        <p:sp>
          <p:nvSpPr>
            <p:cNvPr id="70" name="Rectangle 69"/>
            <p:cNvSpPr/>
            <p:nvPr/>
          </p:nvSpPr>
          <p:spPr>
            <a:xfrm>
              <a:off x="6514377" y="4333504"/>
              <a:ext cx="1385123" cy="276999"/>
            </a:xfrm>
            <a:prstGeom prst="rect">
              <a:avLst/>
            </a:prstGeom>
          </p:spPr>
          <p:txBody>
            <a:bodyPr wrap="none">
              <a:spAutoFit/>
            </a:bodyPr>
            <a:lstStyle/>
            <a:p>
              <a:pPr>
                <a:spcBef>
                  <a:spcPct val="50000"/>
                </a:spcBef>
              </a:pPr>
              <a:r>
                <a:rPr lang="en-GB" sz="1200" dirty="0">
                  <a:solidFill>
                    <a:srgbClr val="000000">
                      <a:lumMod val="50000"/>
                      <a:lumOff val="50000"/>
                    </a:srgbClr>
                  </a:solidFill>
                  <a:latin typeface="Calibri" panose="020F0502020204030204" pitchFamily="34" charset="0"/>
                  <a:cs typeface="Calibri" panose="020F0502020204030204" pitchFamily="34" charset="0"/>
                </a:rPr>
                <a:t>Not at all confident</a:t>
              </a:r>
              <a:endParaRPr lang="en-US" sz="1200" dirty="0">
                <a:solidFill>
                  <a:srgbClr val="000000">
                    <a:lumMod val="50000"/>
                    <a:lumOff val="50000"/>
                  </a:srgbClr>
                </a:solidFill>
                <a:latin typeface="Calibri" panose="020F0502020204030204" pitchFamily="34" charset="0"/>
                <a:cs typeface="Calibri" panose="020F0502020204030204" pitchFamily="34" charset="0"/>
              </a:endParaRPr>
            </a:p>
          </p:txBody>
        </p:sp>
      </p:grpSp>
      <p:graphicFrame>
        <p:nvGraphicFramePr>
          <p:cNvPr id="17" name="Chart 16"/>
          <p:cNvGraphicFramePr/>
          <p:nvPr>
            <p:extLst>
              <p:ext uri="{D42A27DB-BD31-4B8C-83A1-F6EECF244321}">
                <p14:modId xmlns:p14="http://schemas.microsoft.com/office/powerpoint/2010/main" val="2385178296"/>
              </p:ext>
            </p:extLst>
          </p:nvPr>
        </p:nvGraphicFramePr>
        <p:xfrm>
          <a:off x="513849" y="2325319"/>
          <a:ext cx="10692000" cy="3103000"/>
        </p:xfrm>
        <a:graphic>
          <a:graphicData uri="http://schemas.openxmlformats.org/drawingml/2006/chart">
            <c:chart xmlns:c="http://schemas.openxmlformats.org/drawingml/2006/chart" xmlns:r="http://schemas.openxmlformats.org/officeDocument/2006/relationships" r:id="rId2"/>
          </a:graphicData>
        </a:graphic>
      </p:graphicFrame>
      <p:sp>
        <p:nvSpPr>
          <p:cNvPr id="20" name="Rectangle 19"/>
          <p:cNvSpPr/>
          <p:nvPr/>
        </p:nvSpPr>
        <p:spPr bwMode="auto">
          <a:xfrm>
            <a:off x="8297839" y="1601619"/>
            <a:ext cx="2878184" cy="3826700"/>
          </a:xfrm>
          <a:prstGeom prst="rect">
            <a:avLst/>
          </a:prstGeom>
          <a:noFill/>
          <a:ln w="12700" cap="flat" cmpd="sng" algn="ctr">
            <a:solidFill>
              <a:schemeClr val="accent3"/>
            </a:solidFill>
            <a:prstDash val="dash"/>
            <a:round/>
            <a:headEnd type="none" w="med" len="med"/>
            <a:tailEnd type="none" w="med" len="med"/>
          </a:ln>
          <a:effectLst/>
        </p:spPr>
        <p:txBody>
          <a:bodyPr rot="0" spcFirstLastPara="0" vertOverflow="overflow" horzOverflow="overflow" vert="horz" wrap="square" lIns="77925" tIns="38963" rIns="77925" bIns="38963" numCol="1" spcCol="0" rtlCol="0" fromWordArt="0" anchor="t" anchorCtr="0" forceAA="0" compatLnSpc="1">
            <a:prstTxWarp prst="textNoShape">
              <a:avLst/>
            </a:prstTxWarp>
            <a:noAutofit/>
          </a:bodyPr>
          <a:lstStyle/>
          <a:p>
            <a:pPr algn="ctr"/>
            <a:r>
              <a:rPr lang="en-GB" sz="1400" b="1" dirty="0" smtClean="0">
                <a:solidFill>
                  <a:schemeClr val="accent3"/>
                </a:solidFill>
                <a:latin typeface="Calibri" panose="020F0502020204030204" pitchFamily="34" charset="0"/>
                <a:cs typeface="Calibri" panose="020F0502020204030204" pitchFamily="34" charset="0"/>
              </a:rPr>
              <a:t>2020 by month</a:t>
            </a:r>
            <a:endParaRPr lang="en-GB" sz="1400" b="1" dirty="0">
              <a:solidFill>
                <a:schemeClr val="accent3"/>
              </a:solidFill>
              <a:latin typeface="Calibri" panose="020F0502020204030204" pitchFamily="34" charset="0"/>
              <a:cs typeface="Calibri" panose="020F0502020204030204" pitchFamily="34" charset="0"/>
            </a:endParaRPr>
          </a:p>
        </p:txBody>
      </p:sp>
      <p:cxnSp>
        <p:nvCxnSpPr>
          <p:cNvPr id="21" name="Straight Connector 20"/>
          <p:cNvCxnSpPr/>
          <p:nvPr/>
        </p:nvCxnSpPr>
        <p:spPr>
          <a:xfrm flipV="1">
            <a:off x="9391420" y="2115681"/>
            <a:ext cx="0" cy="3201313"/>
          </a:xfrm>
          <a:prstGeom prst="line">
            <a:avLst/>
          </a:prstGeom>
          <a:ln w="9525" cmpd="sng">
            <a:solidFill>
              <a:schemeClr val="bg1">
                <a:lumMod val="50000"/>
              </a:schemeClr>
            </a:solidFill>
            <a:prstDash val="dash"/>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870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R</a:t>
            </a:r>
            <a:r>
              <a:rPr lang="en-GB" dirty="0" smtClean="0"/>
              <a:t>easons </a:t>
            </a:r>
            <a:r>
              <a:rPr lang="en-GB" dirty="0"/>
              <a:t>for felt level of confidence in one’s own business…</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r>
              <a:rPr lang="en-GB" sz="1700" dirty="0" smtClean="0"/>
              <a:t>Intermediaries confidence in their own business was boosted by the perceived strength of their business, coupled with increased business and demand for advice. However some were finding it difficult to place business and others felt unsure about the future outlook.</a:t>
            </a:r>
            <a:endParaRPr lang="en-GB" sz="1700" dirty="0"/>
          </a:p>
        </p:txBody>
      </p:sp>
      <p:sp>
        <p:nvSpPr>
          <p:cNvPr id="18" name="AutoShape 13"/>
          <p:cNvSpPr>
            <a:spLocks noChangeArrowheads="1"/>
          </p:cNvSpPr>
          <p:nvPr/>
        </p:nvSpPr>
        <p:spPr bwMode="auto">
          <a:xfrm>
            <a:off x="423836" y="1605885"/>
            <a:ext cx="5140352" cy="390000"/>
          </a:xfrm>
          <a:prstGeom prst="rect">
            <a:avLst/>
          </a:prstGeom>
          <a:solidFill>
            <a:schemeClr val="accent6"/>
          </a:solidFill>
          <a:ln>
            <a:noFill/>
          </a:ln>
          <a:extLst/>
        </p:spPr>
        <p:txBody>
          <a:bodyPr wrap="square" lIns="77925" tIns="38963" rIns="77925" bIns="38963" anchor="ctr">
            <a:noAutofit/>
          </a:bodyPr>
          <a:lstStyle/>
          <a:p>
            <a:pPr algn="ctr" eaLnBrk="0" hangingPunct="0"/>
            <a:r>
              <a:rPr lang="en-GB" sz="1600" dirty="0" smtClean="0">
                <a:solidFill>
                  <a:srgbClr val="FFFFFF"/>
                </a:solidFill>
                <a:latin typeface="Calibri" panose="020F0502020204030204" pitchFamily="34" charset="0"/>
                <a:cs typeface="Calibri" panose="020F0502020204030204" pitchFamily="34" charset="0"/>
              </a:rPr>
              <a:t>Reasons for feeling more confident</a:t>
            </a:r>
            <a:endParaRPr lang="en-GB" sz="1600" dirty="0">
              <a:solidFill>
                <a:srgbClr val="FFFFFF"/>
              </a:solidFill>
              <a:latin typeface="Calibri" panose="020F0502020204030204" pitchFamily="34" charset="0"/>
              <a:cs typeface="Calibri" panose="020F0502020204030204" pitchFamily="34" charset="0"/>
            </a:endParaRPr>
          </a:p>
        </p:txBody>
      </p:sp>
      <p:sp>
        <p:nvSpPr>
          <p:cNvPr id="20" name="AutoShape 13"/>
          <p:cNvSpPr>
            <a:spLocks noChangeArrowheads="1"/>
          </p:cNvSpPr>
          <p:nvPr/>
        </p:nvSpPr>
        <p:spPr bwMode="auto">
          <a:xfrm>
            <a:off x="6096000" y="1605885"/>
            <a:ext cx="5140352" cy="390000"/>
          </a:xfrm>
          <a:prstGeom prst="rect">
            <a:avLst/>
          </a:prstGeom>
          <a:solidFill>
            <a:schemeClr val="accent3"/>
          </a:solidFill>
          <a:ln>
            <a:noFill/>
          </a:ln>
          <a:extLst/>
        </p:spPr>
        <p:txBody>
          <a:bodyPr wrap="square" lIns="77925" tIns="38963" rIns="77925" bIns="38963" anchor="ctr">
            <a:noAutofit/>
          </a:bodyPr>
          <a:lstStyle/>
          <a:p>
            <a:pPr algn="ctr" eaLnBrk="0" hangingPunct="0"/>
            <a:r>
              <a:rPr lang="en-GB" sz="1600" dirty="0" smtClean="0">
                <a:solidFill>
                  <a:srgbClr val="FFFFFF"/>
                </a:solidFill>
                <a:latin typeface="Calibri" panose="020F0502020204030204" pitchFamily="34" charset="0"/>
                <a:cs typeface="Calibri" panose="020F0502020204030204" pitchFamily="34" charset="0"/>
              </a:rPr>
              <a:t>Reasons for feeling less confident</a:t>
            </a:r>
            <a:endParaRPr lang="en-GB" sz="1600" dirty="0">
              <a:solidFill>
                <a:srgbClr val="FFFFFF"/>
              </a:solidFill>
              <a:latin typeface="Calibri" panose="020F0502020204030204" pitchFamily="34" charset="0"/>
              <a:cs typeface="Calibri" panose="020F050202020403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590178171"/>
              </p:ext>
            </p:extLst>
          </p:nvPr>
        </p:nvGraphicFramePr>
        <p:xfrm>
          <a:off x="423863" y="2157138"/>
          <a:ext cx="5140322" cy="2851590"/>
        </p:xfrm>
        <a:graphic>
          <a:graphicData uri="http://schemas.openxmlformats.org/drawingml/2006/table">
            <a:tbl>
              <a:tblPr>
                <a:tableStyleId>{5C22544A-7EE6-4342-B048-85BDC9FD1C3A}</a:tableStyleId>
              </a:tblPr>
              <a:tblGrid>
                <a:gridCol w="430361"/>
                <a:gridCol w="4709961"/>
              </a:tblGrid>
              <a:tr h="950530">
                <a:tc>
                  <a:txBody>
                    <a:bodyPr/>
                    <a:lstStyle/>
                    <a:p>
                      <a:r>
                        <a:rPr lang="en-GB" b="1" dirty="0" smtClean="0">
                          <a:solidFill>
                            <a:schemeClr val="accent6"/>
                          </a:solidFill>
                          <a:latin typeface="Calibri" panose="020F0502020204030204" pitchFamily="34" charset="0"/>
                          <a:cs typeface="Calibri" panose="020F0502020204030204" pitchFamily="34" charset="0"/>
                        </a:rPr>
                        <a:t>1</a:t>
                      </a:r>
                      <a:endParaRPr lang="en-GB" b="1" dirty="0">
                        <a:solidFill>
                          <a:schemeClr val="accent6"/>
                        </a:solidFill>
                        <a:latin typeface="Calibri" panose="020F0502020204030204" pitchFamily="34" charset="0"/>
                        <a:cs typeface="Calibri" panose="020F0502020204030204" pitchFamily="34" charset="0"/>
                      </a:endParaRPr>
                    </a:p>
                  </a:txBody>
                  <a:tcPr>
                    <a:lnL w="12700" cmpd="sng">
                      <a:noFill/>
                    </a:lnL>
                    <a:lnR w="19050" cap="flat" cmpd="sng" algn="ctr">
                      <a:noFill/>
                      <a:prstDash val="solid"/>
                      <a:round/>
                      <a:headEnd type="none" w="med" len="med"/>
                      <a:tailEnd type="none" w="med" len="med"/>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dirty="0" smtClean="0">
                          <a:solidFill>
                            <a:schemeClr val="accent6"/>
                          </a:solidFill>
                          <a:latin typeface="Calibri" panose="020F0502020204030204" pitchFamily="34" charset="0"/>
                          <a:cs typeface="Calibri" panose="020F0502020204030204" pitchFamily="34" charset="0"/>
                        </a:rPr>
                        <a:t>Qualities of the business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400" b="0" i="0" u="none" strike="noStrike" cap="none" normalizeH="0" baseline="0" dirty="0" smtClean="0">
                          <a:ln>
                            <a:noFill/>
                          </a:ln>
                          <a:solidFill>
                            <a:schemeClr val="tx1"/>
                          </a:solidFill>
                          <a:effectLst/>
                          <a:latin typeface="Calibri" panose="020F0502020204030204" pitchFamily="34" charset="0"/>
                          <a:ea typeface="ＭＳ Ｐゴシック" pitchFamily="34" charset="-128"/>
                          <a:cs typeface="Calibri" panose="020F0502020204030204" pitchFamily="34" charset="0"/>
                          <a:sym typeface="Wingdings" pitchFamily="2" charset="2"/>
                        </a:rPr>
                        <a:t>Established business, trading for a long time, good reputation and client database, referrals, mortgages represent only a part of business</a:t>
                      </a:r>
                    </a:p>
                  </a:txBody>
                  <a:tcPr>
                    <a:lnL w="19050" cap="flat" cmpd="sng" algn="ctr">
                      <a:noFill/>
                      <a:prstDash val="solid"/>
                      <a:round/>
                      <a:headEnd type="none" w="med" len="med"/>
                      <a:tailEnd type="none" w="med" len="med"/>
                    </a:lnL>
                    <a:lnR w="12700" cmpd="sng">
                      <a:noFill/>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r>
              <a:tr h="950530">
                <a:tc>
                  <a:txBody>
                    <a:bodyPr/>
                    <a:lstStyle/>
                    <a:p>
                      <a:r>
                        <a:rPr lang="en-GB" b="1" dirty="0" smtClean="0">
                          <a:solidFill>
                            <a:schemeClr val="accent6"/>
                          </a:solidFill>
                          <a:latin typeface="Calibri" panose="020F0502020204030204" pitchFamily="34" charset="0"/>
                          <a:cs typeface="Calibri" panose="020F0502020204030204" pitchFamily="34" charset="0"/>
                        </a:rPr>
                        <a:t>2</a:t>
                      </a:r>
                      <a:endParaRPr lang="en-GB" b="1" dirty="0">
                        <a:solidFill>
                          <a:schemeClr val="accent6"/>
                        </a:solidFill>
                        <a:latin typeface="Calibri" panose="020F0502020204030204" pitchFamily="34" charset="0"/>
                        <a:cs typeface="Calibri" panose="020F0502020204030204" pitchFamily="34" charset="0"/>
                      </a:endParaRPr>
                    </a:p>
                  </a:txBody>
                  <a:tcPr>
                    <a:lnL w="12700" cmpd="sng">
                      <a:noFill/>
                    </a:lnL>
                    <a:lnR w="1905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100000"/>
                        </a:spcBef>
                        <a:spcAft>
                          <a:spcPct val="0"/>
                        </a:spcAft>
                        <a:buClr>
                          <a:schemeClr val="accent1"/>
                        </a:buClr>
                        <a:buSzPct val="75000"/>
                        <a:buFontTx/>
                        <a:buNone/>
                        <a:tabLst/>
                        <a:defRPr/>
                      </a:pPr>
                      <a:r>
                        <a:rPr lang="en-GB" sz="1400" b="1" kern="1200" dirty="0" smtClean="0">
                          <a:solidFill>
                            <a:schemeClr val="accent6"/>
                          </a:solidFill>
                          <a:latin typeface="Calibri" panose="020F0502020204030204" pitchFamily="34" charset="0"/>
                          <a:ea typeface="+mn-ea"/>
                          <a:cs typeface="Calibri" panose="020F0502020204030204" pitchFamily="34" charset="0"/>
                        </a:rPr>
                        <a:t>Busy/ business</a:t>
                      </a:r>
                      <a:r>
                        <a:rPr lang="en-GB" sz="1400" b="1" kern="1200" baseline="0" dirty="0" smtClean="0">
                          <a:solidFill>
                            <a:schemeClr val="accent6"/>
                          </a:solidFill>
                          <a:latin typeface="Calibri" panose="020F0502020204030204" pitchFamily="34" charset="0"/>
                          <a:ea typeface="+mn-ea"/>
                          <a:cs typeface="Calibri" panose="020F0502020204030204" pitchFamily="34" charset="0"/>
                        </a:rPr>
                        <a:t> picking up/ pent-up demand</a:t>
                      </a:r>
                      <a:endParaRPr lang="en-GB" sz="1400" b="1" kern="1200" dirty="0" smtClean="0">
                        <a:solidFill>
                          <a:schemeClr val="accent6"/>
                        </a:solidFill>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ts val="0"/>
                        </a:spcBef>
                        <a:spcAft>
                          <a:spcPct val="0"/>
                        </a:spcAft>
                        <a:buClr>
                          <a:schemeClr val="accent1"/>
                        </a:buClr>
                        <a:buSzPct val="75000"/>
                        <a:buFontTx/>
                        <a:buNone/>
                        <a:tabLst/>
                        <a:defRPr/>
                      </a:pPr>
                      <a:r>
                        <a:rPr kumimoji="0" lang="en-GB" sz="1400" b="0" i="0" u="none" strike="noStrike" cap="none" normalizeH="0" baseline="0" dirty="0" smtClean="0">
                          <a:ln>
                            <a:noFill/>
                          </a:ln>
                          <a:solidFill>
                            <a:schemeClr val="tx1"/>
                          </a:solidFill>
                          <a:effectLst/>
                          <a:latin typeface="Calibri" panose="020F0502020204030204" pitchFamily="34" charset="0"/>
                          <a:ea typeface="ＭＳ Ｐゴシック" pitchFamily="34" charset="-128"/>
                          <a:cs typeface="Calibri" panose="020F0502020204030204" pitchFamily="34" charset="0"/>
                          <a:sym typeface="Wingdings" pitchFamily="2" charset="2"/>
                        </a:rPr>
                        <a:t>Prices are dropping, lenders are coming back to the market with attractive products, stamp duty changes create appetite in borrowers</a:t>
                      </a:r>
                    </a:p>
                  </a:txBody>
                  <a:tcPr>
                    <a:lnL w="19050" cap="flat" cmpd="sng" algn="ctr">
                      <a:noFill/>
                      <a:prstDash val="solid"/>
                      <a:round/>
                      <a:headEnd type="none" w="med" len="med"/>
                      <a:tailEnd type="none" w="med" len="med"/>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r>
              <a:tr h="950530">
                <a:tc>
                  <a:txBody>
                    <a:bodyPr/>
                    <a:lstStyle/>
                    <a:p>
                      <a:r>
                        <a:rPr lang="en-GB" b="1" dirty="0" smtClean="0">
                          <a:solidFill>
                            <a:schemeClr val="accent6"/>
                          </a:solidFill>
                          <a:latin typeface="Calibri" panose="020F0502020204030204" pitchFamily="34" charset="0"/>
                          <a:cs typeface="Calibri" panose="020F0502020204030204" pitchFamily="34" charset="0"/>
                        </a:rPr>
                        <a:t>3</a:t>
                      </a:r>
                      <a:endParaRPr lang="en-GB" b="1" dirty="0">
                        <a:solidFill>
                          <a:schemeClr val="accent6"/>
                        </a:solidFill>
                        <a:latin typeface="Calibri" panose="020F0502020204030204" pitchFamily="34" charset="0"/>
                        <a:cs typeface="Calibri" panose="020F0502020204030204" pitchFamily="34" charset="0"/>
                      </a:endParaRPr>
                    </a:p>
                  </a:txBody>
                  <a:tcPr>
                    <a:lnL w="12700" cmpd="sng">
                      <a:noFill/>
                    </a:lnL>
                    <a:lnR w="19050" cap="flat" cmpd="sng" algn="ctr">
                      <a:noFill/>
                      <a:prstDash val="solid"/>
                      <a:round/>
                      <a:headEnd type="none" w="med" len="med"/>
                      <a:tailEnd type="none" w="med" len="med"/>
                    </a:lnR>
                    <a:lnT w="762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GB" sz="1400" b="1" kern="1200" dirty="0" smtClean="0">
                          <a:solidFill>
                            <a:schemeClr val="accent6"/>
                          </a:solidFill>
                          <a:latin typeface="Calibri" panose="020F0502020204030204" pitchFamily="34" charset="0"/>
                          <a:ea typeface="+mn-ea"/>
                          <a:cs typeface="Calibri" panose="020F0502020204030204" pitchFamily="34" charset="0"/>
                        </a:rPr>
                        <a:t>Demand for intermediaries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400" u="none" strike="noStrike" kern="1200" cap="none" normalizeH="0" baseline="0" dirty="0" smtClean="0">
                          <a:ln>
                            <a:noFill/>
                          </a:ln>
                          <a:solidFill>
                            <a:schemeClr val="tx1"/>
                          </a:solidFill>
                          <a:effectLst/>
                          <a:latin typeface="Calibri" panose="020F0502020204030204" pitchFamily="34" charset="0"/>
                          <a:ea typeface="+mn-ea"/>
                          <a:cs typeface="Calibri" panose="020F0502020204030204" pitchFamily="34" charset="0"/>
                          <a:sym typeface="Wingdings" pitchFamily="2" charset="2"/>
                        </a:rPr>
                        <a:t>Clients will turn to brokers for advice specific to their situation, as well as to be reassured, as borrowing becomes more complex</a:t>
                      </a:r>
                    </a:p>
                  </a:txBody>
                  <a:tcPr>
                    <a:lnL w="19050" cap="flat" cmpd="sng" algn="ctr">
                      <a:noFill/>
                      <a:prstDash val="solid"/>
                      <a:round/>
                      <a:headEnd type="none" w="med" len="med"/>
                      <a:tailEnd type="none" w="med" len="med"/>
                    </a:lnL>
                    <a:lnR w="12700" cmpd="sng">
                      <a:noFill/>
                    </a:lnR>
                    <a:lnT w="762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cxnSp>
        <p:nvCxnSpPr>
          <p:cNvPr id="4" name="Straight Connector 3"/>
          <p:cNvCxnSpPr/>
          <p:nvPr/>
        </p:nvCxnSpPr>
        <p:spPr>
          <a:xfrm>
            <a:off x="805218" y="2211730"/>
            <a:ext cx="0" cy="792000"/>
          </a:xfrm>
          <a:prstGeom prst="line">
            <a:avLst/>
          </a:prstGeom>
          <a:ln w="9525" cmpd="sng">
            <a:solidFill>
              <a:schemeClr val="tx2"/>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805218" y="3186754"/>
            <a:ext cx="0" cy="792000"/>
          </a:xfrm>
          <a:prstGeom prst="line">
            <a:avLst/>
          </a:prstGeom>
          <a:ln w="9525" cmpd="sng">
            <a:solidFill>
              <a:schemeClr val="tx2"/>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805218" y="4161777"/>
            <a:ext cx="0" cy="792000"/>
          </a:xfrm>
          <a:prstGeom prst="line">
            <a:avLst/>
          </a:prstGeom>
          <a:ln w="9525" cmpd="sng">
            <a:solidFill>
              <a:schemeClr val="tx2"/>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23" name="Table 22"/>
          <p:cNvGraphicFramePr>
            <a:graphicFrameLocks noGrp="1"/>
          </p:cNvGraphicFramePr>
          <p:nvPr>
            <p:extLst>
              <p:ext uri="{D42A27DB-BD31-4B8C-83A1-F6EECF244321}">
                <p14:modId xmlns:p14="http://schemas.microsoft.com/office/powerpoint/2010/main" val="2482438261"/>
              </p:ext>
            </p:extLst>
          </p:nvPr>
        </p:nvGraphicFramePr>
        <p:xfrm>
          <a:off x="6117269" y="2145763"/>
          <a:ext cx="5140322" cy="2851590"/>
        </p:xfrm>
        <a:graphic>
          <a:graphicData uri="http://schemas.openxmlformats.org/drawingml/2006/table">
            <a:tbl>
              <a:tblPr>
                <a:tableStyleId>{5C22544A-7EE6-4342-B048-85BDC9FD1C3A}</a:tableStyleId>
              </a:tblPr>
              <a:tblGrid>
                <a:gridCol w="430361"/>
                <a:gridCol w="4709961"/>
              </a:tblGrid>
              <a:tr h="950530">
                <a:tc>
                  <a:txBody>
                    <a:bodyPr/>
                    <a:lstStyle/>
                    <a:p>
                      <a:r>
                        <a:rPr lang="en-GB" b="1" dirty="0" smtClean="0">
                          <a:solidFill>
                            <a:schemeClr val="accent3"/>
                          </a:solidFill>
                          <a:latin typeface="Calibri" panose="020F0502020204030204" pitchFamily="34" charset="0"/>
                          <a:cs typeface="Calibri" panose="020F0502020204030204" pitchFamily="34" charset="0"/>
                        </a:rPr>
                        <a:t>1</a:t>
                      </a:r>
                      <a:endParaRPr lang="en-GB" b="1" dirty="0">
                        <a:solidFill>
                          <a:schemeClr val="accent3"/>
                        </a:solidFill>
                        <a:latin typeface="Calibri" panose="020F0502020204030204" pitchFamily="34" charset="0"/>
                        <a:cs typeface="Calibri" panose="020F0502020204030204" pitchFamily="34" charset="0"/>
                      </a:endParaRPr>
                    </a:p>
                  </a:txBody>
                  <a:tcPr>
                    <a:lnL w="12700" cmpd="sng">
                      <a:noFill/>
                    </a:lnL>
                    <a:lnR w="19050" cap="flat" cmpd="sng" algn="ctr">
                      <a:noFill/>
                      <a:prstDash val="solid"/>
                      <a:round/>
                      <a:headEnd type="none" w="med" len="med"/>
                      <a:tailEnd type="none" w="med" len="med"/>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dirty="0" smtClean="0">
                          <a:solidFill>
                            <a:schemeClr val="accent3"/>
                          </a:solidFill>
                          <a:latin typeface="Calibri" panose="020F0502020204030204" pitchFamily="34" charset="0"/>
                          <a:cs typeface="Calibri" panose="020F0502020204030204" pitchFamily="34" charset="0"/>
                        </a:rPr>
                        <a:t>Slow down in business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400" b="0" i="0" u="none" strike="noStrike" cap="none" normalizeH="0" baseline="0" dirty="0" smtClean="0">
                          <a:ln>
                            <a:noFill/>
                          </a:ln>
                          <a:solidFill>
                            <a:schemeClr val="tx1"/>
                          </a:solidFill>
                          <a:effectLst/>
                          <a:latin typeface="Calibri" panose="020F0502020204030204" pitchFamily="34" charset="0"/>
                          <a:ea typeface="ＭＳ Ｐゴシック" pitchFamily="34" charset="-128"/>
                          <a:cs typeface="Calibri" panose="020F0502020204030204" pitchFamily="34" charset="0"/>
                          <a:sym typeface="Wingdings" pitchFamily="2" charset="2"/>
                        </a:rPr>
                        <a:t>Houses too expensive for FTBs, lenders sanction those taking government aid (e.g. furlough/ self-employment aid)</a:t>
                      </a:r>
                      <a:endParaRPr kumimoji="0" lang="en-US" sz="1400" b="0" i="0" u="none" strike="noStrike" cap="none" normalizeH="0" baseline="0" dirty="0" smtClean="0">
                        <a:ln>
                          <a:noFill/>
                        </a:ln>
                        <a:solidFill>
                          <a:schemeClr val="tx1"/>
                        </a:solidFill>
                        <a:effectLst/>
                        <a:latin typeface="Calibri" panose="020F0502020204030204" pitchFamily="34" charset="0"/>
                        <a:ea typeface="ＭＳ Ｐゴシック" pitchFamily="34" charset="-128"/>
                        <a:cs typeface="Calibri" panose="020F0502020204030204" pitchFamily="34" charset="0"/>
                        <a:sym typeface="Wingdings" pitchFamily="2" charset="2"/>
                      </a:endParaRPr>
                    </a:p>
                  </a:txBody>
                  <a:tcPr>
                    <a:lnL w="19050" cap="flat" cmpd="sng" algn="ctr">
                      <a:noFill/>
                      <a:prstDash val="solid"/>
                      <a:round/>
                      <a:headEnd type="none" w="med" len="med"/>
                      <a:tailEnd type="none" w="med" len="med"/>
                    </a:lnL>
                    <a:lnR w="12700" cmpd="sng">
                      <a:noFill/>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r>
              <a:tr h="950530">
                <a:tc>
                  <a:txBody>
                    <a:bodyPr/>
                    <a:lstStyle/>
                    <a:p>
                      <a:r>
                        <a:rPr lang="en-GB" b="1" dirty="0" smtClean="0">
                          <a:solidFill>
                            <a:schemeClr val="accent3"/>
                          </a:solidFill>
                          <a:latin typeface="Calibri" panose="020F0502020204030204" pitchFamily="34" charset="0"/>
                          <a:cs typeface="Calibri" panose="020F0502020204030204" pitchFamily="34" charset="0"/>
                        </a:rPr>
                        <a:t>2</a:t>
                      </a:r>
                      <a:endParaRPr lang="en-GB" b="1" dirty="0">
                        <a:solidFill>
                          <a:schemeClr val="accent3"/>
                        </a:solidFill>
                        <a:latin typeface="Calibri" panose="020F0502020204030204" pitchFamily="34" charset="0"/>
                        <a:cs typeface="Calibri" panose="020F0502020204030204" pitchFamily="34" charset="0"/>
                      </a:endParaRPr>
                    </a:p>
                  </a:txBody>
                  <a:tcPr>
                    <a:lnL w="12700" cmpd="sng">
                      <a:noFill/>
                    </a:lnL>
                    <a:lnR w="1905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100000"/>
                        </a:spcBef>
                        <a:spcAft>
                          <a:spcPct val="0"/>
                        </a:spcAft>
                        <a:buClr>
                          <a:schemeClr val="accent1"/>
                        </a:buClr>
                        <a:buSzPct val="75000"/>
                        <a:buFontTx/>
                        <a:buNone/>
                        <a:tabLst/>
                        <a:defRPr/>
                      </a:pPr>
                      <a:r>
                        <a:rPr lang="en-GB" sz="1400" b="1" kern="1200" dirty="0" smtClean="0">
                          <a:solidFill>
                            <a:schemeClr val="accent3"/>
                          </a:solidFill>
                          <a:latin typeface="Calibri" panose="020F0502020204030204" pitchFamily="34" charset="0"/>
                          <a:ea typeface="+mn-ea"/>
                          <a:cs typeface="Calibri" panose="020F0502020204030204" pitchFamily="34" charset="0"/>
                        </a:rPr>
                        <a:t>Uncertainty</a:t>
                      </a:r>
                    </a:p>
                    <a:p>
                      <a:pPr marL="0" marR="0" lvl="0" indent="0" algn="l" defTabSz="914400" rtl="0" eaLnBrk="0" fontAlgn="base" latinLnBrk="0" hangingPunct="0">
                        <a:lnSpc>
                          <a:spcPct val="100000"/>
                        </a:lnSpc>
                        <a:spcBef>
                          <a:spcPts val="0"/>
                        </a:spcBef>
                        <a:spcAft>
                          <a:spcPct val="0"/>
                        </a:spcAft>
                        <a:buClr>
                          <a:schemeClr val="accent1"/>
                        </a:buClr>
                        <a:buSzPct val="75000"/>
                        <a:buFontTx/>
                        <a:buNone/>
                        <a:tabLst/>
                        <a:defRPr/>
                      </a:pPr>
                      <a:r>
                        <a:rPr kumimoji="0" lang="en-GB" sz="1400" b="0" i="0" u="none" strike="noStrike" cap="none" normalizeH="0" baseline="0" dirty="0" smtClean="0">
                          <a:ln>
                            <a:noFill/>
                          </a:ln>
                          <a:solidFill>
                            <a:schemeClr val="tx1"/>
                          </a:solidFill>
                          <a:effectLst/>
                          <a:latin typeface="Calibri" panose="020F0502020204030204" pitchFamily="34" charset="0"/>
                          <a:ea typeface="ＭＳ Ｐゴシック" pitchFamily="34" charset="-128"/>
                          <a:cs typeface="Calibri" panose="020F0502020204030204" pitchFamily="34" charset="0"/>
                          <a:sym typeface="Wingdings" pitchFamily="2" charset="2"/>
                        </a:rPr>
                        <a:t>Some lenders tightening criteria citing economic uncertainty ahead, concerns about what happens when furlough end</a:t>
                      </a:r>
                    </a:p>
                  </a:txBody>
                  <a:tcPr>
                    <a:lnL w="19050" cap="flat" cmpd="sng" algn="ctr">
                      <a:noFill/>
                      <a:prstDash val="solid"/>
                      <a:round/>
                      <a:headEnd type="none" w="med" len="med"/>
                      <a:tailEnd type="none" w="med" len="med"/>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r>
              <a:tr h="950530">
                <a:tc>
                  <a:txBody>
                    <a:bodyPr/>
                    <a:lstStyle/>
                    <a:p>
                      <a:r>
                        <a:rPr lang="en-GB" b="1" dirty="0" smtClean="0">
                          <a:solidFill>
                            <a:schemeClr val="accent3"/>
                          </a:solidFill>
                          <a:latin typeface="Calibri" panose="020F0502020204030204" pitchFamily="34" charset="0"/>
                          <a:cs typeface="Calibri" panose="020F0502020204030204" pitchFamily="34" charset="0"/>
                        </a:rPr>
                        <a:t>3</a:t>
                      </a:r>
                      <a:endParaRPr lang="en-GB" b="1" dirty="0">
                        <a:solidFill>
                          <a:schemeClr val="accent3"/>
                        </a:solidFill>
                        <a:latin typeface="Calibri" panose="020F0502020204030204" pitchFamily="34" charset="0"/>
                        <a:cs typeface="Calibri" panose="020F0502020204030204" pitchFamily="34" charset="0"/>
                      </a:endParaRPr>
                    </a:p>
                  </a:txBody>
                  <a:tcPr>
                    <a:lnL w="12700" cmpd="sng">
                      <a:noFill/>
                    </a:lnL>
                    <a:lnR w="19050" cap="flat" cmpd="sng" algn="ctr">
                      <a:noFill/>
                      <a:prstDash val="solid"/>
                      <a:round/>
                      <a:headEnd type="none" w="med" len="med"/>
                      <a:tailEnd type="none" w="med" len="med"/>
                    </a:lnR>
                    <a:lnT w="762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GB" sz="1400" b="1" kern="1200" dirty="0" smtClean="0">
                          <a:solidFill>
                            <a:schemeClr val="accent3"/>
                          </a:solidFill>
                          <a:latin typeface="Calibri" panose="020F0502020204030204" pitchFamily="34" charset="0"/>
                          <a:ea typeface="+mn-ea"/>
                          <a:cs typeface="Calibri" panose="020F0502020204030204" pitchFamily="34" charset="0"/>
                        </a:rPr>
                        <a:t>Direct to consumer marketing</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400" u="none" strike="noStrike" kern="1200" cap="none" normalizeH="0" baseline="0" dirty="0" smtClean="0">
                          <a:ln>
                            <a:noFill/>
                          </a:ln>
                          <a:solidFill>
                            <a:schemeClr val="tx1"/>
                          </a:solidFill>
                          <a:effectLst/>
                          <a:latin typeface="Calibri" panose="020F0502020204030204" pitchFamily="34" charset="0"/>
                          <a:ea typeface="+mn-ea"/>
                          <a:cs typeface="Calibri" panose="020F0502020204030204" pitchFamily="34" charset="0"/>
                          <a:sym typeface="Wingdings" pitchFamily="2" charset="2"/>
                        </a:rPr>
                        <a:t>Lenders are marketing more directly to customer, mostly through online channels</a:t>
                      </a:r>
                    </a:p>
                  </a:txBody>
                  <a:tcPr>
                    <a:lnL w="19050" cap="flat" cmpd="sng" algn="ctr">
                      <a:noFill/>
                      <a:prstDash val="solid"/>
                      <a:round/>
                      <a:headEnd type="none" w="med" len="med"/>
                      <a:tailEnd type="none" w="med" len="med"/>
                    </a:lnL>
                    <a:lnR w="12700" cmpd="sng">
                      <a:noFill/>
                    </a:lnR>
                    <a:lnT w="762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cxnSp>
        <p:nvCxnSpPr>
          <p:cNvPr id="24" name="Straight Connector 23"/>
          <p:cNvCxnSpPr/>
          <p:nvPr/>
        </p:nvCxnSpPr>
        <p:spPr>
          <a:xfrm>
            <a:off x="6498624" y="2200355"/>
            <a:ext cx="0" cy="792000"/>
          </a:xfrm>
          <a:prstGeom prst="line">
            <a:avLst/>
          </a:prstGeom>
          <a:ln w="9525" cmpd="sng">
            <a:solidFill>
              <a:schemeClr val="tx2"/>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6498624" y="3175379"/>
            <a:ext cx="0" cy="792000"/>
          </a:xfrm>
          <a:prstGeom prst="line">
            <a:avLst/>
          </a:prstGeom>
          <a:ln w="9525" cmpd="sng">
            <a:solidFill>
              <a:schemeClr val="tx2"/>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6498624" y="4150402"/>
            <a:ext cx="0" cy="792000"/>
          </a:xfrm>
          <a:prstGeom prst="line">
            <a:avLst/>
          </a:prstGeom>
          <a:ln w="9525" cmpd="sng">
            <a:solidFill>
              <a:schemeClr val="tx2"/>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a:off x="410188" y="5212424"/>
            <a:ext cx="5153997" cy="951839"/>
          </a:xfrm>
          <a:prstGeom prst="rect">
            <a:avLst/>
          </a:prstGeom>
          <a:solidFill>
            <a:schemeClr val="bg1">
              <a:lumMod val="95000"/>
            </a:schemeClr>
          </a:solidFill>
        </p:spPr>
        <p:txBody>
          <a:bodyPr wrap="square" lIns="77925" tIns="38963" rIns="77925" bIns="38963" anchor="ctr">
            <a:noAutofit/>
          </a:bodyPr>
          <a:lstStyle/>
          <a:p>
            <a:pPr algn="ctr" eaLnBrk="0" fontAlgn="base" hangingPunct="0">
              <a:spcBef>
                <a:spcPct val="0"/>
              </a:spcBef>
              <a:spcAft>
                <a:spcPct val="0"/>
              </a:spcAft>
            </a:pPr>
            <a:r>
              <a:rPr lang="en-GB" sz="1200" i="1" dirty="0" smtClean="0">
                <a:solidFill>
                  <a:srgbClr val="404040"/>
                </a:solidFill>
                <a:latin typeface="Calibri" panose="020F0502020204030204" pitchFamily="34" charset="0"/>
                <a:cs typeface="Calibri" panose="020F0502020204030204" pitchFamily="34" charset="0"/>
              </a:rPr>
              <a:t>“We </a:t>
            </a:r>
            <a:r>
              <a:rPr lang="en-GB" sz="1200" i="1" dirty="0">
                <a:solidFill>
                  <a:srgbClr val="404040"/>
                </a:solidFill>
                <a:latin typeface="Calibri" panose="020F0502020204030204" pitchFamily="34" charset="0"/>
                <a:cs typeface="Calibri" panose="020F0502020204030204" pitchFamily="34" charset="0"/>
              </a:rPr>
              <a:t>have had such an influx of new </a:t>
            </a:r>
            <a:r>
              <a:rPr lang="en-GB" sz="1200" i="1" dirty="0" smtClean="0">
                <a:solidFill>
                  <a:srgbClr val="404040"/>
                </a:solidFill>
                <a:latin typeface="Calibri" panose="020F0502020204030204" pitchFamily="34" charset="0"/>
                <a:cs typeface="Calibri" panose="020F0502020204030204" pitchFamily="34" charset="0"/>
              </a:rPr>
              <a:t>enquires. We </a:t>
            </a:r>
            <a:r>
              <a:rPr lang="en-GB" sz="1200" i="1" dirty="0">
                <a:solidFill>
                  <a:srgbClr val="404040"/>
                </a:solidFill>
                <a:latin typeface="Calibri" panose="020F0502020204030204" pitchFamily="34" charset="0"/>
                <a:cs typeface="Calibri" panose="020F0502020204030204" pitchFamily="34" charset="0"/>
              </a:rPr>
              <a:t>are very in demand in Cornwall.” </a:t>
            </a:r>
            <a:r>
              <a:rPr lang="en-GB" sz="1200" b="1" i="1" dirty="0" smtClean="0">
                <a:solidFill>
                  <a:srgbClr val="404040"/>
                </a:solidFill>
                <a:latin typeface="Calibri" panose="020F0502020204030204" pitchFamily="34" charset="0"/>
                <a:cs typeface="Calibri" panose="020F0502020204030204" pitchFamily="34" charset="0"/>
              </a:rPr>
              <a:t>(</a:t>
            </a:r>
            <a:r>
              <a:rPr lang="en-GB" sz="1200" b="1" dirty="0" smtClean="0">
                <a:solidFill>
                  <a:srgbClr val="404040"/>
                </a:solidFill>
                <a:latin typeface="Calibri" panose="020F0502020204030204" pitchFamily="34" charset="0"/>
                <a:cs typeface="Calibri" panose="020F0502020204030204" pitchFamily="34" charset="0"/>
              </a:rPr>
              <a:t>Very confident</a:t>
            </a:r>
            <a:r>
              <a:rPr lang="en-GB" sz="1200" b="1" dirty="0">
                <a:solidFill>
                  <a:srgbClr val="404040"/>
                </a:solidFill>
                <a:latin typeface="Calibri" panose="020F0502020204030204" pitchFamily="34" charset="0"/>
                <a:cs typeface="Calibri" panose="020F0502020204030204" pitchFamily="34" charset="0"/>
              </a:rPr>
              <a:t>)</a:t>
            </a:r>
          </a:p>
        </p:txBody>
      </p:sp>
      <p:sp>
        <p:nvSpPr>
          <p:cNvPr id="28" name="Rectangle 27"/>
          <p:cNvSpPr/>
          <p:nvPr/>
        </p:nvSpPr>
        <p:spPr>
          <a:xfrm>
            <a:off x="6117269" y="5212424"/>
            <a:ext cx="5153997" cy="951839"/>
          </a:xfrm>
          <a:prstGeom prst="rect">
            <a:avLst/>
          </a:prstGeom>
          <a:solidFill>
            <a:schemeClr val="bg1">
              <a:lumMod val="95000"/>
            </a:schemeClr>
          </a:solidFill>
        </p:spPr>
        <p:txBody>
          <a:bodyPr wrap="square" lIns="77925" tIns="38963" rIns="77925" bIns="38963" anchor="ctr">
            <a:noAutofit/>
          </a:bodyPr>
          <a:lstStyle/>
          <a:p>
            <a:pPr algn="ctr" eaLnBrk="0" fontAlgn="base" hangingPunct="0">
              <a:spcBef>
                <a:spcPct val="0"/>
              </a:spcBef>
              <a:spcAft>
                <a:spcPct val="0"/>
              </a:spcAft>
            </a:pPr>
            <a:r>
              <a:rPr lang="en-GB" sz="1200" i="1" dirty="0">
                <a:solidFill>
                  <a:srgbClr val="404040"/>
                </a:solidFill>
                <a:latin typeface="Calibri" panose="020F0502020204030204" pitchFamily="34" charset="0"/>
                <a:cs typeface="Calibri" panose="020F0502020204030204" pitchFamily="34" charset="0"/>
              </a:rPr>
              <a:t>“The way things are at the minute, the worry for me is everything seems to be slowly retracting. Underwriting on things that we would never have needed before. I feel like the mortgage market could </a:t>
            </a:r>
            <a:r>
              <a:rPr lang="en-GB" sz="1200" i="1" dirty="0" smtClean="0">
                <a:solidFill>
                  <a:srgbClr val="404040"/>
                </a:solidFill>
                <a:latin typeface="Calibri" panose="020F0502020204030204" pitchFamily="34" charset="0"/>
                <a:cs typeface="Calibri" panose="020F0502020204030204" pitchFamily="34" charset="0"/>
              </a:rPr>
              <a:t>collapse.”</a:t>
            </a:r>
            <a:endParaRPr lang="en-GB" sz="1200" i="1" dirty="0">
              <a:solidFill>
                <a:srgbClr val="404040"/>
              </a:solidFill>
              <a:latin typeface="Calibri" panose="020F0502020204030204" pitchFamily="34" charset="0"/>
              <a:cs typeface="Calibri" panose="020F0502020204030204" pitchFamily="34" charset="0"/>
            </a:endParaRPr>
          </a:p>
          <a:p>
            <a:pPr algn="ctr" eaLnBrk="0" fontAlgn="base" hangingPunct="0">
              <a:spcBef>
                <a:spcPct val="0"/>
              </a:spcBef>
              <a:spcAft>
                <a:spcPct val="0"/>
              </a:spcAft>
            </a:pPr>
            <a:r>
              <a:rPr lang="en-GB" sz="1200" b="1" i="1" dirty="0">
                <a:solidFill>
                  <a:srgbClr val="404040"/>
                </a:solidFill>
                <a:latin typeface="Calibri" panose="020F0502020204030204" pitchFamily="34" charset="0"/>
                <a:cs typeface="Calibri" panose="020F0502020204030204" pitchFamily="34" charset="0"/>
              </a:rPr>
              <a:t>(</a:t>
            </a:r>
            <a:r>
              <a:rPr lang="en-GB" sz="1200" b="1" dirty="0">
                <a:solidFill>
                  <a:srgbClr val="404040"/>
                </a:solidFill>
                <a:latin typeface="Calibri" panose="020F0502020204030204" pitchFamily="34" charset="0"/>
                <a:cs typeface="Calibri" panose="020F0502020204030204" pitchFamily="34" charset="0"/>
              </a:rPr>
              <a:t>Not very confident)</a:t>
            </a:r>
          </a:p>
        </p:txBody>
      </p:sp>
    </p:spTree>
    <p:extLst>
      <p:ext uri="{BB962C8B-B14F-4D97-AF65-F5344CB8AC3E}">
        <p14:creationId xmlns:p14="http://schemas.microsoft.com/office/powerpoint/2010/main" val="1401088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 xmlns:a16="http://schemas.microsoft.com/office/drawing/2014/main" id="{E2DAA7E8-7A8D-452B-AC3C-C27B7D2C454A}"/>
              </a:ext>
            </a:extLst>
          </p:cNvPr>
          <p:cNvSpPr>
            <a:spLocks noGrp="1"/>
          </p:cNvSpPr>
          <p:nvPr>
            <p:ph type="title"/>
          </p:nvPr>
        </p:nvSpPr>
        <p:spPr/>
        <p:txBody>
          <a:bodyPr/>
          <a:lstStyle/>
          <a:p>
            <a:r>
              <a:rPr lang="en-GB" dirty="0"/>
              <a:t>Business flow</a:t>
            </a:r>
          </a:p>
        </p:txBody>
      </p:sp>
    </p:spTree>
    <p:extLst>
      <p:ext uri="{BB962C8B-B14F-4D97-AF65-F5344CB8AC3E}">
        <p14:creationId xmlns:p14="http://schemas.microsoft.com/office/powerpoint/2010/main" val="12899941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Average number of DIPs in last 3 months</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dirty="0" smtClean="0"/>
              <a:t>The average number of DIPs that an intermediary dealt with recovered somewhat in Q3, returning to the level seen at the start of the year. </a:t>
            </a:r>
            <a:endParaRPr lang="en-GB" sz="1700" dirty="0"/>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QHX1. In the last 3 months, approximately how many DIPs have you dealt with personally?</a:t>
            </a:r>
          </a:p>
          <a:p>
            <a:pPr lvl="0">
              <a:defRPr/>
            </a:pPr>
            <a:r>
              <a:rPr lang="en-GB" dirty="0">
                <a:solidFill>
                  <a:srgbClr val="4A5B73"/>
                </a:solidFill>
              </a:rPr>
              <a:t>Base: </a:t>
            </a:r>
            <a:r>
              <a:rPr lang="en-GB" dirty="0" smtClean="0">
                <a:solidFill>
                  <a:srgbClr val="4A5B73"/>
                </a:solidFill>
              </a:rPr>
              <a:t>All Q3 respondents (300)</a:t>
            </a:r>
            <a:endParaRPr lang="en-GB" dirty="0">
              <a:solidFill>
                <a:srgbClr val="4A5B73"/>
              </a:solidFill>
            </a:endParaRPr>
          </a:p>
        </p:txBody>
      </p:sp>
      <p:graphicFrame>
        <p:nvGraphicFramePr>
          <p:cNvPr id="47" name="Chart 46"/>
          <p:cNvGraphicFramePr/>
          <p:nvPr>
            <p:extLst>
              <p:ext uri="{D42A27DB-BD31-4B8C-83A1-F6EECF244321}">
                <p14:modId xmlns:p14="http://schemas.microsoft.com/office/powerpoint/2010/main" val="3124410299"/>
              </p:ext>
            </p:extLst>
          </p:nvPr>
        </p:nvGraphicFramePr>
        <p:xfrm>
          <a:off x="411162" y="1943100"/>
          <a:ext cx="10866437" cy="4221163"/>
        </p:xfrm>
        <a:graphic>
          <a:graphicData uri="http://schemas.openxmlformats.org/drawingml/2006/chart">
            <c:chart xmlns:c="http://schemas.openxmlformats.org/drawingml/2006/chart" xmlns:r="http://schemas.openxmlformats.org/officeDocument/2006/relationships" r:id="rId2"/>
          </a:graphicData>
        </a:graphic>
      </p:graphicFrame>
      <p:cxnSp>
        <p:nvCxnSpPr>
          <p:cNvPr id="50" name="Straight Connector 4"/>
          <p:cNvCxnSpPr/>
          <p:nvPr/>
        </p:nvCxnSpPr>
        <p:spPr>
          <a:xfrm>
            <a:off x="1768403"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4"/>
          <p:cNvCxnSpPr/>
          <p:nvPr/>
        </p:nvCxnSpPr>
        <p:spPr>
          <a:xfrm>
            <a:off x="2932541"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4"/>
          <p:cNvCxnSpPr/>
          <p:nvPr/>
        </p:nvCxnSpPr>
        <p:spPr>
          <a:xfrm>
            <a:off x="5260817"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4"/>
          <p:cNvCxnSpPr/>
          <p:nvPr/>
        </p:nvCxnSpPr>
        <p:spPr>
          <a:xfrm>
            <a:off x="6424955"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4"/>
          <p:cNvCxnSpPr/>
          <p:nvPr/>
        </p:nvCxnSpPr>
        <p:spPr>
          <a:xfrm>
            <a:off x="7589093"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4"/>
          <p:cNvCxnSpPr/>
          <p:nvPr/>
        </p:nvCxnSpPr>
        <p:spPr>
          <a:xfrm>
            <a:off x="4096679"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4"/>
          <p:cNvCxnSpPr/>
          <p:nvPr/>
        </p:nvCxnSpPr>
        <p:spPr>
          <a:xfrm>
            <a:off x="8753231"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4"/>
          <p:cNvCxnSpPr/>
          <p:nvPr/>
        </p:nvCxnSpPr>
        <p:spPr>
          <a:xfrm>
            <a:off x="9917369"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24" name="AutoShape 13">
            <a:extLst>
              <a:ext uri="{FF2B5EF4-FFF2-40B4-BE49-F238E27FC236}">
                <a16:creationId xmlns:a16="http://schemas.microsoft.com/office/drawing/2014/main" xmlns="" id="{3461F70F-704D-C543-8A7F-8E3EC5C9446C}"/>
              </a:ext>
            </a:extLst>
          </p:cNvPr>
          <p:cNvSpPr>
            <a:spLocks noChangeArrowheads="1"/>
          </p:cNvSpPr>
          <p:nvPr/>
        </p:nvSpPr>
        <p:spPr bwMode="auto">
          <a:xfrm>
            <a:off x="9977445" y="1557338"/>
            <a:ext cx="1044000" cy="396726"/>
          </a:xfrm>
          <a:prstGeom prst="rect">
            <a:avLst/>
          </a:prstGeom>
          <a:solidFill>
            <a:schemeClr val="bg1"/>
          </a:solidFill>
          <a:ln w="19050">
            <a:solidFill>
              <a:schemeClr val="accent3"/>
            </a:solidFill>
          </a:ln>
          <a:extLst/>
        </p:spPr>
        <p:txBody>
          <a:bodyPr wrap="square" lIns="36000" rIns="36000" anchor="ctr">
            <a:noAutofit/>
          </a:bodyPr>
          <a:lstStyle/>
          <a:p>
            <a:pPr algn="ctr" eaLnBrk="0" hangingPunct="0"/>
            <a:r>
              <a:rPr lang="en-GB" sz="1400" b="1" dirty="0" smtClean="0">
                <a:solidFill>
                  <a:schemeClr val="accent3"/>
                </a:solidFill>
                <a:latin typeface="Calibri" panose="020F0502020204030204" pitchFamily="34" charset="0"/>
                <a:cs typeface="Calibri" panose="020F0502020204030204" pitchFamily="34" charset="0"/>
              </a:rPr>
              <a:t>Q3 2020: 25</a:t>
            </a:r>
            <a:endParaRPr lang="en-GB" sz="1400" b="1" dirty="0">
              <a:solidFill>
                <a:schemeClr val="accent3"/>
              </a:solidFill>
              <a:latin typeface="Calibri" panose="020F0502020204030204" pitchFamily="34" charset="0"/>
              <a:cs typeface="Calibri" panose="020F0502020204030204" pitchFamily="34" charset="0"/>
            </a:endParaRPr>
          </a:p>
        </p:txBody>
      </p:sp>
      <p:sp>
        <p:nvSpPr>
          <p:cNvPr id="2" name="Rectangle 1"/>
          <p:cNvSpPr/>
          <p:nvPr/>
        </p:nvSpPr>
        <p:spPr>
          <a:xfrm>
            <a:off x="8764934" y="5359736"/>
            <a:ext cx="389850" cy="261610"/>
          </a:xfrm>
          <a:prstGeom prst="rect">
            <a:avLst/>
          </a:prstGeom>
        </p:spPr>
        <p:txBody>
          <a:bodyPr wrap="none">
            <a:spAutoFit/>
          </a:bodyPr>
          <a:lstStyle/>
          <a:p>
            <a:r>
              <a:rPr lang="en-GB" sz="1050" b="1" dirty="0" smtClean="0">
                <a:solidFill>
                  <a:schemeClr val="bg1">
                    <a:lumMod val="65000"/>
                  </a:schemeClr>
                </a:solidFill>
                <a:latin typeface="Calibri" panose="020F0502020204030204" pitchFamily="34" charset="0"/>
                <a:cs typeface="Calibri" panose="020F0502020204030204" pitchFamily="34" charset="0"/>
              </a:rPr>
              <a:t>n/a</a:t>
            </a:r>
            <a:endParaRPr lang="en-GB" sz="1050" dirty="0">
              <a:solidFill>
                <a:schemeClr val="bg1">
                  <a:lumMod val="65000"/>
                </a:schemeClr>
              </a:solidFill>
            </a:endParaRPr>
          </a:p>
        </p:txBody>
      </p:sp>
      <p:sp>
        <p:nvSpPr>
          <p:cNvPr id="25" name="AutoShape 13"/>
          <p:cNvSpPr>
            <a:spLocks noChangeArrowheads="1"/>
          </p:cNvSpPr>
          <p:nvPr/>
        </p:nvSpPr>
        <p:spPr bwMode="auto">
          <a:xfrm>
            <a:off x="664327"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Q3 2018: 27</a:t>
            </a:r>
          </a:p>
        </p:txBody>
      </p:sp>
      <p:sp>
        <p:nvSpPr>
          <p:cNvPr id="26" name="AutoShape 13"/>
          <p:cNvSpPr>
            <a:spLocks noChangeArrowheads="1"/>
          </p:cNvSpPr>
          <p:nvPr/>
        </p:nvSpPr>
        <p:spPr bwMode="auto">
          <a:xfrm>
            <a:off x="1828465"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Q4 2018: 28</a:t>
            </a:r>
          </a:p>
        </p:txBody>
      </p:sp>
      <p:sp>
        <p:nvSpPr>
          <p:cNvPr id="27" name="AutoShape 13"/>
          <p:cNvSpPr>
            <a:spLocks noChangeArrowheads="1"/>
          </p:cNvSpPr>
          <p:nvPr/>
        </p:nvSpPr>
        <p:spPr bwMode="auto">
          <a:xfrm>
            <a:off x="2992603"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Q1 2019: 26</a:t>
            </a:r>
          </a:p>
        </p:txBody>
      </p:sp>
      <p:sp>
        <p:nvSpPr>
          <p:cNvPr id="28" name="AutoShape 13"/>
          <p:cNvSpPr>
            <a:spLocks noChangeArrowheads="1"/>
          </p:cNvSpPr>
          <p:nvPr/>
        </p:nvSpPr>
        <p:spPr bwMode="auto">
          <a:xfrm>
            <a:off x="4156741"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smtClean="0">
                <a:solidFill>
                  <a:schemeClr val="tx1">
                    <a:lumMod val="40000"/>
                    <a:lumOff val="60000"/>
                  </a:schemeClr>
                </a:solidFill>
                <a:latin typeface="Calibri" panose="020F0502020204030204" pitchFamily="34" charset="0"/>
                <a:cs typeface="Calibri" panose="020F0502020204030204" pitchFamily="34" charset="0"/>
              </a:rPr>
              <a:t>Q2 2019: 27</a:t>
            </a:r>
            <a:endParaRPr lang="en-GB" sz="1400" b="1" dirty="0">
              <a:solidFill>
                <a:schemeClr val="tx1">
                  <a:lumMod val="40000"/>
                  <a:lumOff val="60000"/>
                </a:schemeClr>
              </a:solidFill>
              <a:latin typeface="Calibri" panose="020F0502020204030204" pitchFamily="34" charset="0"/>
              <a:cs typeface="Calibri" panose="020F0502020204030204" pitchFamily="34" charset="0"/>
            </a:endParaRPr>
          </a:p>
        </p:txBody>
      </p:sp>
      <p:sp>
        <p:nvSpPr>
          <p:cNvPr id="29" name="AutoShape 13">
            <a:extLst>
              <a:ext uri="{FF2B5EF4-FFF2-40B4-BE49-F238E27FC236}">
                <a16:creationId xmlns:a16="http://schemas.microsoft.com/office/drawing/2014/main" xmlns="" id="{3461F70F-704D-C543-8A7F-8E3EC5C9446C}"/>
              </a:ext>
            </a:extLst>
          </p:cNvPr>
          <p:cNvSpPr>
            <a:spLocks noChangeArrowheads="1"/>
          </p:cNvSpPr>
          <p:nvPr/>
        </p:nvSpPr>
        <p:spPr bwMode="auto">
          <a:xfrm>
            <a:off x="5320879"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smtClean="0">
                <a:solidFill>
                  <a:schemeClr val="tx1">
                    <a:lumMod val="40000"/>
                    <a:lumOff val="60000"/>
                  </a:schemeClr>
                </a:solidFill>
                <a:latin typeface="Calibri" panose="020F0502020204030204" pitchFamily="34" charset="0"/>
                <a:cs typeface="Calibri" panose="020F0502020204030204" pitchFamily="34" charset="0"/>
              </a:rPr>
              <a:t>Q3 </a:t>
            </a:r>
            <a:r>
              <a:rPr lang="en-GB" sz="1400" b="1" dirty="0">
                <a:solidFill>
                  <a:schemeClr val="tx1">
                    <a:lumMod val="40000"/>
                    <a:lumOff val="60000"/>
                  </a:schemeClr>
                </a:solidFill>
                <a:latin typeface="Calibri" panose="020F0502020204030204" pitchFamily="34" charset="0"/>
                <a:cs typeface="Calibri" panose="020F0502020204030204" pitchFamily="34" charset="0"/>
              </a:rPr>
              <a:t>2019: </a:t>
            </a:r>
            <a:r>
              <a:rPr lang="en-GB" sz="1400" b="1" dirty="0" smtClean="0">
                <a:solidFill>
                  <a:schemeClr val="tx1">
                    <a:lumMod val="40000"/>
                    <a:lumOff val="60000"/>
                  </a:schemeClr>
                </a:solidFill>
                <a:latin typeface="Calibri" panose="020F0502020204030204" pitchFamily="34" charset="0"/>
                <a:cs typeface="Calibri" panose="020F0502020204030204" pitchFamily="34" charset="0"/>
              </a:rPr>
              <a:t>28</a:t>
            </a:r>
            <a:endParaRPr lang="en-GB" sz="1400" b="1" dirty="0">
              <a:solidFill>
                <a:schemeClr val="tx1">
                  <a:lumMod val="40000"/>
                  <a:lumOff val="60000"/>
                </a:schemeClr>
              </a:solidFill>
              <a:latin typeface="Calibri" panose="020F0502020204030204" pitchFamily="34" charset="0"/>
              <a:cs typeface="Calibri" panose="020F0502020204030204" pitchFamily="34" charset="0"/>
            </a:endParaRPr>
          </a:p>
        </p:txBody>
      </p:sp>
      <p:sp>
        <p:nvSpPr>
          <p:cNvPr id="30" name="AutoShape 13">
            <a:extLst>
              <a:ext uri="{FF2B5EF4-FFF2-40B4-BE49-F238E27FC236}">
                <a16:creationId xmlns:a16="http://schemas.microsoft.com/office/drawing/2014/main" xmlns="" id="{3461F70F-704D-C543-8A7F-8E3EC5C9446C}"/>
              </a:ext>
            </a:extLst>
          </p:cNvPr>
          <p:cNvSpPr>
            <a:spLocks noChangeArrowheads="1"/>
          </p:cNvSpPr>
          <p:nvPr/>
        </p:nvSpPr>
        <p:spPr bwMode="auto">
          <a:xfrm>
            <a:off x="6485017"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Q4 2019: 28</a:t>
            </a:r>
          </a:p>
        </p:txBody>
      </p:sp>
      <p:sp>
        <p:nvSpPr>
          <p:cNvPr id="31" name="AutoShape 13">
            <a:extLst>
              <a:ext uri="{FF2B5EF4-FFF2-40B4-BE49-F238E27FC236}">
                <a16:creationId xmlns:a16="http://schemas.microsoft.com/office/drawing/2014/main" xmlns="" id="{3461F70F-704D-C543-8A7F-8E3EC5C9446C}"/>
              </a:ext>
            </a:extLst>
          </p:cNvPr>
          <p:cNvSpPr>
            <a:spLocks noChangeArrowheads="1"/>
          </p:cNvSpPr>
          <p:nvPr/>
        </p:nvSpPr>
        <p:spPr bwMode="auto">
          <a:xfrm>
            <a:off x="7649155"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Q1 2020: 24</a:t>
            </a:r>
          </a:p>
        </p:txBody>
      </p:sp>
      <p:sp>
        <p:nvSpPr>
          <p:cNvPr id="32" name="AutoShape 13">
            <a:extLst>
              <a:ext uri="{FF2B5EF4-FFF2-40B4-BE49-F238E27FC236}">
                <a16:creationId xmlns:a16="http://schemas.microsoft.com/office/drawing/2014/main" xmlns="" id="{3461F70F-704D-C543-8A7F-8E3EC5C9446C}"/>
              </a:ext>
            </a:extLst>
          </p:cNvPr>
          <p:cNvSpPr>
            <a:spLocks noChangeArrowheads="1"/>
          </p:cNvSpPr>
          <p:nvPr/>
        </p:nvSpPr>
        <p:spPr bwMode="auto">
          <a:xfrm>
            <a:off x="8813300"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Q2 2020: 17</a:t>
            </a:r>
          </a:p>
        </p:txBody>
      </p:sp>
    </p:spTree>
    <p:extLst>
      <p:ext uri="{BB962C8B-B14F-4D97-AF65-F5344CB8AC3E}">
        <p14:creationId xmlns:p14="http://schemas.microsoft.com/office/powerpoint/2010/main" val="31917998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Average number of DIPs – By business</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604241"/>
          </a:xfrm>
        </p:spPr>
        <p:txBody>
          <a:bodyPr>
            <a:noAutofit/>
          </a:bodyPr>
          <a:lstStyle/>
          <a:p>
            <a:pPr marL="0" indent="0">
              <a:buNone/>
            </a:pPr>
            <a:r>
              <a:rPr lang="en-GB" sz="1700" dirty="0" smtClean="0">
                <a:latin typeface="Calibri" panose="020F0502020204030204" pitchFamily="34" charset="0"/>
                <a:cs typeface="Calibri" panose="020F0502020204030204" pitchFamily="34" charset="0"/>
              </a:rPr>
              <a:t>The average numbe</a:t>
            </a:r>
            <a:r>
              <a:rPr lang="en-GB" sz="1700" dirty="0" smtClean="0"/>
              <a:t>r of DIPs handled increased across the board in Q2. The largest increases were seen among larger firms and those in the north.</a:t>
            </a:r>
            <a:endParaRPr lang="en-GB" sz="1700" dirty="0">
              <a:latin typeface="Calibri" panose="020F0502020204030204" pitchFamily="34" charset="0"/>
              <a:cs typeface="Calibri" panose="020F0502020204030204" pitchFamily="34" charset="0"/>
            </a:endParaRP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QHX1. In the last 3 months, approximately how many DIPs have you dealt with personally?</a:t>
            </a:r>
          </a:p>
          <a:p>
            <a:pPr lvl="0">
              <a:defRPr/>
            </a:pPr>
            <a:r>
              <a:rPr lang="en-GB" dirty="0">
                <a:solidFill>
                  <a:srgbClr val="4A5B73"/>
                </a:solidFill>
              </a:rPr>
              <a:t>Base: All </a:t>
            </a:r>
            <a:r>
              <a:rPr lang="en-GB" dirty="0" smtClean="0">
                <a:solidFill>
                  <a:srgbClr val="4A5B73"/>
                </a:solidFill>
              </a:rPr>
              <a:t>Q3 respondents (300)</a:t>
            </a:r>
            <a:endParaRPr lang="en-GB" dirty="0">
              <a:solidFill>
                <a:srgbClr val="4A5B73"/>
              </a:solidFill>
            </a:endParaRPr>
          </a:p>
        </p:txBody>
      </p:sp>
      <p:graphicFrame>
        <p:nvGraphicFramePr>
          <p:cNvPr id="17" name="Chart 16"/>
          <p:cNvGraphicFramePr/>
          <p:nvPr>
            <p:extLst>
              <p:ext uri="{D42A27DB-BD31-4B8C-83A1-F6EECF244321}">
                <p14:modId xmlns:p14="http://schemas.microsoft.com/office/powerpoint/2010/main" val="918921435"/>
              </p:ext>
            </p:extLst>
          </p:nvPr>
        </p:nvGraphicFramePr>
        <p:xfrm>
          <a:off x="396874" y="1981200"/>
          <a:ext cx="8775701" cy="4183063"/>
        </p:xfrm>
        <a:graphic>
          <a:graphicData uri="http://schemas.openxmlformats.org/drawingml/2006/chart">
            <c:chart xmlns:c="http://schemas.openxmlformats.org/drawingml/2006/chart" xmlns:r="http://schemas.openxmlformats.org/officeDocument/2006/relationships" r:id="rId2"/>
          </a:graphicData>
        </a:graphic>
      </p:graphicFrame>
      <p:sp>
        <p:nvSpPr>
          <p:cNvPr id="18" name="Rectangle 17"/>
          <p:cNvSpPr/>
          <p:nvPr/>
        </p:nvSpPr>
        <p:spPr>
          <a:xfrm>
            <a:off x="5564188" y="6234132"/>
            <a:ext cx="3116559" cy="553998"/>
          </a:xfrm>
          <a:prstGeom prst="rect">
            <a:avLst/>
          </a:prstGeom>
        </p:spPr>
        <p:txBody>
          <a:bodyPr wrap="none">
            <a:spAutoFit/>
          </a:bodyPr>
          <a:lstStyle/>
          <a:p>
            <a:r>
              <a:rPr lang="en-GB" sz="1000" i="1" dirty="0">
                <a:solidFill>
                  <a:srgbClr val="7F7F7F"/>
                </a:solidFill>
                <a:latin typeface="Calibri" panose="020F0502020204030204" pitchFamily="34" charset="0"/>
                <a:cs typeface="Calibri" panose="020F0502020204030204" pitchFamily="34" charset="0"/>
              </a:rPr>
              <a:t>* At least 4 out of every 10 residential mortgages placed</a:t>
            </a:r>
          </a:p>
          <a:p>
            <a:r>
              <a:rPr lang="en-GB" sz="1000" i="1" dirty="0">
                <a:solidFill>
                  <a:srgbClr val="7F7F7F"/>
                </a:solidFill>
                <a:latin typeface="Calibri" panose="020F0502020204030204" pitchFamily="34" charset="0"/>
                <a:cs typeface="Calibri" panose="020F0502020204030204" pitchFamily="34" charset="0"/>
              </a:rPr>
              <a:t>** At least 2 out of 10 mortgaged placed</a:t>
            </a:r>
          </a:p>
          <a:p>
            <a:r>
              <a:rPr lang="en-GB" sz="1000" i="1" dirty="0">
                <a:solidFill>
                  <a:srgbClr val="7F7F7F"/>
                </a:solidFill>
                <a:latin typeface="Calibri" panose="020F0502020204030204" pitchFamily="34" charset="0"/>
                <a:cs typeface="Calibri" panose="020F0502020204030204" pitchFamily="34" charset="0"/>
              </a:rPr>
              <a:t>*** Any mortgages placed</a:t>
            </a:r>
          </a:p>
        </p:txBody>
      </p:sp>
      <p:cxnSp>
        <p:nvCxnSpPr>
          <p:cNvPr id="20" name="Straight Connector 4"/>
          <p:cNvCxnSpPr/>
          <p:nvPr/>
        </p:nvCxnSpPr>
        <p:spPr>
          <a:xfrm flipH="1">
            <a:off x="396875" y="2429538"/>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4"/>
          <p:cNvCxnSpPr/>
          <p:nvPr/>
        </p:nvCxnSpPr>
        <p:spPr>
          <a:xfrm flipH="1">
            <a:off x="396875" y="3041010"/>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4"/>
          <p:cNvCxnSpPr/>
          <p:nvPr/>
        </p:nvCxnSpPr>
        <p:spPr>
          <a:xfrm flipH="1">
            <a:off x="396875" y="4036564"/>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2" name="Table 11"/>
          <p:cNvGraphicFramePr>
            <a:graphicFrameLocks noGrp="1"/>
          </p:cNvGraphicFramePr>
          <p:nvPr>
            <p:extLst>
              <p:ext uri="{D42A27DB-BD31-4B8C-83A1-F6EECF244321}">
                <p14:modId xmlns:p14="http://schemas.microsoft.com/office/powerpoint/2010/main" val="2497461550"/>
              </p:ext>
            </p:extLst>
          </p:nvPr>
        </p:nvGraphicFramePr>
        <p:xfrm>
          <a:off x="9286889" y="1772412"/>
          <a:ext cx="1181100" cy="4255293"/>
        </p:xfrm>
        <a:graphic>
          <a:graphicData uri="http://schemas.openxmlformats.org/drawingml/2006/table">
            <a:tbl>
              <a:tblPr firstRow="1" bandRow="1">
                <a:tableStyleId>{5C22544A-7EE6-4342-B048-85BDC9FD1C3A}</a:tableStyleId>
              </a:tblPr>
              <a:tblGrid>
                <a:gridCol w="1181100">
                  <a:extLst>
                    <a:ext uri="{9D8B030D-6E8A-4147-A177-3AD203B41FA5}">
                      <a16:colId xmlns="" xmlns:a16="http://schemas.microsoft.com/office/drawing/2014/main" val="20000"/>
                    </a:ext>
                  </a:extLst>
                </a:gridCol>
              </a:tblGrid>
              <a:tr h="340172">
                <a:tc>
                  <a:txBody>
                    <a:bodyPr/>
                    <a:lstStyle/>
                    <a:p>
                      <a:pPr marL="0" algn="ctr" defTabSz="914296" rtl="0" eaLnBrk="0" latinLnBrk="0" hangingPunct="0"/>
                      <a:r>
                        <a:rPr lang="en-GB" sz="1600" b="1" kern="1200" dirty="0" smtClean="0">
                          <a:solidFill>
                            <a:srgbClr val="7F7F7F"/>
                          </a:solidFill>
                          <a:latin typeface="Calibri" panose="020F0502020204030204" pitchFamily="34" charset="0"/>
                          <a:ea typeface="+mn-ea"/>
                          <a:cs typeface="Calibri" panose="020F0502020204030204" pitchFamily="34" charset="0"/>
                        </a:rPr>
                        <a:t>Q2 2020</a:t>
                      </a:r>
                      <a:endParaRPr lang="en-GB" sz="1600" b="1" kern="1200" dirty="0">
                        <a:solidFill>
                          <a:srgbClr val="7F7F7F"/>
                        </a:solidFill>
                        <a:latin typeface="Calibri" panose="020F0502020204030204" pitchFamily="34" charset="0"/>
                        <a:ea typeface="+mn-ea"/>
                        <a:cs typeface="Calibri" panose="020F050202020403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206059">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17 (+8)</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206059">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206059">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14 (+12)</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206059">
                <a:tc>
                  <a:txBody>
                    <a:bodyPr/>
                    <a:lstStyle/>
                    <a:p>
                      <a:pPr marL="0" marR="0" indent="0" algn="ctr" defTabSz="914296" rtl="0" eaLnBrk="0" fontAlgn="b" latinLnBrk="0" hangingPunct="0">
                        <a:lnSpc>
                          <a:spcPct val="100000"/>
                        </a:lnSpc>
                        <a:spcBef>
                          <a:spcPts val="0"/>
                        </a:spcBef>
                        <a:spcAft>
                          <a:spcPts val="0"/>
                        </a:spcAft>
                        <a:buClrTx/>
                        <a:buSzTx/>
                        <a:buFontTx/>
                        <a:buNone/>
                        <a:tabLst/>
                        <a:defRPr/>
                      </a:pPr>
                      <a:r>
                        <a:rPr lang="en-GB" sz="1200" b="0" kern="1200" dirty="0" smtClean="0">
                          <a:solidFill>
                            <a:srgbClr val="7F7F7F"/>
                          </a:solidFill>
                          <a:latin typeface="Calibri" panose="020F0502020204030204" pitchFamily="34" charset="0"/>
                          <a:ea typeface="+mn-ea"/>
                          <a:cs typeface="Calibri" panose="020F0502020204030204" pitchFamily="34" charset="0"/>
                        </a:rPr>
                        <a:t>20 (+4)</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206059">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206059">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24 (+19)</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206059">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21 (+5)</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r h="206059">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12 (+6)</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8"/>
                  </a:ext>
                </a:extLst>
              </a:tr>
              <a:tr h="206059">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n/a</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9"/>
                  </a:ext>
                </a:extLst>
              </a:tr>
              <a:tr h="206059">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0"/>
                  </a:ext>
                </a:extLst>
              </a:tr>
              <a:tr h="206059">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15 (+9)</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1"/>
                  </a:ext>
                </a:extLst>
              </a:tr>
              <a:tr h="206059">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19 (+8)</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06059">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19</a:t>
                      </a:r>
                      <a:r>
                        <a:rPr lang="en-GB" sz="1200" b="0" kern="1200" baseline="0" dirty="0" smtClean="0">
                          <a:solidFill>
                            <a:srgbClr val="7F7F7F"/>
                          </a:solidFill>
                          <a:latin typeface="Calibri" panose="020F0502020204030204" pitchFamily="34" charset="0"/>
                          <a:ea typeface="+mn-ea"/>
                          <a:cs typeface="Calibri" panose="020F0502020204030204" pitchFamily="34" charset="0"/>
                        </a:rPr>
                        <a:t> (+6)</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06059">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18 (+8)</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06059">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17 (+8)</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06059">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2"/>
                  </a:ext>
                </a:extLst>
              </a:tr>
              <a:tr h="206059">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15 (+12)</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3"/>
                  </a:ext>
                </a:extLst>
              </a:tr>
              <a:tr h="206059">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23 (+2)</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4"/>
                  </a:ext>
                </a:extLst>
              </a:tr>
              <a:tr h="206059">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15 (+9)</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5"/>
                  </a:ext>
                </a:extLst>
              </a:tr>
            </a:tbl>
          </a:graphicData>
        </a:graphic>
      </p:graphicFrame>
      <p:cxnSp>
        <p:nvCxnSpPr>
          <p:cNvPr id="14" name="Straight Connector 4"/>
          <p:cNvCxnSpPr/>
          <p:nvPr/>
        </p:nvCxnSpPr>
        <p:spPr>
          <a:xfrm flipH="1">
            <a:off x="396875" y="5305237"/>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906990" y="3744762"/>
            <a:ext cx="1547218" cy="261610"/>
          </a:xfrm>
          <a:prstGeom prst="rect">
            <a:avLst/>
          </a:prstGeom>
        </p:spPr>
        <p:txBody>
          <a:bodyPr wrap="none">
            <a:spAutoFit/>
          </a:bodyPr>
          <a:lstStyle/>
          <a:p>
            <a:r>
              <a:rPr lang="en-GB" sz="1100" i="1" dirty="0" smtClean="0">
                <a:solidFill>
                  <a:schemeClr val="accent3"/>
                </a:solidFill>
                <a:latin typeface="Calibri" panose="020F0502020204030204" pitchFamily="34" charset="0"/>
                <a:cs typeface="Calibri" panose="020F0502020204030204" pitchFamily="34" charset="0"/>
              </a:rPr>
              <a:t>N/A Base size too small </a:t>
            </a:r>
            <a:endParaRPr lang="en-GB" sz="1100" dirty="0">
              <a:solidFill>
                <a:schemeClr val="accent3"/>
              </a:solidFill>
            </a:endParaRPr>
          </a:p>
        </p:txBody>
      </p:sp>
    </p:spTree>
    <p:extLst>
      <p:ext uri="{BB962C8B-B14F-4D97-AF65-F5344CB8AC3E}">
        <p14:creationId xmlns:p14="http://schemas.microsoft.com/office/powerpoint/2010/main" val="1970157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DIPs resulting in a DIP accept (%)</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dirty="0" smtClean="0">
                <a:latin typeface="Calibri" panose="020F0502020204030204" pitchFamily="34" charset="0"/>
                <a:cs typeface="Calibri" panose="020F0502020204030204" pitchFamily="34" charset="0"/>
              </a:rPr>
              <a:t>The proportion of DIPs resulting in a DIP accept </a:t>
            </a:r>
            <a:r>
              <a:rPr lang="en-GB" sz="1700" dirty="0" smtClean="0"/>
              <a:t>was relatively stable in Q3 vs. Q2, although lower than in 2018/2019.</a:t>
            </a:r>
            <a:endParaRPr lang="en-GB" sz="1700" dirty="0">
              <a:latin typeface="Calibri" panose="020F0502020204030204" pitchFamily="34" charset="0"/>
              <a:cs typeface="Calibri" panose="020F0502020204030204" pitchFamily="34" charset="0"/>
            </a:endParaRP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QHX2. In the last 3 months, what proportion of these DIPs have resulted in a DIP accept?</a:t>
            </a:r>
          </a:p>
          <a:p>
            <a:pPr lvl="0">
              <a:defRPr/>
            </a:pPr>
            <a:r>
              <a:rPr lang="en-GB" dirty="0">
                <a:solidFill>
                  <a:srgbClr val="4A5B73"/>
                </a:solidFill>
              </a:rPr>
              <a:t>Base: All </a:t>
            </a:r>
            <a:r>
              <a:rPr lang="en-GB" dirty="0" smtClean="0">
                <a:solidFill>
                  <a:srgbClr val="4A5B73"/>
                </a:solidFill>
              </a:rPr>
              <a:t>Q3 respondents (300)</a:t>
            </a:r>
            <a:endParaRPr lang="en-GB" dirty="0">
              <a:solidFill>
                <a:srgbClr val="4A5B73"/>
              </a:solidFill>
            </a:endParaRPr>
          </a:p>
        </p:txBody>
      </p:sp>
      <p:graphicFrame>
        <p:nvGraphicFramePr>
          <p:cNvPr id="32" name="Chart 31"/>
          <p:cNvGraphicFramePr/>
          <p:nvPr>
            <p:extLst>
              <p:ext uri="{D42A27DB-BD31-4B8C-83A1-F6EECF244321}">
                <p14:modId xmlns:p14="http://schemas.microsoft.com/office/powerpoint/2010/main" val="3064353359"/>
              </p:ext>
            </p:extLst>
          </p:nvPr>
        </p:nvGraphicFramePr>
        <p:xfrm>
          <a:off x="411162" y="1943100"/>
          <a:ext cx="10866437" cy="4221163"/>
        </p:xfrm>
        <a:graphic>
          <a:graphicData uri="http://schemas.openxmlformats.org/drawingml/2006/chart">
            <c:chart xmlns:c="http://schemas.openxmlformats.org/drawingml/2006/chart" xmlns:r="http://schemas.openxmlformats.org/officeDocument/2006/relationships" r:id="rId2"/>
          </a:graphicData>
        </a:graphic>
      </p:graphicFrame>
      <p:cxnSp>
        <p:nvCxnSpPr>
          <p:cNvPr id="23" name="Straight Connector 4"/>
          <p:cNvCxnSpPr/>
          <p:nvPr/>
        </p:nvCxnSpPr>
        <p:spPr>
          <a:xfrm>
            <a:off x="1768403"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4"/>
          <p:cNvCxnSpPr/>
          <p:nvPr/>
        </p:nvCxnSpPr>
        <p:spPr>
          <a:xfrm>
            <a:off x="2932541"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4"/>
          <p:cNvCxnSpPr/>
          <p:nvPr/>
        </p:nvCxnSpPr>
        <p:spPr>
          <a:xfrm>
            <a:off x="5260817"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4"/>
          <p:cNvCxnSpPr/>
          <p:nvPr/>
        </p:nvCxnSpPr>
        <p:spPr>
          <a:xfrm>
            <a:off x="6424955"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4"/>
          <p:cNvCxnSpPr/>
          <p:nvPr/>
        </p:nvCxnSpPr>
        <p:spPr>
          <a:xfrm>
            <a:off x="7589093"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
          <p:cNvCxnSpPr/>
          <p:nvPr/>
        </p:nvCxnSpPr>
        <p:spPr>
          <a:xfrm>
            <a:off x="4096679"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4"/>
          <p:cNvCxnSpPr/>
          <p:nvPr/>
        </p:nvCxnSpPr>
        <p:spPr>
          <a:xfrm>
            <a:off x="8753231"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4"/>
          <p:cNvCxnSpPr/>
          <p:nvPr/>
        </p:nvCxnSpPr>
        <p:spPr>
          <a:xfrm>
            <a:off x="9917369"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57" name="AutoShape 13">
            <a:extLst>
              <a:ext uri="{FF2B5EF4-FFF2-40B4-BE49-F238E27FC236}">
                <a16:creationId xmlns:a16="http://schemas.microsoft.com/office/drawing/2014/main" xmlns="" id="{3461F70F-704D-C543-8A7F-8E3EC5C9446C}"/>
              </a:ext>
            </a:extLst>
          </p:cNvPr>
          <p:cNvSpPr>
            <a:spLocks noChangeArrowheads="1"/>
          </p:cNvSpPr>
          <p:nvPr/>
        </p:nvSpPr>
        <p:spPr bwMode="auto">
          <a:xfrm>
            <a:off x="9977445" y="1557338"/>
            <a:ext cx="1044000" cy="396726"/>
          </a:xfrm>
          <a:prstGeom prst="rect">
            <a:avLst/>
          </a:prstGeom>
          <a:solidFill>
            <a:schemeClr val="bg1"/>
          </a:solidFill>
          <a:ln w="19050">
            <a:solidFill>
              <a:schemeClr val="accent3"/>
            </a:solidFill>
          </a:ln>
          <a:extLst/>
        </p:spPr>
        <p:txBody>
          <a:bodyPr wrap="square" lIns="36000" rIns="36000" anchor="ctr">
            <a:noAutofit/>
          </a:bodyPr>
          <a:lstStyle/>
          <a:p>
            <a:pPr algn="ctr" eaLnBrk="0" hangingPunct="0"/>
            <a:r>
              <a:rPr lang="en-GB" sz="1400" b="1" dirty="0" smtClean="0">
                <a:solidFill>
                  <a:schemeClr val="accent3"/>
                </a:solidFill>
                <a:latin typeface="Calibri" panose="020F0502020204030204" pitchFamily="34" charset="0"/>
                <a:cs typeface="Calibri" panose="020F0502020204030204" pitchFamily="34" charset="0"/>
              </a:rPr>
              <a:t>Q3 2020: 80</a:t>
            </a:r>
            <a:endParaRPr lang="en-GB" sz="1400" b="1" dirty="0">
              <a:solidFill>
                <a:schemeClr val="accent3"/>
              </a:solidFill>
              <a:latin typeface="Calibri" panose="020F0502020204030204" pitchFamily="34" charset="0"/>
              <a:cs typeface="Calibri" panose="020F0502020204030204" pitchFamily="34" charset="0"/>
            </a:endParaRPr>
          </a:p>
        </p:txBody>
      </p:sp>
      <p:sp>
        <p:nvSpPr>
          <p:cNvPr id="33" name="AutoShape 13"/>
          <p:cNvSpPr>
            <a:spLocks noChangeArrowheads="1"/>
          </p:cNvSpPr>
          <p:nvPr/>
        </p:nvSpPr>
        <p:spPr bwMode="auto">
          <a:xfrm>
            <a:off x="664327"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Q3 2018: </a:t>
            </a:r>
            <a:r>
              <a:rPr lang="en-GB" sz="1400" b="1" dirty="0" smtClean="0">
                <a:solidFill>
                  <a:schemeClr val="tx1">
                    <a:lumMod val="40000"/>
                    <a:lumOff val="60000"/>
                  </a:schemeClr>
                </a:solidFill>
                <a:latin typeface="Calibri" panose="020F0502020204030204" pitchFamily="34" charset="0"/>
                <a:cs typeface="Calibri" panose="020F0502020204030204" pitchFamily="34" charset="0"/>
              </a:rPr>
              <a:t>84</a:t>
            </a:r>
            <a:endParaRPr lang="en-GB" sz="1400" b="1" dirty="0">
              <a:solidFill>
                <a:schemeClr val="tx1">
                  <a:lumMod val="40000"/>
                  <a:lumOff val="60000"/>
                </a:schemeClr>
              </a:solidFill>
              <a:latin typeface="Calibri" panose="020F0502020204030204" pitchFamily="34" charset="0"/>
              <a:cs typeface="Calibri" panose="020F0502020204030204" pitchFamily="34" charset="0"/>
            </a:endParaRPr>
          </a:p>
        </p:txBody>
      </p:sp>
      <p:sp>
        <p:nvSpPr>
          <p:cNvPr id="34" name="AutoShape 13"/>
          <p:cNvSpPr>
            <a:spLocks noChangeArrowheads="1"/>
          </p:cNvSpPr>
          <p:nvPr/>
        </p:nvSpPr>
        <p:spPr bwMode="auto">
          <a:xfrm>
            <a:off x="1828465"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Q4 2018: </a:t>
            </a:r>
            <a:r>
              <a:rPr lang="en-GB" sz="1400" b="1" dirty="0" smtClean="0">
                <a:solidFill>
                  <a:schemeClr val="tx1">
                    <a:lumMod val="40000"/>
                    <a:lumOff val="60000"/>
                  </a:schemeClr>
                </a:solidFill>
                <a:latin typeface="Calibri" panose="020F0502020204030204" pitchFamily="34" charset="0"/>
                <a:cs typeface="Calibri" panose="020F0502020204030204" pitchFamily="34" charset="0"/>
              </a:rPr>
              <a:t>84</a:t>
            </a:r>
            <a:endParaRPr lang="en-GB" sz="1400" b="1" dirty="0">
              <a:solidFill>
                <a:schemeClr val="tx1">
                  <a:lumMod val="40000"/>
                  <a:lumOff val="60000"/>
                </a:schemeClr>
              </a:solidFill>
              <a:latin typeface="Calibri" panose="020F0502020204030204" pitchFamily="34" charset="0"/>
              <a:cs typeface="Calibri" panose="020F0502020204030204" pitchFamily="34" charset="0"/>
            </a:endParaRPr>
          </a:p>
        </p:txBody>
      </p:sp>
      <p:sp>
        <p:nvSpPr>
          <p:cNvPr id="35" name="AutoShape 13"/>
          <p:cNvSpPr>
            <a:spLocks noChangeArrowheads="1"/>
          </p:cNvSpPr>
          <p:nvPr/>
        </p:nvSpPr>
        <p:spPr bwMode="auto">
          <a:xfrm>
            <a:off x="2992603"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Q1 2019: </a:t>
            </a:r>
            <a:r>
              <a:rPr lang="en-GB" sz="1400" b="1" dirty="0" smtClean="0">
                <a:solidFill>
                  <a:schemeClr val="tx1">
                    <a:lumMod val="40000"/>
                    <a:lumOff val="60000"/>
                  </a:schemeClr>
                </a:solidFill>
                <a:latin typeface="Calibri" panose="020F0502020204030204" pitchFamily="34" charset="0"/>
                <a:cs typeface="Calibri" panose="020F0502020204030204" pitchFamily="34" charset="0"/>
              </a:rPr>
              <a:t>86</a:t>
            </a:r>
            <a:endParaRPr lang="en-GB" sz="1400" b="1" dirty="0">
              <a:solidFill>
                <a:schemeClr val="tx1">
                  <a:lumMod val="40000"/>
                  <a:lumOff val="60000"/>
                </a:schemeClr>
              </a:solidFill>
              <a:latin typeface="Calibri" panose="020F0502020204030204" pitchFamily="34" charset="0"/>
              <a:cs typeface="Calibri" panose="020F0502020204030204" pitchFamily="34" charset="0"/>
            </a:endParaRPr>
          </a:p>
        </p:txBody>
      </p:sp>
      <p:sp>
        <p:nvSpPr>
          <p:cNvPr id="36" name="AutoShape 13"/>
          <p:cNvSpPr>
            <a:spLocks noChangeArrowheads="1"/>
          </p:cNvSpPr>
          <p:nvPr/>
        </p:nvSpPr>
        <p:spPr bwMode="auto">
          <a:xfrm>
            <a:off x="4156741"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smtClean="0">
                <a:solidFill>
                  <a:schemeClr val="tx1">
                    <a:lumMod val="40000"/>
                    <a:lumOff val="60000"/>
                  </a:schemeClr>
                </a:solidFill>
                <a:latin typeface="Calibri" panose="020F0502020204030204" pitchFamily="34" charset="0"/>
                <a:cs typeface="Calibri" panose="020F0502020204030204" pitchFamily="34" charset="0"/>
              </a:rPr>
              <a:t>Q2 2019: 85</a:t>
            </a:r>
            <a:endParaRPr lang="en-GB" sz="1400" b="1" dirty="0">
              <a:solidFill>
                <a:schemeClr val="tx1">
                  <a:lumMod val="40000"/>
                  <a:lumOff val="60000"/>
                </a:schemeClr>
              </a:solidFill>
              <a:latin typeface="Calibri" panose="020F0502020204030204" pitchFamily="34" charset="0"/>
              <a:cs typeface="Calibri" panose="020F0502020204030204" pitchFamily="34" charset="0"/>
            </a:endParaRPr>
          </a:p>
        </p:txBody>
      </p:sp>
      <p:sp>
        <p:nvSpPr>
          <p:cNvPr id="37" name="AutoShape 13">
            <a:extLst>
              <a:ext uri="{FF2B5EF4-FFF2-40B4-BE49-F238E27FC236}">
                <a16:creationId xmlns:a16="http://schemas.microsoft.com/office/drawing/2014/main" xmlns="" id="{3461F70F-704D-C543-8A7F-8E3EC5C9446C}"/>
              </a:ext>
            </a:extLst>
          </p:cNvPr>
          <p:cNvSpPr>
            <a:spLocks noChangeArrowheads="1"/>
          </p:cNvSpPr>
          <p:nvPr/>
        </p:nvSpPr>
        <p:spPr bwMode="auto">
          <a:xfrm>
            <a:off x="5320879"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smtClean="0">
                <a:solidFill>
                  <a:schemeClr val="tx1">
                    <a:lumMod val="40000"/>
                    <a:lumOff val="60000"/>
                  </a:schemeClr>
                </a:solidFill>
                <a:latin typeface="Calibri" panose="020F0502020204030204" pitchFamily="34" charset="0"/>
                <a:cs typeface="Calibri" panose="020F0502020204030204" pitchFamily="34" charset="0"/>
              </a:rPr>
              <a:t>Q3 </a:t>
            </a:r>
            <a:r>
              <a:rPr lang="en-GB" sz="1400" b="1" dirty="0">
                <a:solidFill>
                  <a:schemeClr val="tx1">
                    <a:lumMod val="40000"/>
                    <a:lumOff val="60000"/>
                  </a:schemeClr>
                </a:solidFill>
                <a:latin typeface="Calibri" panose="020F0502020204030204" pitchFamily="34" charset="0"/>
                <a:cs typeface="Calibri" panose="020F0502020204030204" pitchFamily="34" charset="0"/>
              </a:rPr>
              <a:t>2019: </a:t>
            </a:r>
            <a:r>
              <a:rPr lang="en-GB" sz="1400" b="1" dirty="0" smtClean="0">
                <a:solidFill>
                  <a:schemeClr val="tx1">
                    <a:lumMod val="40000"/>
                    <a:lumOff val="60000"/>
                  </a:schemeClr>
                </a:solidFill>
                <a:latin typeface="Calibri" panose="020F0502020204030204" pitchFamily="34" charset="0"/>
                <a:cs typeface="Calibri" panose="020F0502020204030204" pitchFamily="34" charset="0"/>
              </a:rPr>
              <a:t>83</a:t>
            </a:r>
            <a:endParaRPr lang="en-GB" sz="1400" b="1" dirty="0">
              <a:solidFill>
                <a:schemeClr val="tx1">
                  <a:lumMod val="40000"/>
                  <a:lumOff val="60000"/>
                </a:schemeClr>
              </a:solidFill>
              <a:latin typeface="Calibri" panose="020F0502020204030204" pitchFamily="34" charset="0"/>
              <a:cs typeface="Calibri" panose="020F0502020204030204" pitchFamily="34" charset="0"/>
            </a:endParaRPr>
          </a:p>
        </p:txBody>
      </p:sp>
      <p:sp>
        <p:nvSpPr>
          <p:cNvPr id="38" name="AutoShape 13">
            <a:extLst>
              <a:ext uri="{FF2B5EF4-FFF2-40B4-BE49-F238E27FC236}">
                <a16:creationId xmlns:a16="http://schemas.microsoft.com/office/drawing/2014/main" xmlns="" id="{3461F70F-704D-C543-8A7F-8E3EC5C9446C}"/>
              </a:ext>
            </a:extLst>
          </p:cNvPr>
          <p:cNvSpPr>
            <a:spLocks noChangeArrowheads="1"/>
          </p:cNvSpPr>
          <p:nvPr/>
        </p:nvSpPr>
        <p:spPr bwMode="auto">
          <a:xfrm>
            <a:off x="6485017"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Q4 2019: </a:t>
            </a:r>
            <a:r>
              <a:rPr lang="en-GB" sz="1400" b="1" dirty="0" smtClean="0">
                <a:solidFill>
                  <a:schemeClr val="tx1">
                    <a:lumMod val="40000"/>
                    <a:lumOff val="60000"/>
                  </a:schemeClr>
                </a:solidFill>
                <a:latin typeface="Calibri" panose="020F0502020204030204" pitchFamily="34" charset="0"/>
                <a:cs typeface="Calibri" panose="020F0502020204030204" pitchFamily="34" charset="0"/>
              </a:rPr>
              <a:t>85</a:t>
            </a:r>
            <a:endParaRPr lang="en-GB" sz="1400" b="1" dirty="0">
              <a:solidFill>
                <a:schemeClr val="tx1">
                  <a:lumMod val="40000"/>
                  <a:lumOff val="60000"/>
                </a:schemeClr>
              </a:solidFill>
              <a:latin typeface="Calibri" panose="020F0502020204030204" pitchFamily="34" charset="0"/>
              <a:cs typeface="Calibri" panose="020F0502020204030204" pitchFamily="34" charset="0"/>
            </a:endParaRPr>
          </a:p>
        </p:txBody>
      </p:sp>
      <p:sp>
        <p:nvSpPr>
          <p:cNvPr id="39" name="AutoShape 13">
            <a:extLst>
              <a:ext uri="{FF2B5EF4-FFF2-40B4-BE49-F238E27FC236}">
                <a16:creationId xmlns:a16="http://schemas.microsoft.com/office/drawing/2014/main" xmlns="" id="{3461F70F-704D-C543-8A7F-8E3EC5C9446C}"/>
              </a:ext>
            </a:extLst>
          </p:cNvPr>
          <p:cNvSpPr>
            <a:spLocks noChangeArrowheads="1"/>
          </p:cNvSpPr>
          <p:nvPr/>
        </p:nvSpPr>
        <p:spPr bwMode="auto">
          <a:xfrm>
            <a:off x="7649155"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Q1 2020: </a:t>
            </a:r>
            <a:r>
              <a:rPr lang="en-GB" sz="1400" b="1" dirty="0" smtClean="0">
                <a:solidFill>
                  <a:schemeClr val="tx1">
                    <a:lumMod val="40000"/>
                    <a:lumOff val="60000"/>
                  </a:schemeClr>
                </a:solidFill>
                <a:latin typeface="Calibri" panose="020F0502020204030204" pitchFamily="34" charset="0"/>
                <a:cs typeface="Calibri" panose="020F0502020204030204" pitchFamily="34" charset="0"/>
              </a:rPr>
              <a:t>85</a:t>
            </a:r>
            <a:endParaRPr lang="en-GB" sz="1400" b="1" dirty="0">
              <a:solidFill>
                <a:schemeClr val="tx1">
                  <a:lumMod val="40000"/>
                  <a:lumOff val="60000"/>
                </a:schemeClr>
              </a:solidFill>
              <a:latin typeface="Calibri" panose="020F0502020204030204" pitchFamily="34" charset="0"/>
              <a:cs typeface="Calibri" panose="020F0502020204030204" pitchFamily="34" charset="0"/>
            </a:endParaRPr>
          </a:p>
        </p:txBody>
      </p:sp>
      <p:sp>
        <p:nvSpPr>
          <p:cNvPr id="40" name="AutoShape 13">
            <a:extLst>
              <a:ext uri="{FF2B5EF4-FFF2-40B4-BE49-F238E27FC236}">
                <a16:creationId xmlns:a16="http://schemas.microsoft.com/office/drawing/2014/main" xmlns="" id="{3461F70F-704D-C543-8A7F-8E3EC5C9446C}"/>
              </a:ext>
            </a:extLst>
          </p:cNvPr>
          <p:cNvSpPr>
            <a:spLocks noChangeArrowheads="1"/>
          </p:cNvSpPr>
          <p:nvPr/>
        </p:nvSpPr>
        <p:spPr bwMode="auto">
          <a:xfrm>
            <a:off x="8813300"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Q2 2020: 82</a:t>
            </a:r>
          </a:p>
        </p:txBody>
      </p:sp>
      <p:sp>
        <p:nvSpPr>
          <p:cNvPr id="41" name="Rectangle 40"/>
          <p:cNvSpPr/>
          <p:nvPr/>
        </p:nvSpPr>
        <p:spPr>
          <a:xfrm>
            <a:off x="8764934" y="5359736"/>
            <a:ext cx="389850" cy="261610"/>
          </a:xfrm>
          <a:prstGeom prst="rect">
            <a:avLst/>
          </a:prstGeom>
        </p:spPr>
        <p:txBody>
          <a:bodyPr wrap="square">
            <a:spAutoFit/>
          </a:bodyPr>
          <a:lstStyle/>
          <a:p>
            <a:r>
              <a:rPr lang="en-GB" sz="1050" b="1" dirty="0" smtClean="0">
                <a:solidFill>
                  <a:schemeClr val="bg1">
                    <a:lumMod val="65000"/>
                  </a:schemeClr>
                </a:solidFill>
                <a:latin typeface="Calibri" panose="020F0502020204030204" pitchFamily="34" charset="0"/>
                <a:cs typeface="Calibri" panose="020F0502020204030204" pitchFamily="34" charset="0"/>
              </a:rPr>
              <a:t>n/a</a:t>
            </a:r>
            <a:endParaRPr lang="en-GB" sz="1050" dirty="0">
              <a:solidFill>
                <a:schemeClr val="bg1">
                  <a:lumMod val="65000"/>
                </a:schemeClr>
              </a:solidFill>
            </a:endParaRPr>
          </a:p>
        </p:txBody>
      </p:sp>
    </p:spTree>
    <p:extLst>
      <p:ext uri="{BB962C8B-B14F-4D97-AF65-F5344CB8AC3E}">
        <p14:creationId xmlns:p14="http://schemas.microsoft.com/office/powerpoint/2010/main" val="12794418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DIPs resulting in a DIP accept (%) – By business</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dirty="0" smtClean="0"/>
              <a:t>Conversion from DIP to DIP accept saw the biggest decline among intermediaries working for smaller firms, and those in the north.</a:t>
            </a:r>
            <a:endParaRPr lang="en-GB" sz="1700" dirty="0"/>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QHX2. In the last 3 months, what proportion of these DIPs have resulted in a DIP accept?</a:t>
            </a:r>
          </a:p>
          <a:p>
            <a:pPr lvl="0">
              <a:defRPr/>
            </a:pPr>
            <a:r>
              <a:rPr lang="en-GB" dirty="0">
                <a:solidFill>
                  <a:srgbClr val="4A5B73"/>
                </a:solidFill>
              </a:rPr>
              <a:t>Base: All </a:t>
            </a:r>
            <a:r>
              <a:rPr lang="en-GB" dirty="0" smtClean="0">
                <a:solidFill>
                  <a:srgbClr val="4A5B73"/>
                </a:solidFill>
              </a:rPr>
              <a:t>Q3 respondents (300)</a:t>
            </a:r>
            <a:endParaRPr lang="en-GB" dirty="0">
              <a:solidFill>
                <a:srgbClr val="4A5B73"/>
              </a:solidFill>
            </a:endParaRPr>
          </a:p>
        </p:txBody>
      </p:sp>
      <p:graphicFrame>
        <p:nvGraphicFramePr>
          <p:cNvPr id="17" name="Chart 16"/>
          <p:cNvGraphicFramePr/>
          <p:nvPr>
            <p:extLst>
              <p:ext uri="{D42A27DB-BD31-4B8C-83A1-F6EECF244321}">
                <p14:modId xmlns:p14="http://schemas.microsoft.com/office/powerpoint/2010/main" val="1137675880"/>
              </p:ext>
            </p:extLst>
          </p:nvPr>
        </p:nvGraphicFramePr>
        <p:xfrm>
          <a:off x="396874" y="1981200"/>
          <a:ext cx="8775701" cy="4183063"/>
        </p:xfrm>
        <a:graphic>
          <a:graphicData uri="http://schemas.openxmlformats.org/drawingml/2006/chart">
            <c:chart xmlns:c="http://schemas.openxmlformats.org/drawingml/2006/chart" xmlns:r="http://schemas.openxmlformats.org/officeDocument/2006/relationships" r:id="rId2"/>
          </a:graphicData>
        </a:graphic>
      </p:graphicFrame>
      <p:sp>
        <p:nvSpPr>
          <p:cNvPr id="18" name="Rectangle 17"/>
          <p:cNvSpPr/>
          <p:nvPr/>
        </p:nvSpPr>
        <p:spPr>
          <a:xfrm>
            <a:off x="5564188" y="6234132"/>
            <a:ext cx="3116559" cy="553998"/>
          </a:xfrm>
          <a:prstGeom prst="rect">
            <a:avLst/>
          </a:prstGeom>
        </p:spPr>
        <p:txBody>
          <a:bodyPr wrap="none">
            <a:spAutoFit/>
          </a:bodyPr>
          <a:lstStyle/>
          <a:p>
            <a:r>
              <a:rPr lang="en-GB" sz="1000" i="1" dirty="0">
                <a:solidFill>
                  <a:srgbClr val="7F7F7F"/>
                </a:solidFill>
                <a:latin typeface="Calibri" panose="020F0502020204030204" pitchFamily="34" charset="0"/>
                <a:cs typeface="Calibri" panose="020F0502020204030204" pitchFamily="34" charset="0"/>
              </a:rPr>
              <a:t>* At least 4 out of every 10 residential mortgages placed</a:t>
            </a:r>
          </a:p>
          <a:p>
            <a:r>
              <a:rPr lang="en-GB" sz="1000" i="1" dirty="0">
                <a:solidFill>
                  <a:srgbClr val="7F7F7F"/>
                </a:solidFill>
                <a:latin typeface="Calibri" panose="020F0502020204030204" pitchFamily="34" charset="0"/>
                <a:cs typeface="Calibri" panose="020F0502020204030204" pitchFamily="34" charset="0"/>
              </a:rPr>
              <a:t>** At least 2 out of 10 mortgaged placed</a:t>
            </a:r>
          </a:p>
          <a:p>
            <a:r>
              <a:rPr lang="en-GB" sz="1000" i="1" dirty="0">
                <a:solidFill>
                  <a:srgbClr val="7F7F7F"/>
                </a:solidFill>
                <a:latin typeface="Calibri" panose="020F0502020204030204" pitchFamily="34" charset="0"/>
                <a:cs typeface="Calibri" panose="020F0502020204030204" pitchFamily="34" charset="0"/>
              </a:rPr>
              <a:t>*** Any mortgages placed</a:t>
            </a:r>
          </a:p>
        </p:txBody>
      </p:sp>
      <p:graphicFrame>
        <p:nvGraphicFramePr>
          <p:cNvPr id="12" name="Table 11"/>
          <p:cNvGraphicFramePr>
            <a:graphicFrameLocks noGrp="1"/>
          </p:cNvGraphicFramePr>
          <p:nvPr>
            <p:extLst>
              <p:ext uri="{D42A27DB-BD31-4B8C-83A1-F6EECF244321}">
                <p14:modId xmlns:p14="http://schemas.microsoft.com/office/powerpoint/2010/main" val="1904994201"/>
              </p:ext>
            </p:extLst>
          </p:nvPr>
        </p:nvGraphicFramePr>
        <p:xfrm>
          <a:off x="9280354" y="1772411"/>
          <a:ext cx="1181100" cy="4229995"/>
        </p:xfrm>
        <a:graphic>
          <a:graphicData uri="http://schemas.openxmlformats.org/drawingml/2006/table">
            <a:tbl>
              <a:tblPr firstRow="1" bandRow="1">
                <a:tableStyleId>{5C22544A-7EE6-4342-B048-85BDC9FD1C3A}</a:tableStyleId>
              </a:tblPr>
              <a:tblGrid>
                <a:gridCol w="1181100">
                  <a:extLst>
                    <a:ext uri="{9D8B030D-6E8A-4147-A177-3AD203B41FA5}">
                      <a16:colId xmlns="" xmlns:a16="http://schemas.microsoft.com/office/drawing/2014/main" val="20000"/>
                    </a:ext>
                  </a:extLst>
                </a:gridCol>
              </a:tblGrid>
              <a:tr h="338149">
                <a:tc>
                  <a:txBody>
                    <a:bodyPr/>
                    <a:lstStyle/>
                    <a:p>
                      <a:pPr marL="0" algn="ctr" defTabSz="914296" rtl="0" eaLnBrk="0" latinLnBrk="0" hangingPunct="0"/>
                      <a:r>
                        <a:rPr lang="en-GB" sz="1600" b="1" kern="1200" dirty="0" smtClean="0">
                          <a:solidFill>
                            <a:srgbClr val="7F7F7F"/>
                          </a:solidFill>
                          <a:latin typeface="Calibri" panose="020F0502020204030204" pitchFamily="34" charset="0"/>
                          <a:ea typeface="+mn-ea"/>
                          <a:cs typeface="Calibri" panose="020F0502020204030204" pitchFamily="34" charset="0"/>
                        </a:rPr>
                        <a:t>Q2 2020</a:t>
                      </a:r>
                      <a:endParaRPr lang="en-GB" sz="1600" b="1" kern="1200" dirty="0">
                        <a:solidFill>
                          <a:srgbClr val="7F7F7F"/>
                        </a:solidFill>
                        <a:latin typeface="Calibri" panose="020F0502020204030204" pitchFamily="34" charset="0"/>
                        <a:ea typeface="+mn-ea"/>
                        <a:cs typeface="Calibri" panose="020F050202020403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204834">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82 (-2)</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204834">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204834">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80 (-1)</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204834">
                <a:tc>
                  <a:txBody>
                    <a:bodyPr/>
                    <a:lstStyle/>
                    <a:p>
                      <a:pPr marL="0" marR="0" indent="0" algn="ctr" defTabSz="914296" rtl="0" eaLnBrk="0" fontAlgn="b" latinLnBrk="0" hangingPunct="0">
                        <a:lnSpc>
                          <a:spcPct val="100000"/>
                        </a:lnSpc>
                        <a:spcBef>
                          <a:spcPts val="0"/>
                        </a:spcBef>
                        <a:spcAft>
                          <a:spcPts val="0"/>
                        </a:spcAft>
                        <a:buClrTx/>
                        <a:buSzTx/>
                        <a:buFontTx/>
                        <a:buNone/>
                        <a:tabLst/>
                        <a:defRPr/>
                      </a:pPr>
                      <a:r>
                        <a:rPr lang="en-GB" sz="1200" b="0" kern="1200" dirty="0" smtClean="0">
                          <a:solidFill>
                            <a:srgbClr val="7F7F7F"/>
                          </a:solidFill>
                          <a:latin typeface="Calibri" panose="020F0502020204030204" pitchFamily="34" charset="0"/>
                          <a:ea typeface="+mn-ea"/>
                          <a:cs typeface="Calibri" panose="020F0502020204030204" pitchFamily="34" charset="0"/>
                        </a:rPr>
                        <a:t>83 (-2)</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204834">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204834">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82 (+1)</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204834">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84 (-1)</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r h="204834">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84 (-6)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8"/>
                  </a:ext>
                </a:extLst>
              </a:tr>
              <a:tr h="204834">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n/a</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9"/>
                  </a:ext>
                </a:extLst>
              </a:tr>
              <a:tr h="204834">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0"/>
                  </a:ext>
                </a:extLst>
              </a:tr>
              <a:tr h="204834">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78 (-1)</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1"/>
                  </a:ext>
                </a:extLst>
              </a:tr>
              <a:tr h="204834">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81</a:t>
                      </a:r>
                      <a:r>
                        <a:rPr lang="en-GB" sz="1200" b="0" kern="1200" baseline="0" dirty="0" smtClean="0">
                          <a:solidFill>
                            <a:srgbClr val="7F7F7F"/>
                          </a:solidFill>
                          <a:latin typeface="Calibri" panose="020F0502020204030204" pitchFamily="34" charset="0"/>
                          <a:ea typeface="+mn-ea"/>
                          <a:cs typeface="Calibri" panose="020F0502020204030204" pitchFamily="34" charset="0"/>
                        </a:rPr>
                        <a:t> (+2)</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04834">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83 (-2)</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04834">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81 (-1)</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04834">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80 (-1)</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04834">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2"/>
                  </a:ext>
                </a:extLst>
              </a:tr>
              <a:tr h="204834">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83 (-5)</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3"/>
                  </a:ext>
                </a:extLst>
              </a:tr>
              <a:tr h="204834">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78 (+1)</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4"/>
                  </a:ext>
                </a:extLst>
              </a:tr>
              <a:tr h="204834">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83 (-2)</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5"/>
                  </a:ext>
                </a:extLst>
              </a:tr>
            </a:tbl>
          </a:graphicData>
        </a:graphic>
      </p:graphicFrame>
      <p:cxnSp>
        <p:nvCxnSpPr>
          <p:cNvPr id="14" name="Straight Connector 4"/>
          <p:cNvCxnSpPr/>
          <p:nvPr/>
        </p:nvCxnSpPr>
        <p:spPr>
          <a:xfrm flipH="1">
            <a:off x="396875" y="2429538"/>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4"/>
          <p:cNvCxnSpPr/>
          <p:nvPr/>
        </p:nvCxnSpPr>
        <p:spPr>
          <a:xfrm flipH="1">
            <a:off x="396875" y="3041010"/>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4"/>
          <p:cNvCxnSpPr/>
          <p:nvPr/>
        </p:nvCxnSpPr>
        <p:spPr>
          <a:xfrm flipH="1">
            <a:off x="396875" y="4074664"/>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4"/>
          <p:cNvCxnSpPr/>
          <p:nvPr/>
        </p:nvCxnSpPr>
        <p:spPr>
          <a:xfrm flipH="1">
            <a:off x="396875" y="5305237"/>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906990" y="3723493"/>
            <a:ext cx="1547218" cy="261610"/>
          </a:xfrm>
          <a:prstGeom prst="rect">
            <a:avLst/>
          </a:prstGeom>
        </p:spPr>
        <p:txBody>
          <a:bodyPr wrap="none">
            <a:spAutoFit/>
          </a:bodyPr>
          <a:lstStyle/>
          <a:p>
            <a:r>
              <a:rPr lang="en-GB" sz="1100" i="1" dirty="0" smtClean="0">
                <a:solidFill>
                  <a:schemeClr val="accent3"/>
                </a:solidFill>
                <a:latin typeface="Calibri" panose="020F0502020204030204" pitchFamily="34" charset="0"/>
                <a:cs typeface="Calibri" panose="020F0502020204030204" pitchFamily="34" charset="0"/>
              </a:rPr>
              <a:t>N/A Base size too small </a:t>
            </a:r>
            <a:endParaRPr lang="en-GB" sz="1100" dirty="0">
              <a:solidFill>
                <a:schemeClr val="accent3"/>
              </a:solidFill>
            </a:endParaRPr>
          </a:p>
        </p:txBody>
      </p:sp>
    </p:spTree>
    <p:extLst>
      <p:ext uri="{BB962C8B-B14F-4D97-AF65-F5344CB8AC3E}">
        <p14:creationId xmlns:p14="http://schemas.microsoft.com/office/powerpoint/2010/main" val="4135402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DIP accepts resulting in a full application (%)</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r>
              <a:rPr lang="en-GB" sz="1700" dirty="0"/>
              <a:t>The </a:t>
            </a:r>
            <a:r>
              <a:rPr lang="en-GB" sz="1700" dirty="0" smtClean="0"/>
              <a:t>proportion </a:t>
            </a:r>
            <a:r>
              <a:rPr lang="en-GB" sz="1700" dirty="0"/>
              <a:t>of DIP accepts resulting in a full application </a:t>
            </a:r>
            <a:r>
              <a:rPr lang="en-GB" sz="1700" dirty="0" smtClean="0"/>
              <a:t>started to recover in Q3, although it was still lower than the level seen in 2018 and 2019.</a:t>
            </a:r>
            <a:endParaRPr lang="en-GB" sz="1700" dirty="0"/>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QH3. In th3 last 3 months, what proportion of these DIP accepts have led to a full mortgage application?</a:t>
            </a:r>
          </a:p>
          <a:p>
            <a:pPr lvl="0">
              <a:defRPr/>
            </a:pPr>
            <a:r>
              <a:rPr lang="en-GB" dirty="0">
                <a:solidFill>
                  <a:srgbClr val="4A5B73"/>
                </a:solidFill>
              </a:rPr>
              <a:t>Base: All </a:t>
            </a:r>
            <a:r>
              <a:rPr lang="en-GB" dirty="0" smtClean="0">
                <a:solidFill>
                  <a:srgbClr val="4A5B73"/>
                </a:solidFill>
              </a:rPr>
              <a:t>Q3 respondents (300)</a:t>
            </a:r>
            <a:endParaRPr lang="en-GB" dirty="0">
              <a:solidFill>
                <a:srgbClr val="4A5B73"/>
              </a:solidFill>
            </a:endParaRPr>
          </a:p>
        </p:txBody>
      </p:sp>
      <p:graphicFrame>
        <p:nvGraphicFramePr>
          <p:cNvPr id="32" name="Chart 31"/>
          <p:cNvGraphicFramePr/>
          <p:nvPr>
            <p:extLst>
              <p:ext uri="{D42A27DB-BD31-4B8C-83A1-F6EECF244321}">
                <p14:modId xmlns:p14="http://schemas.microsoft.com/office/powerpoint/2010/main" val="1136483043"/>
              </p:ext>
            </p:extLst>
          </p:nvPr>
        </p:nvGraphicFramePr>
        <p:xfrm>
          <a:off x="411162" y="1943100"/>
          <a:ext cx="10866437" cy="4221163"/>
        </p:xfrm>
        <a:graphic>
          <a:graphicData uri="http://schemas.openxmlformats.org/drawingml/2006/chart">
            <c:chart xmlns:c="http://schemas.openxmlformats.org/drawingml/2006/chart" xmlns:r="http://schemas.openxmlformats.org/officeDocument/2006/relationships" r:id="rId3"/>
          </a:graphicData>
        </a:graphic>
      </p:graphicFrame>
      <p:cxnSp>
        <p:nvCxnSpPr>
          <p:cNvPr id="24" name="Straight Connector 4"/>
          <p:cNvCxnSpPr/>
          <p:nvPr/>
        </p:nvCxnSpPr>
        <p:spPr>
          <a:xfrm>
            <a:off x="1768403"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4"/>
          <p:cNvCxnSpPr/>
          <p:nvPr/>
        </p:nvCxnSpPr>
        <p:spPr>
          <a:xfrm>
            <a:off x="2932541"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4"/>
          <p:cNvCxnSpPr/>
          <p:nvPr/>
        </p:nvCxnSpPr>
        <p:spPr>
          <a:xfrm>
            <a:off x="5260817"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4"/>
          <p:cNvCxnSpPr/>
          <p:nvPr/>
        </p:nvCxnSpPr>
        <p:spPr>
          <a:xfrm>
            <a:off x="6424955"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4"/>
          <p:cNvCxnSpPr/>
          <p:nvPr/>
        </p:nvCxnSpPr>
        <p:spPr>
          <a:xfrm>
            <a:off x="7589093"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4"/>
          <p:cNvCxnSpPr/>
          <p:nvPr/>
        </p:nvCxnSpPr>
        <p:spPr>
          <a:xfrm>
            <a:off x="4096679"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4"/>
          <p:cNvCxnSpPr/>
          <p:nvPr/>
        </p:nvCxnSpPr>
        <p:spPr>
          <a:xfrm>
            <a:off x="8753231"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4"/>
          <p:cNvCxnSpPr/>
          <p:nvPr/>
        </p:nvCxnSpPr>
        <p:spPr>
          <a:xfrm>
            <a:off x="9917369"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58" name="AutoShape 13">
            <a:extLst>
              <a:ext uri="{FF2B5EF4-FFF2-40B4-BE49-F238E27FC236}">
                <a16:creationId xmlns:a16="http://schemas.microsoft.com/office/drawing/2014/main" xmlns="" id="{3461F70F-704D-C543-8A7F-8E3EC5C9446C}"/>
              </a:ext>
            </a:extLst>
          </p:cNvPr>
          <p:cNvSpPr>
            <a:spLocks noChangeArrowheads="1"/>
          </p:cNvSpPr>
          <p:nvPr/>
        </p:nvSpPr>
        <p:spPr bwMode="auto">
          <a:xfrm>
            <a:off x="9977445" y="1557338"/>
            <a:ext cx="1044000" cy="396726"/>
          </a:xfrm>
          <a:prstGeom prst="rect">
            <a:avLst/>
          </a:prstGeom>
          <a:solidFill>
            <a:schemeClr val="bg1"/>
          </a:solidFill>
          <a:ln w="19050">
            <a:solidFill>
              <a:schemeClr val="accent3"/>
            </a:solidFill>
          </a:ln>
          <a:extLst/>
        </p:spPr>
        <p:txBody>
          <a:bodyPr wrap="square" lIns="36000" rIns="36000" anchor="ctr">
            <a:noAutofit/>
          </a:bodyPr>
          <a:lstStyle/>
          <a:p>
            <a:pPr algn="ctr" eaLnBrk="0" hangingPunct="0"/>
            <a:r>
              <a:rPr lang="en-GB" sz="1400" b="1" dirty="0" smtClean="0">
                <a:solidFill>
                  <a:schemeClr val="accent3"/>
                </a:solidFill>
                <a:latin typeface="Calibri" panose="020F0502020204030204" pitchFamily="34" charset="0"/>
                <a:cs typeface="Calibri" panose="020F0502020204030204" pitchFamily="34" charset="0"/>
              </a:rPr>
              <a:t>Q3 2020: 78</a:t>
            </a:r>
            <a:endParaRPr lang="en-GB" sz="1400" b="1" dirty="0">
              <a:solidFill>
                <a:schemeClr val="accent3"/>
              </a:solidFill>
              <a:latin typeface="Calibri" panose="020F0502020204030204" pitchFamily="34" charset="0"/>
              <a:cs typeface="Calibri" panose="020F0502020204030204" pitchFamily="34" charset="0"/>
            </a:endParaRPr>
          </a:p>
        </p:txBody>
      </p:sp>
      <p:sp>
        <p:nvSpPr>
          <p:cNvPr id="33" name="Rectangle 32"/>
          <p:cNvSpPr/>
          <p:nvPr/>
        </p:nvSpPr>
        <p:spPr>
          <a:xfrm>
            <a:off x="8764934" y="5359736"/>
            <a:ext cx="389850" cy="261610"/>
          </a:xfrm>
          <a:prstGeom prst="rect">
            <a:avLst/>
          </a:prstGeom>
        </p:spPr>
        <p:txBody>
          <a:bodyPr wrap="square">
            <a:spAutoFit/>
          </a:bodyPr>
          <a:lstStyle/>
          <a:p>
            <a:r>
              <a:rPr lang="en-GB" sz="1050" b="1" dirty="0" smtClean="0">
                <a:solidFill>
                  <a:schemeClr val="bg1">
                    <a:lumMod val="65000"/>
                  </a:schemeClr>
                </a:solidFill>
                <a:latin typeface="Calibri" panose="020F0502020204030204" pitchFamily="34" charset="0"/>
                <a:cs typeface="Calibri" panose="020F0502020204030204" pitchFamily="34" charset="0"/>
              </a:rPr>
              <a:t>n/a</a:t>
            </a:r>
            <a:endParaRPr lang="en-GB" sz="1050" dirty="0">
              <a:solidFill>
                <a:schemeClr val="bg1">
                  <a:lumMod val="65000"/>
                </a:schemeClr>
              </a:solidFill>
            </a:endParaRPr>
          </a:p>
        </p:txBody>
      </p:sp>
      <p:sp>
        <p:nvSpPr>
          <p:cNvPr id="34" name="AutoShape 13"/>
          <p:cNvSpPr>
            <a:spLocks noChangeArrowheads="1"/>
          </p:cNvSpPr>
          <p:nvPr/>
        </p:nvSpPr>
        <p:spPr bwMode="auto">
          <a:xfrm>
            <a:off x="664327"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Q3 2018: </a:t>
            </a:r>
            <a:r>
              <a:rPr lang="en-GB" sz="1400" b="1" dirty="0" smtClean="0">
                <a:solidFill>
                  <a:schemeClr val="tx1">
                    <a:lumMod val="40000"/>
                    <a:lumOff val="60000"/>
                  </a:schemeClr>
                </a:solidFill>
                <a:latin typeface="Calibri" panose="020F0502020204030204" pitchFamily="34" charset="0"/>
                <a:cs typeface="Calibri" panose="020F0502020204030204" pitchFamily="34" charset="0"/>
              </a:rPr>
              <a:t>80</a:t>
            </a:r>
            <a:endParaRPr lang="en-GB" sz="1400" b="1" dirty="0">
              <a:solidFill>
                <a:schemeClr val="tx1">
                  <a:lumMod val="40000"/>
                  <a:lumOff val="60000"/>
                </a:schemeClr>
              </a:solidFill>
              <a:latin typeface="Calibri" panose="020F0502020204030204" pitchFamily="34" charset="0"/>
              <a:cs typeface="Calibri" panose="020F0502020204030204" pitchFamily="34" charset="0"/>
            </a:endParaRPr>
          </a:p>
        </p:txBody>
      </p:sp>
      <p:sp>
        <p:nvSpPr>
          <p:cNvPr id="35" name="AutoShape 13"/>
          <p:cNvSpPr>
            <a:spLocks noChangeArrowheads="1"/>
          </p:cNvSpPr>
          <p:nvPr/>
        </p:nvSpPr>
        <p:spPr bwMode="auto">
          <a:xfrm>
            <a:off x="1828465"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Q4 2018: </a:t>
            </a:r>
            <a:r>
              <a:rPr lang="en-GB" sz="1400" b="1" dirty="0" smtClean="0">
                <a:solidFill>
                  <a:schemeClr val="tx1">
                    <a:lumMod val="40000"/>
                    <a:lumOff val="60000"/>
                  </a:schemeClr>
                </a:solidFill>
                <a:latin typeface="Calibri" panose="020F0502020204030204" pitchFamily="34" charset="0"/>
                <a:cs typeface="Calibri" panose="020F0502020204030204" pitchFamily="34" charset="0"/>
              </a:rPr>
              <a:t>82</a:t>
            </a:r>
            <a:endParaRPr lang="en-GB" sz="1400" b="1" dirty="0">
              <a:solidFill>
                <a:schemeClr val="tx1">
                  <a:lumMod val="40000"/>
                  <a:lumOff val="60000"/>
                </a:schemeClr>
              </a:solidFill>
              <a:latin typeface="Calibri" panose="020F0502020204030204" pitchFamily="34" charset="0"/>
              <a:cs typeface="Calibri" panose="020F0502020204030204" pitchFamily="34" charset="0"/>
            </a:endParaRPr>
          </a:p>
        </p:txBody>
      </p:sp>
      <p:sp>
        <p:nvSpPr>
          <p:cNvPr id="36" name="AutoShape 13"/>
          <p:cNvSpPr>
            <a:spLocks noChangeArrowheads="1"/>
          </p:cNvSpPr>
          <p:nvPr/>
        </p:nvSpPr>
        <p:spPr bwMode="auto">
          <a:xfrm>
            <a:off x="2992603"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Q1 2019: </a:t>
            </a:r>
            <a:r>
              <a:rPr lang="en-GB" sz="1400" b="1" dirty="0" smtClean="0">
                <a:solidFill>
                  <a:schemeClr val="tx1">
                    <a:lumMod val="40000"/>
                    <a:lumOff val="60000"/>
                  </a:schemeClr>
                </a:solidFill>
                <a:latin typeface="Calibri" panose="020F0502020204030204" pitchFamily="34" charset="0"/>
                <a:cs typeface="Calibri" panose="020F0502020204030204" pitchFamily="34" charset="0"/>
              </a:rPr>
              <a:t>84</a:t>
            </a:r>
            <a:endParaRPr lang="en-GB" sz="1400" b="1" dirty="0">
              <a:solidFill>
                <a:schemeClr val="tx1">
                  <a:lumMod val="40000"/>
                  <a:lumOff val="60000"/>
                </a:schemeClr>
              </a:solidFill>
              <a:latin typeface="Calibri" panose="020F0502020204030204" pitchFamily="34" charset="0"/>
              <a:cs typeface="Calibri" panose="020F0502020204030204" pitchFamily="34" charset="0"/>
            </a:endParaRPr>
          </a:p>
        </p:txBody>
      </p:sp>
      <p:sp>
        <p:nvSpPr>
          <p:cNvPr id="37" name="AutoShape 13"/>
          <p:cNvSpPr>
            <a:spLocks noChangeArrowheads="1"/>
          </p:cNvSpPr>
          <p:nvPr/>
        </p:nvSpPr>
        <p:spPr bwMode="auto">
          <a:xfrm>
            <a:off x="4156741"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smtClean="0">
                <a:solidFill>
                  <a:schemeClr val="tx1">
                    <a:lumMod val="40000"/>
                    <a:lumOff val="60000"/>
                  </a:schemeClr>
                </a:solidFill>
                <a:latin typeface="Calibri" panose="020F0502020204030204" pitchFamily="34" charset="0"/>
                <a:cs typeface="Calibri" panose="020F0502020204030204" pitchFamily="34" charset="0"/>
              </a:rPr>
              <a:t>Q2 2019: 83</a:t>
            </a:r>
            <a:endParaRPr lang="en-GB" sz="1400" b="1" dirty="0">
              <a:solidFill>
                <a:schemeClr val="tx1">
                  <a:lumMod val="40000"/>
                  <a:lumOff val="60000"/>
                </a:schemeClr>
              </a:solidFill>
              <a:latin typeface="Calibri" panose="020F0502020204030204" pitchFamily="34" charset="0"/>
              <a:cs typeface="Calibri" panose="020F0502020204030204" pitchFamily="34" charset="0"/>
            </a:endParaRPr>
          </a:p>
        </p:txBody>
      </p:sp>
      <p:sp>
        <p:nvSpPr>
          <p:cNvPr id="38" name="AutoShape 13">
            <a:extLst>
              <a:ext uri="{FF2B5EF4-FFF2-40B4-BE49-F238E27FC236}">
                <a16:creationId xmlns:a16="http://schemas.microsoft.com/office/drawing/2014/main" xmlns="" id="{3461F70F-704D-C543-8A7F-8E3EC5C9446C}"/>
              </a:ext>
            </a:extLst>
          </p:cNvPr>
          <p:cNvSpPr>
            <a:spLocks noChangeArrowheads="1"/>
          </p:cNvSpPr>
          <p:nvPr/>
        </p:nvSpPr>
        <p:spPr bwMode="auto">
          <a:xfrm>
            <a:off x="5320879"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smtClean="0">
                <a:solidFill>
                  <a:schemeClr val="tx1">
                    <a:lumMod val="40000"/>
                    <a:lumOff val="60000"/>
                  </a:schemeClr>
                </a:solidFill>
                <a:latin typeface="Calibri" panose="020F0502020204030204" pitchFamily="34" charset="0"/>
                <a:cs typeface="Calibri" panose="020F0502020204030204" pitchFamily="34" charset="0"/>
              </a:rPr>
              <a:t>Q3 </a:t>
            </a:r>
            <a:r>
              <a:rPr lang="en-GB" sz="1400" b="1" dirty="0">
                <a:solidFill>
                  <a:schemeClr val="tx1">
                    <a:lumMod val="40000"/>
                    <a:lumOff val="60000"/>
                  </a:schemeClr>
                </a:solidFill>
                <a:latin typeface="Calibri" panose="020F0502020204030204" pitchFamily="34" charset="0"/>
                <a:cs typeface="Calibri" panose="020F0502020204030204" pitchFamily="34" charset="0"/>
              </a:rPr>
              <a:t>2019: </a:t>
            </a:r>
            <a:r>
              <a:rPr lang="en-GB" sz="1400" b="1" dirty="0" smtClean="0">
                <a:solidFill>
                  <a:schemeClr val="tx1">
                    <a:lumMod val="40000"/>
                    <a:lumOff val="60000"/>
                  </a:schemeClr>
                </a:solidFill>
                <a:latin typeface="Calibri" panose="020F0502020204030204" pitchFamily="34" charset="0"/>
                <a:cs typeface="Calibri" panose="020F0502020204030204" pitchFamily="34" charset="0"/>
              </a:rPr>
              <a:t>80</a:t>
            </a:r>
            <a:endParaRPr lang="en-GB" sz="1400" b="1" dirty="0">
              <a:solidFill>
                <a:schemeClr val="tx1">
                  <a:lumMod val="40000"/>
                  <a:lumOff val="60000"/>
                </a:schemeClr>
              </a:solidFill>
              <a:latin typeface="Calibri" panose="020F0502020204030204" pitchFamily="34" charset="0"/>
              <a:cs typeface="Calibri" panose="020F0502020204030204" pitchFamily="34" charset="0"/>
            </a:endParaRPr>
          </a:p>
        </p:txBody>
      </p:sp>
      <p:sp>
        <p:nvSpPr>
          <p:cNvPr id="39" name="AutoShape 13">
            <a:extLst>
              <a:ext uri="{FF2B5EF4-FFF2-40B4-BE49-F238E27FC236}">
                <a16:creationId xmlns:a16="http://schemas.microsoft.com/office/drawing/2014/main" xmlns="" id="{3461F70F-704D-C543-8A7F-8E3EC5C9446C}"/>
              </a:ext>
            </a:extLst>
          </p:cNvPr>
          <p:cNvSpPr>
            <a:spLocks noChangeArrowheads="1"/>
          </p:cNvSpPr>
          <p:nvPr/>
        </p:nvSpPr>
        <p:spPr bwMode="auto">
          <a:xfrm>
            <a:off x="6485017"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Q4 2019: </a:t>
            </a:r>
            <a:r>
              <a:rPr lang="en-GB" sz="1400" b="1" dirty="0" smtClean="0">
                <a:solidFill>
                  <a:schemeClr val="tx1">
                    <a:lumMod val="40000"/>
                    <a:lumOff val="60000"/>
                  </a:schemeClr>
                </a:solidFill>
                <a:latin typeface="Calibri" panose="020F0502020204030204" pitchFamily="34" charset="0"/>
                <a:cs typeface="Calibri" panose="020F0502020204030204" pitchFamily="34" charset="0"/>
              </a:rPr>
              <a:t>85</a:t>
            </a:r>
            <a:endParaRPr lang="en-GB" sz="1400" b="1" dirty="0">
              <a:solidFill>
                <a:schemeClr val="tx1">
                  <a:lumMod val="40000"/>
                  <a:lumOff val="60000"/>
                </a:schemeClr>
              </a:solidFill>
              <a:latin typeface="Calibri" panose="020F0502020204030204" pitchFamily="34" charset="0"/>
              <a:cs typeface="Calibri" panose="020F0502020204030204" pitchFamily="34" charset="0"/>
            </a:endParaRPr>
          </a:p>
        </p:txBody>
      </p:sp>
      <p:sp>
        <p:nvSpPr>
          <p:cNvPr id="40" name="AutoShape 13">
            <a:extLst>
              <a:ext uri="{FF2B5EF4-FFF2-40B4-BE49-F238E27FC236}">
                <a16:creationId xmlns:a16="http://schemas.microsoft.com/office/drawing/2014/main" xmlns="" id="{3461F70F-704D-C543-8A7F-8E3EC5C9446C}"/>
              </a:ext>
            </a:extLst>
          </p:cNvPr>
          <p:cNvSpPr>
            <a:spLocks noChangeArrowheads="1"/>
          </p:cNvSpPr>
          <p:nvPr/>
        </p:nvSpPr>
        <p:spPr bwMode="auto">
          <a:xfrm>
            <a:off x="7649155"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Q1 2020: </a:t>
            </a:r>
            <a:r>
              <a:rPr lang="en-GB" sz="1400" b="1" dirty="0" smtClean="0">
                <a:solidFill>
                  <a:schemeClr val="tx1">
                    <a:lumMod val="40000"/>
                    <a:lumOff val="60000"/>
                  </a:schemeClr>
                </a:solidFill>
                <a:latin typeface="Calibri" panose="020F0502020204030204" pitchFamily="34" charset="0"/>
                <a:cs typeface="Calibri" panose="020F0502020204030204" pitchFamily="34" charset="0"/>
              </a:rPr>
              <a:t>81</a:t>
            </a:r>
            <a:endParaRPr lang="en-GB" sz="1400" b="1" dirty="0">
              <a:solidFill>
                <a:schemeClr val="tx1">
                  <a:lumMod val="40000"/>
                  <a:lumOff val="60000"/>
                </a:schemeClr>
              </a:solidFill>
              <a:latin typeface="Calibri" panose="020F0502020204030204" pitchFamily="34" charset="0"/>
              <a:cs typeface="Calibri" panose="020F0502020204030204" pitchFamily="34" charset="0"/>
            </a:endParaRPr>
          </a:p>
        </p:txBody>
      </p:sp>
      <p:sp>
        <p:nvSpPr>
          <p:cNvPr id="41" name="AutoShape 13">
            <a:extLst>
              <a:ext uri="{FF2B5EF4-FFF2-40B4-BE49-F238E27FC236}">
                <a16:creationId xmlns:a16="http://schemas.microsoft.com/office/drawing/2014/main" xmlns="" id="{3461F70F-704D-C543-8A7F-8E3EC5C9446C}"/>
              </a:ext>
            </a:extLst>
          </p:cNvPr>
          <p:cNvSpPr>
            <a:spLocks noChangeArrowheads="1"/>
          </p:cNvSpPr>
          <p:nvPr/>
        </p:nvSpPr>
        <p:spPr bwMode="auto">
          <a:xfrm>
            <a:off x="8813300"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Q2 2020: 75</a:t>
            </a:r>
          </a:p>
        </p:txBody>
      </p:sp>
    </p:spTree>
    <p:extLst>
      <p:ext uri="{BB962C8B-B14F-4D97-AF65-F5344CB8AC3E}">
        <p14:creationId xmlns:p14="http://schemas.microsoft.com/office/powerpoint/2010/main" val="544502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DIP accepts resulting in a full application (%) – By business</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566141"/>
          </a:xfrm>
        </p:spPr>
        <p:txBody>
          <a:bodyPr>
            <a:noAutofit/>
          </a:bodyPr>
          <a:lstStyle/>
          <a:p>
            <a:pPr marL="0" indent="0">
              <a:buNone/>
            </a:pPr>
            <a:r>
              <a:rPr lang="en-GB" sz="1700" dirty="0">
                <a:latin typeface="Calibri" panose="020F0502020204030204" pitchFamily="34" charset="0"/>
                <a:cs typeface="Calibri" panose="020F0502020204030204" pitchFamily="34" charset="0"/>
              </a:rPr>
              <a:t>Conversion from DIP accept to full </a:t>
            </a:r>
            <a:r>
              <a:rPr lang="en-GB" sz="1700" dirty="0" smtClean="0">
                <a:latin typeface="Calibri" panose="020F0502020204030204" pitchFamily="34" charset="0"/>
                <a:cs typeface="Calibri" panose="020F0502020204030204" pitchFamily="34" charset="0"/>
              </a:rPr>
              <a:t>application increased the most among larger firms (by sales decile), and those dealing with mover mortgage cases.</a:t>
            </a:r>
            <a:endParaRPr lang="en-GB" sz="1700" dirty="0">
              <a:latin typeface="Calibri" panose="020F0502020204030204" pitchFamily="34" charset="0"/>
              <a:cs typeface="Calibri" panose="020F0502020204030204" pitchFamily="34" charset="0"/>
            </a:endParaRP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QH3. In th3 last 3 months, what proportion of these DIP accepts have led to a full mortgage application?</a:t>
            </a:r>
          </a:p>
          <a:p>
            <a:pPr lvl="0">
              <a:defRPr/>
            </a:pPr>
            <a:r>
              <a:rPr lang="en-GB" dirty="0">
                <a:solidFill>
                  <a:srgbClr val="4A5B73"/>
                </a:solidFill>
              </a:rPr>
              <a:t>Base: All </a:t>
            </a:r>
            <a:r>
              <a:rPr lang="en-GB" dirty="0" smtClean="0">
                <a:solidFill>
                  <a:srgbClr val="4A5B73"/>
                </a:solidFill>
              </a:rPr>
              <a:t>Q3 respondents (300)</a:t>
            </a:r>
            <a:endParaRPr lang="en-GB" dirty="0">
              <a:solidFill>
                <a:srgbClr val="4A5B73"/>
              </a:solidFill>
            </a:endParaRPr>
          </a:p>
        </p:txBody>
      </p:sp>
      <p:graphicFrame>
        <p:nvGraphicFramePr>
          <p:cNvPr id="17" name="Chart 16"/>
          <p:cNvGraphicFramePr/>
          <p:nvPr>
            <p:extLst>
              <p:ext uri="{D42A27DB-BD31-4B8C-83A1-F6EECF244321}">
                <p14:modId xmlns:p14="http://schemas.microsoft.com/office/powerpoint/2010/main" val="2206341124"/>
              </p:ext>
            </p:extLst>
          </p:nvPr>
        </p:nvGraphicFramePr>
        <p:xfrm>
          <a:off x="396874" y="1981200"/>
          <a:ext cx="8775701" cy="4183063"/>
        </p:xfrm>
        <a:graphic>
          <a:graphicData uri="http://schemas.openxmlformats.org/drawingml/2006/chart">
            <c:chart xmlns:c="http://schemas.openxmlformats.org/drawingml/2006/chart" xmlns:r="http://schemas.openxmlformats.org/officeDocument/2006/relationships" r:id="rId2"/>
          </a:graphicData>
        </a:graphic>
      </p:graphicFrame>
      <p:sp>
        <p:nvSpPr>
          <p:cNvPr id="18" name="Rectangle 17"/>
          <p:cNvSpPr/>
          <p:nvPr/>
        </p:nvSpPr>
        <p:spPr>
          <a:xfrm>
            <a:off x="5564188" y="6234132"/>
            <a:ext cx="3116559" cy="553998"/>
          </a:xfrm>
          <a:prstGeom prst="rect">
            <a:avLst/>
          </a:prstGeom>
        </p:spPr>
        <p:txBody>
          <a:bodyPr wrap="none">
            <a:spAutoFit/>
          </a:bodyPr>
          <a:lstStyle/>
          <a:p>
            <a:r>
              <a:rPr lang="en-GB" sz="1000" i="1" dirty="0">
                <a:solidFill>
                  <a:srgbClr val="7F7F7F"/>
                </a:solidFill>
                <a:latin typeface="Calibri" panose="020F0502020204030204" pitchFamily="34" charset="0"/>
                <a:cs typeface="Calibri" panose="020F0502020204030204" pitchFamily="34" charset="0"/>
              </a:rPr>
              <a:t>* At least 4 out of every 10 residential mortgages placed</a:t>
            </a:r>
          </a:p>
          <a:p>
            <a:r>
              <a:rPr lang="en-GB" sz="1000" i="1" dirty="0">
                <a:solidFill>
                  <a:srgbClr val="7F7F7F"/>
                </a:solidFill>
                <a:latin typeface="Calibri" panose="020F0502020204030204" pitchFamily="34" charset="0"/>
                <a:cs typeface="Calibri" panose="020F0502020204030204" pitchFamily="34" charset="0"/>
              </a:rPr>
              <a:t>** At least 2 out of 10 mortgaged placed</a:t>
            </a:r>
          </a:p>
          <a:p>
            <a:r>
              <a:rPr lang="en-GB" sz="1000" i="1" dirty="0">
                <a:solidFill>
                  <a:srgbClr val="7F7F7F"/>
                </a:solidFill>
                <a:latin typeface="Calibri" panose="020F0502020204030204" pitchFamily="34" charset="0"/>
                <a:cs typeface="Calibri" panose="020F0502020204030204" pitchFamily="34" charset="0"/>
              </a:rPr>
              <a:t>*** Any mortgages placed</a:t>
            </a:r>
          </a:p>
        </p:txBody>
      </p:sp>
      <p:graphicFrame>
        <p:nvGraphicFramePr>
          <p:cNvPr id="12" name="Table 11"/>
          <p:cNvGraphicFramePr>
            <a:graphicFrameLocks noGrp="1"/>
          </p:cNvGraphicFramePr>
          <p:nvPr>
            <p:extLst>
              <p:ext uri="{D42A27DB-BD31-4B8C-83A1-F6EECF244321}">
                <p14:modId xmlns:p14="http://schemas.microsoft.com/office/powerpoint/2010/main" val="1544991791"/>
              </p:ext>
            </p:extLst>
          </p:nvPr>
        </p:nvGraphicFramePr>
        <p:xfrm>
          <a:off x="9277823" y="1777143"/>
          <a:ext cx="1181100" cy="4229991"/>
        </p:xfrm>
        <a:graphic>
          <a:graphicData uri="http://schemas.openxmlformats.org/drawingml/2006/table">
            <a:tbl>
              <a:tblPr firstRow="1" bandRow="1">
                <a:tableStyleId>{5C22544A-7EE6-4342-B048-85BDC9FD1C3A}</a:tableStyleId>
              </a:tblPr>
              <a:tblGrid>
                <a:gridCol w="1181100">
                  <a:extLst>
                    <a:ext uri="{9D8B030D-6E8A-4147-A177-3AD203B41FA5}">
                      <a16:colId xmlns="" xmlns:a16="http://schemas.microsoft.com/office/drawing/2014/main" val="20000"/>
                    </a:ext>
                  </a:extLst>
                </a:gridCol>
              </a:tblGrid>
              <a:tr h="336511">
                <a:tc>
                  <a:txBody>
                    <a:bodyPr/>
                    <a:lstStyle/>
                    <a:p>
                      <a:pPr marL="0" algn="ctr" defTabSz="914296" rtl="0" eaLnBrk="0" latinLnBrk="0" hangingPunct="0"/>
                      <a:r>
                        <a:rPr lang="en-GB" sz="1600" b="1" kern="1200" dirty="0" smtClean="0">
                          <a:solidFill>
                            <a:srgbClr val="7F7F7F"/>
                          </a:solidFill>
                          <a:latin typeface="Calibri" panose="020F0502020204030204" pitchFamily="34" charset="0"/>
                          <a:ea typeface="+mn-ea"/>
                          <a:cs typeface="Calibri" panose="020F0502020204030204" pitchFamily="34" charset="0"/>
                        </a:rPr>
                        <a:t>Q2 2020</a:t>
                      </a:r>
                      <a:endParaRPr lang="en-GB" sz="1600" b="1" kern="1200" dirty="0">
                        <a:solidFill>
                          <a:srgbClr val="7F7F7F"/>
                        </a:solidFill>
                        <a:latin typeface="Calibri" panose="020F0502020204030204" pitchFamily="34" charset="0"/>
                        <a:ea typeface="+mn-ea"/>
                        <a:cs typeface="Calibri" panose="020F050202020403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204920">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75 (+3)</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204920">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204920">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74</a:t>
                      </a:r>
                      <a:r>
                        <a:rPr lang="en-GB" sz="1200" b="0" kern="1200" baseline="0" dirty="0" smtClean="0">
                          <a:solidFill>
                            <a:srgbClr val="7F7F7F"/>
                          </a:solidFill>
                          <a:latin typeface="Calibri" panose="020F0502020204030204" pitchFamily="34" charset="0"/>
                          <a:ea typeface="+mn-ea"/>
                          <a:cs typeface="Calibri" panose="020F0502020204030204" pitchFamily="34" charset="0"/>
                        </a:rPr>
                        <a:t> (+3)</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204920">
                <a:tc>
                  <a:txBody>
                    <a:bodyPr/>
                    <a:lstStyle/>
                    <a:p>
                      <a:pPr marL="0" marR="0" indent="0" algn="ctr" defTabSz="914296" rtl="0" eaLnBrk="0" fontAlgn="b" latinLnBrk="0" hangingPunct="0">
                        <a:lnSpc>
                          <a:spcPct val="100000"/>
                        </a:lnSpc>
                        <a:spcBef>
                          <a:spcPts val="0"/>
                        </a:spcBef>
                        <a:spcAft>
                          <a:spcPts val="0"/>
                        </a:spcAft>
                        <a:buClrTx/>
                        <a:buSzTx/>
                        <a:buFontTx/>
                        <a:buNone/>
                        <a:tabLst/>
                        <a:defRPr/>
                      </a:pPr>
                      <a:r>
                        <a:rPr lang="en-GB" sz="1200" b="0" kern="1200" dirty="0" smtClean="0">
                          <a:solidFill>
                            <a:srgbClr val="7F7F7F"/>
                          </a:solidFill>
                          <a:latin typeface="Calibri" panose="020F0502020204030204" pitchFamily="34" charset="0"/>
                          <a:ea typeface="+mn-ea"/>
                          <a:cs typeface="Calibri" panose="020F0502020204030204" pitchFamily="34" charset="0"/>
                        </a:rPr>
                        <a:t>75 (+3)</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204920">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204920">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70 (+10)</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204920">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82 (-6)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04920">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73 (+4)</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r h="204920">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n/a</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04920">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8"/>
                  </a:ext>
                </a:extLst>
              </a:tr>
              <a:tr h="204920">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72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9"/>
                  </a:ext>
                </a:extLst>
              </a:tr>
              <a:tr h="204920">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76 (+6)</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0"/>
                  </a:ext>
                </a:extLst>
              </a:tr>
              <a:tr h="204920">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74</a:t>
                      </a:r>
                      <a:r>
                        <a:rPr lang="en-GB" sz="1200" b="0" kern="1200" baseline="0" dirty="0" smtClean="0">
                          <a:solidFill>
                            <a:srgbClr val="7F7F7F"/>
                          </a:solidFill>
                          <a:latin typeface="Calibri" panose="020F0502020204030204" pitchFamily="34" charset="0"/>
                          <a:ea typeface="+mn-ea"/>
                          <a:cs typeface="Calibri" panose="020F0502020204030204" pitchFamily="34" charset="0"/>
                        </a:rPr>
                        <a:t> (+4)</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1"/>
                  </a:ext>
                </a:extLst>
              </a:tr>
              <a:tr h="204920">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75 (+2)</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04920">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73 (+4)</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04920">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2"/>
                  </a:ext>
                </a:extLst>
              </a:tr>
              <a:tr h="204920">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73 (+1)</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3"/>
                  </a:ext>
                </a:extLst>
              </a:tr>
              <a:tr h="204920">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77 (+4)</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4"/>
                  </a:ext>
                </a:extLst>
              </a:tr>
              <a:tr h="204920">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74 (+4)</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5"/>
                  </a:ext>
                </a:extLst>
              </a:tr>
            </a:tbl>
          </a:graphicData>
        </a:graphic>
      </p:graphicFrame>
      <p:cxnSp>
        <p:nvCxnSpPr>
          <p:cNvPr id="14" name="Straight Connector 4"/>
          <p:cNvCxnSpPr/>
          <p:nvPr/>
        </p:nvCxnSpPr>
        <p:spPr>
          <a:xfrm flipH="1">
            <a:off x="396875" y="2429538"/>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4"/>
          <p:cNvCxnSpPr/>
          <p:nvPr/>
        </p:nvCxnSpPr>
        <p:spPr>
          <a:xfrm flipH="1">
            <a:off x="396875" y="3041010"/>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4"/>
          <p:cNvCxnSpPr/>
          <p:nvPr/>
        </p:nvCxnSpPr>
        <p:spPr>
          <a:xfrm flipH="1">
            <a:off x="396875" y="4074664"/>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4"/>
          <p:cNvCxnSpPr/>
          <p:nvPr/>
        </p:nvCxnSpPr>
        <p:spPr>
          <a:xfrm flipH="1">
            <a:off x="396875" y="5305237"/>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906990" y="3723493"/>
            <a:ext cx="1547218" cy="261610"/>
          </a:xfrm>
          <a:prstGeom prst="rect">
            <a:avLst/>
          </a:prstGeom>
        </p:spPr>
        <p:txBody>
          <a:bodyPr wrap="none">
            <a:spAutoFit/>
          </a:bodyPr>
          <a:lstStyle/>
          <a:p>
            <a:r>
              <a:rPr lang="en-GB" sz="1100" i="1" dirty="0" smtClean="0">
                <a:solidFill>
                  <a:schemeClr val="accent3"/>
                </a:solidFill>
                <a:latin typeface="Calibri" panose="020F0502020204030204" pitchFamily="34" charset="0"/>
                <a:cs typeface="Calibri" panose="020F0502020204030204" pitchFamily="34" charset="0"/>
              </a:rPr>
              <a:t>N/A Base size too small </a:t>
            </a:r>
            <a:endParaRPr lang="en-GB" sz="1100" dirty="0">
              <a:solidFill>
                <a:schemeClr val="accent3"/>
              </a:solidFill>
            </a:endParaRPr>
          </a:p>
        </p:txBody>
      </p:sp>
    </p:spTree>
    <p:extLst>
      <p:ext uri="{BB962C8B-B14F-4D97-AF65-F5344CB8AC3E}">
        <p14:creationId xmlns:p14="http://schemas.microsoft.com/office/powerpoint/2010/main" val="4256071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e 12">
            <a:extLst>
              <a:ext uri="{FF2B5EF4-FFF2-40B4-BE49-F238E27FC236}">
                <a16:creationId xmlns="" xmlns:a16="http://schemas.microsoft.com/office/drawing/2014/main" id="{7788571C-23FE-4615-9B5B-512E0DC98561}"/>
              </a:ext>
            </a:extLst>
          </p:cNvPr>
          <p:cNvGrpSpPr/>
          <p:nvPr/>
        </p:nvGrpSpPr>
        <p:grpSpPr>
          <a:xfrm>
            <a:off x="508299" y="1676979"/>
            <a:ext cx="9113233" cy="721783"/>
            <a:chOff x="421215" y="1589895"/>
            <a:chExt cx="9113233" cy="721783"/>
          </a:xfrm>
        </p:grpSpPr>
        <p:sp>
          <p:nvSpPr>
            <p:cNvPr id="30" name="TextBox 13"/>
            <p:cNvSpPr txBox="1"/>
            <p:nvPr/>
          </p:nvSpPr>
          <p:spPr>
            <a:xfrm>
              <a:off x="1306285" y="1766120"/>
              <a:ext cx="8228163" cy="369332"/>
            </a:xfrm>
            <a:prstGeom prst="rect">
              <a:avLst/>
            </a:prstGeom>
            <a:noFill/>
          </p:spPr>
          <p:txBody>
            <a:bodyPr wrap="square" lIns="0" rIns="0" rtlCol="0">
              <a:spAutoFit/>
            </a:bodyPr>
            <a:lstStyle/>
            <a:p>
              <a:pPr lvl="0">
                <a:spcBef>
                  <a:spcPct val="20000"/>
                </a:spcBef>
                <a:defRPr/>
              </a:pPr>
              <a:r>
                <a:rPr lang="en-GB" kern="0" dirty="0">
                  <a:solidFill>
                    <a:prstClr val="black">
                      <a:lumMod val="75000"/>
                      <a:lumOff val="25000"/>
                    </a:prstClr>
                  </a:solidFill>
                  <a:latin typeface="Calibri" panose="020F0502020204030204" pitchFamily="34" charset="0"/>
                  <a:cs typeface="Calibri" panose="020F0502020204030204" pitchFamily="34" charset="0"/>
                </a:rPr>
                <a:t>Background &amp; methodology</a:t>
              </a:r>
            </a:p>
          </p:txBody>
        </p:sp>
        <p:sp>
          <p:nvSpPr>
            <p:cNvPr id="36" name="Rectangle 35"/>
            <p:cNvSpPr/>
            <p:nvPr/>
          </p:nvSpPr>
          <p:spPr>
            <a:xfrm>
              <a:off x="421215" y="1589895"/>
              <a:ext cx="700617" cy="72178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grpSp>
        <p:nvGrpSpPr>
          <p:cNvPr id="8" name="Groupe 7">
            <a:extLst>
              <a:ext uri="{FF2B5EF4-FFF2-40B4-BE49-F238E27FC236}">
                <a16:creationId xmlns="" xmlns:a16="http://schemas.microsoft.com/office/drawing/2014/main" id="{4B5A66BA-CED8-4780-B41C-1A35DEA05DDC}"/>
              </a:ext>
            </a:extLst>
          </p:cNvPr>
          <p:cNvGrpSpPr/>
          <p:nvPr/>
        </p:nvGrpSpPr>
        <p:grpSpPr>
          <a:xfrm>
            <a:off x="508299" y="5097147"/>
            <a:ext cx="9252932" cy="721783"/>
            <a:chOff x="421215" y="5010063"/>
            <a:chExt cx="9252932" cy="721783"/>
          </a:xfrm>
        </p:grpSpPr>
        <p:sp>
          <p:nvSpPr>
            <p:cNvPr id="33" name="TextBox 13"/>
            <p:cNvSpPr txBox="1"/>
            <p:nvPr/>
          </p:nvSpPr>
          <p:spPr>
            <a:xfrm>
              <a:off x="1306284" y="5186288"/>
              <a:ext cx="8367863" cy="369332"/>
            </a:xfrm>
            <a:prstGeom prst="rect">
              <a:avLst/>
            </a:prstGeom>
            <a:noFill/>
          </p:spPr>
          <p:txBody>
            <a:bodyPr wrap="square" lIns="0" rIns="0" rtlCol="0">
              <a:spAutoFit/>
            </a:bodyPr>
            <a:lstStyle/>
            <a:p>
              <a:pPr>
                <a:spcBef>
                  <a:spcPct val="20000"/>
                </a:spcBef>
                <a:defRPr/>
              </a:pPr>
              <a:r>
                <a:rPr lang="en-GB" kern="0" dirty="0">
                  <a:solidFill>
                    <a:prstClr val="black">
                      <a:lumMod val="75000"/>
                      <a:lumOff val="25000"/>
                    </a:prstClr>
                  </a:solidFill>
                  <a:latin typeface="Calibri" panose="020F0502020204030204" pitchFamily="34" charset="0"/>
                  <a:cs typeface="Calibri" panose="020F0502020204030204" pitchFamily="34" charset="0"/>
                </a:rPr>
                <a:t>Business flow</a:t>
              </a:r>
            </a:p>
          </p:txBody>
        </p:sp>
        <p:sp>
          <p:nvSpPr>
            <p:cNvPr id="46" name="Rectangle 45"/>
            <p:cNvSpPr/>
            <p:nvPr/>
          </p:nvSpPr>
          <p:spPr>
            <a:xfrm>
              <a:off x="421215" y="5010063"/>
              <a:ext cx="700617" cy="72178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grpSp>
        <p:nvGrpSpPr>
          <p:cNvPr id="9" name="Groupe 8">
            <a:extLst>
              <a:ext uri="{FF2B5EF4-FFF2-40B4-BE49-F238E27FC236}">
                <a16:creationId xmlns="" xmlns:a16="http://schemas.microsoft.com/office/drawing/2014/main" id="{E099AC01-FC23-47FD-A86C-6176336AC100}"/>
              </a:ext>
            </a:extLst>
          </p:cNvPr>
          <p:cNvGrpSpPr/>
          <p:nvPr/>
        </p:nvGrpSpPr>
        <p:grpSpPr>
          <a:xfrm>
            <a:off x="508299" y="3959656"/>
            <a:ext cx="9113232" cy="721783"/>
            <a:chOff x="421215" y="3875417"/>
            <a:chExt cx="9113232" cy="721783"/>
          </a:xfrm>
        </p:grpSpPr>
        <p:sp>
          <p:nvSpPr>
            <p:cNvPr id="32" name="TextBox 13"/>
            <p:cNvSpPr txBox="1"/>
            <p:nvPr/>
          </p:nvSpPr>
          <p:spPr>
            <a:xfrm>
              <a:off x="1306284" y="4051642"/>
              <a:ext cx="8228163" cy="369332"/>
            </a:xfrm>
            <a:prstGeom prst="rect">
              <a:avLst/>
            </a:prstGeom>
            <a:noFill/>
          </p:spPr>
          <p:txBody>
            <a:bodyPr wrap="square" lIns="0" rIns="0" rtlCol="0">
              <a:spAutoFit/>
            </a:bodyPr>
            <a:lstStyle/>
            <a:p>
              <a:pPr lvl="0">
                <a:spcBef>
                  <a:spcPct val="20000"/>
                </a:spcBef>
                <a:defRPr/>
              </a:pPr>
              <a:r>
                <a:rPr lang="en-GB" kern="0" dirty="0">
                  <a:solidFill>
                    <a:prstClr val="black">
                      <a:lumMod val="75000"/>
                      <a:lumOff val="25000"/>
                    </a:prstClr>
                  </a:solidFill>
                  <a:latin typeface="Calibri" panose="020F0502020204030204" pitchFamily="34" charset="0"/>
                  <a:cs typeface="Calibri" panose="020F0502020204030204" pitchFamily="34" charset="0"/>
                </a:rPr>
                <a:t>Business volumes and confidence</a:t>
              </a:r>
            </a:p>
          </p:txBody>
        </p:sp>
        <p:sp>
          <p:nvSpPr>
            <p:cNvPr id="43" name="Rectangle 42"/>
            <p:cNvSpPr/>
            <p:nvPr/>
          </p:nvSpPr>
          <p:spPr>
            <a:xfrm>
              <a:off x="421215" y="3875417"/>
              <a:ext cx="700617" cy="72178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grpSp>
        <p:nvGrpSpPr>
          <p:cNvPr id="12" name="Groupe 11">
            <a:extLst>
              <a:ext uri="{FF2B5EF4-FFF2-40B4-BE49-F238E27FC236}">
                <a16:creationId xmlns="" xmlns:a16="http://schemas.microsoft.com/office/drawing/2014/main" id="{551BE2DC-3025-47EF-9E79-E4D338B211AE}"/>
              </a:ext>
            </a:extLst>
          </p:cNvPr>
          <p:cNvGrpSpPr/>
          <p:nvPr/>
        </p:nvGrpSpPr>
        <p:grpSpPr>
          <a:xfrm>
            <a:off x="508299" y="2822165"/>
            <a:ext cx="9113234" cy="721783"/>
            <a:chOff x="421215" y="2718857"/>
            <a:chExt cx="9113234" cy="721783"/>
          </a:xfrm>
        </p:grpSpPr>
        <p:sp>
          <p:nvSpPr>
            <p:cNvPr id="31" name="TextBox 13"/>
            <p:cNvSpPr txBox="1"/>
            <p:nvPr/>
          </p:nvSpPr>
          <p:spPr>
            <a:xfrm>
              <a:off x="1306286" y="2895082"/>
              <a:ext cx="8228163" cy="369332"/>
            </a:xfrm>
            <a:prstGeom prst="rect">
              <a:avLst/>
            </a:prstGeom>
            <a:noFill/>
          </p:spPr>
          <p:txBody>
            <a:bodyPr wrap="square" lIns="0" rIns="0" rtlCol="0">
              <a:spAutoFit/>
            </a:bodyPr>
            <a:lstStyle/>
            <a:p>
              <a:pPr>
                <a:spcBef>
                  <a:spcPct val="20000"/>
                </a:spcBef>
                <a:defRPr/>
              </a:pPr>
              <a:r>
                <a:rPr lang="en-GB" kern="0" dirty="0">
                  <a:solidFill>
                    <a:prstClr val="black">
                      <a:lumMod val="75000"/>
                      <a:lumOff val="25000"/>
                    </a:prstClr>
                  </a:solidFill>
                  <a:latin typeface="Calibri" panose="020F0502020204030204" pitchFamily="34" charset="0"/>
                  <a:cs typeface="Calibri" panose="020F0502020204030204" pitchFamily="34" charset="0"/>
                </a:rPr>
                <a:t>Executive summary</a:t>
              </a:r>
            </a:p>
          </p:txBody>
        </p:sp>
        <p:sp>
          <p:nvSpPr>
            <p:cNvPr id="40" name="Rectangle 39"/>
            <p:cNvSpPr/>
            <p:nvPr/>
          </p:nvSpPr>
          <p:spPr>
            <a:xfrm>
              <a:off x="421215" y="2718857"/>
              <a:ext cx="700617" cy="72178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sp>
        <p:nvSpPr>
          <p:cNvPr id="11" name="Titre 10"/>
          <p:cNvSpPr>
            <a:spLocks noGrp="1"/>
          </p:cNvSpPr>
          <p:nvPr>
            <p:ph type="title"/>
          </p:nvPr>
        </p:nvSpPr>
        <p:spPr>
          <a:xfrm>
            <a:off x="422888" y="244702"/>
            <a:ext cx="10363200" cy="671807"/>
          </a:xfrm>
        </p:spPr>
        <p:txBody>
          <a:bodyPr>
            <a:normAutofit/>
          </a:bodyPr>
          <a:lstStyle/>
          <a:p>
            <a:r>
              <a:rPr lang="fr-FR" sz="3200" dirty="0">
                <a:latin typeface="Calibri" panose="020F0502020204030204" pitchFamily="34" charset="0"/>
                <a:cs typeface="Calibri" panose="020F0502020204030204" pitchFamily="34" charset="0"/>
              </a:rPr>
              <a:t>Contents</a:t>
            </a:r>
          </a:p>
        </p:txBody>
      </p:sp>
      <p:sp>
        <p:nvSpPr>
          <p:cNvPr id="3" name="TextBox 2"/>
          <p:cNvSpPr txBox="1"/>
          <p:nvPr/>
        </p:nvSpPr>
        <p:spPr>
          <a:xfrm>
            <a:off x="755874" y="1776261"/>
            <a:ext cx="205466" cy="523220"/>
          </a:xfrm>
          <a:prstGeom prst="rect">
            <a:avLst/>
          </a:prstGeom>
          <a:noFill/>
        </p:spPr>
        <p:txBody>
          <a:bodyPr wrap="square" rtlCol="0" anchor="ctr">
            <a:spAutoFit/>
          </a:bodyPr>
          <a:lstStyle/>
          <a:p>
            <a:pPr algn="ctr"/>
            <a:r>
              <a:rPr lang="en-GB" sz="2800" dirty="0">
                <a:solidFill>
                  <a:schemeClr val="bg1"/>
                </a:solidFill>
                <a:latin typeface="Calibri" panose="020F0502020204030204" pitchFamily="34" charset="0"/>
                <a:cs typeface="Calibri" panose="020F0502020204030204" pitchFamily="34" charset="0"/>
              </a:rPr>
              <a:t>1</a:t>
            </a:r>
          </a:p>
        </p:txBody>
      </p:sp>
      <p:sp>
        <p:nvSpPr>
          <p:cNvPr id="50" name="TextBox 49"/>
          <p:cNvSpPr txBox="1"/>
          <p:nvPr/>
        </p:nvSpPr>
        <p:spPr>
          <a:xfrm>
            <a:off x="755874" y="2921446"/>
            <a:ext cx="205466" cy="523220"/>
          </a:xfrm>
          <a:prstGeom prst="rect">
            <a:avLst/>
          </a:prstGeom>
          <a:noFill/>
        </p:spPr>
        <p:txBody>
          <a:bodyPr wrap="square" rtlCol="0" anchor="ctr">
            <a:spAutoFit/>
          </a:bodyPr>
          <a:lstStyle/>
          <a:p>
            <a:pPr algn="ctr"/>
            <a:r>
              <a:rPr lang="en-GB" sz="2800" dirty="0">
                <a:solidFill>
                  <a:schemeClr val="bg1"/>
                </a:solidFill>
                <a:latin typeface="Calibri" panose="020F0502020204030204" pitchFamily="34" charset="0"/>
                <a:cs typeface="Calibri" panose="020F0502020204030204" pitchFamily="34" charset="0"/>
              </a:rPr>
              <a:t>2</a:t>
            </a:r>
          </a:p>
        </p:txBody>
      </p:sp>
      <p:sp>
        <p:nvSpPr>
          <p:cNvPr id="51" name="TextBox 50"/>
          <p:cNvSpPr txBox="1"/>
          <p:nvPr/>
        </p:nvSpPr>
        <p:spPr>
          <a:xfrm>
            <a:off x="755874" y="4058937"/>
            <a:ext cx="205466" cy="523220"/>
          </a:xfrm>
          <a:prstGeom prst="rect">
            <a:avLst/>
          </a:prstGeom>
          <a:noFill/>
        </p:spPr>
        <p:txBody>
          <a:bodyPr wrap="square" rtlCol="0" anchor="ctr">
            <a:spAutoFit/>
          </a:bodyPr>
          <a:lstStyle/>
          <a:p>
            <a:pPr algn="ctr"/>
            <a:r>
              <a:rPr lang="en-GB" sz="2800" dirty="0">
                <a:solidFill>
                  <a:schemeClr val="bg1"/>
                </a:solidFill>
                <a:latin typeface="Calibri" panose="020F0502020204030204" pitchFamily="34" charset="0"/>
                <a:cs typeface="Calibri" panose="020F0502020204030204" pitchFamily="34" charset="0"/>
              </a:rPr>
              <a:t>3</a:t>
            </a:r>
          </a:p>
        </p:txBody>
      </p:sp>
      <p:sp>
        <p:nvSpPr>
          <p:cNvPr id="52" name="TextBox 51"/>
          <p:cNvSpPr txBox="1"/>
          <p:nvPr/>
        </p:nvSpPr>
        <p:spPr>
          <a:xfrm>
            <a:off x="755874" y="5196428"/>
            <a:ext cx="205466" cy="523220"/>
          </a:xfrm>
          <a:prstGeom prst="rect">
            <a:avLst/>
          </a:prstGeom>
          <a:noFill/>
        </p:spPr>
        <p:txBody>
          <a:bodyPr wrap="square" rtlCol="0" anchor="ctr">
            <a:spAutoFit/>
          </a:bodyPr>
          <a:lstStyle/>
          <a:p>
            <a:pPr algn="ctr"/>
            <a:r>
              <a:rPr lang="en-GB" sz="2800" dirty="0">
                <a:solidFill>
                  <a:schemeClr val="bg1"/>
                </a:solidFill>
                <a:latin typeface="Calibri" panose="020F0502020204030204" pitchFamily="34" charset="0"/>
                <a:cs typeface="Calibri" panose="020F0502020204030204" pitchFamily="34" charset="0"/>
              </a:rPr>
              <a:t>4</a:t>
            </a:r>
          </a:p>
        </p:txBody>
      </p:sp>
    </p:spTree>
    <p:extLst>
      <p:ext uri="{BB962C8B-B14F-4D97-AF65-F5344CB8AC3E}">
        <p14:creationId xmlns:p14="http://schemas.microsoft.com/office/powerpoint/2010/main" val="1785005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Full applications resulting in an offer (%)</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r>
              <a:rPr lang="en-GB" sz="1700" dirty="0" smtClean="0"/>
              <a:t>The proportion of full applications resulting in an offer increased from 76% in Q2 to 81% in Q3. However it remained lower than we have seen historically, and was down year-on-year.</a:t>
            </a:r>
            <a:endParaRPr lang="en-GB" sz="1700" dirty="0"/>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QH4. In the last 3 months, what proportion of your full applications have led to an offer?</a:t>
            </a:r>
          </a:p>
          <a:p>
            <a:pPr lvl="0">
              <a:defRPr/>
            </a:pPr>
            <a:r>
              <a:rPr lang="en-GB" dirty="0">
                <a:solidFill>
                  <a:srgbClr val="4A5B73"/>
                </a:solidFill>
              </a:rPr>
              <a:t>Base: All </a:t>
            </a:r>
            <a:r>
              <a:rPr lang="en-GB" dirty="0" smtClean="0">
                <a:solidFill>
                  <a:srgbClr val="4A5B73"/>
                </a:solidFill>
              </a:rPr>
              <a:t>Q3 respondents (300)</a:t>
            </a:r>
            <a:endParaRPr lang="en-GB" dirty="0">
              <a:solidFill>
                <a:srgbClr val="4A5B73"/>
              </a:solidFill>
            </a:endParaRPr>
          </a:p>
        </p:txBody>
      </p:sp>
      <p:graphicFrame>
        <p:nvGraphicFramePr>
          <p:cNvPr id="32" name="Chart 31"/>
          <p:cNvGraphicFramePr/>
          <p:nvPr>
            <p:extLst>
              <p:ext uri="{D42A27DB-BD31-4B8C-83A1-F6EECF244321}">
                <p14:modId xmlns:p14="http://schemas.microsoft.com/office/powerpoint/2010/main" val="2050975388"/>
              </p:ext>
            </p:extLst>
          </p:nvPr>
        </p:nvGraphicFramePr>
        <p:xfrm>
          <a:off x="411162" y="1943100"/>
          <a:ext cx="10866437" cy="4221163"/>
        </p:xfrm>
        <a:graphic>
          <a:graphicData uri="http://schemas.openxmlformats.org/drawingml/2006/chart">
            <c:chart xmlns:c="http://schemas.openxmlformats.org/drawingml/2006/chart" xmlns:r="http://schemas.openxmlformats.org/officeDocument/2006/relationships" r:id="rId2"/>
          </a:graphicData>
        </a:graphic>
      </p:graphicFrame>
      <p:cxnSp>
        <p:nvCxnSpPr>
          <p:cNvPr id="23" name="Straight Connector 4"/>
          <p:cNvCxnSpPr/>
          <p:nvPr/>
        </p:nvCxnSpPr>
        <p:spPr>
          <a:xfrm>
            <a:off x="1768403"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4"/>
          <p:cNvCxnSpPr/>
          <p:nvPr/>
        </p:nvCxnSpPr>
        <p:spPr>
          <a:xfrm>
            <a:off x="2932541"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4"/>
          <p:cNvCxnSpPr/>
          <p:nvPr/>
        </p:nvCxnSpPr>
        <p:spPr>
          <a:xfrm>
            <a:off x="5260817"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4"/>
          <p:cNvCxnSpPr/>
          <p:nvPr/>
        </p:nvCxnSpPr>
        <p:spPr>
          <a:xfrm>
            <a:off x="6424955"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4"/>
          <p:cNvCxnSpPr/>
          <p:nvPr/>
        </p:nvCxnSpPr>
        <p:spPr>
          <a:xfrm>
            <a:off x="7589093"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
          <p:cNvCxnSpPr/>
          <p:nvPr/>
        </p:nvCxnSpPr>
        <p:spPr>
          <a:xfrm>
            <a:off x="4096679"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4"/>
          <p:cNvCxnSpPr/>
          <p:nvPr/>
        </p:nvCxnSpPr>
        <p:spPr>
          <a:xfrm>
            <a:off x="8753231"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4"/>
          <p:cNvCxnSpPr/>
          <p:nvPr/>
        </p:nvCxnSpPr>
        <p:spPr>
          <a:xfrm>
            <a:off x="9917369"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57" name="AutoShape 13">
            <a:extLst>
              <a:ext uri="{FF2B5EF4-FFF2-40B4-BE49-F238E27FC236}">
                <a16:creationId xmlns:a16="http://schemas.microsoft.com/office/drawing/2014/main" xmlns="" id="{3461F70F-704D-C543-8A7F-8E3EC5C9446C}"/>
              </a:ext>
            </a:extLst>
          </p:cNvPr>
          <p:cNvSpPr>
            <a:spLocks noChangeArrowheads="1"/>
          </p:cNvSpPr>
          <p:nvPr/>
        </p:nvSpPr>
        <p:spPr bwMode="auto">
          <a:xfrm>
            <a:off x="9977445" y="1557338"/>
            <a:ext cx="1044000" cy="396726"/>
          </a:xfrm>
          <a:prstGeom prst="rect">
            <a:avLst/>
          </a:prstGeom>
          <a:solidFill>
            <a:schemeClr val="bg1"/>
          </a:solidFill>
          <a:ln w="19050">
            <a:solidFill>
              <a:schemeClr val="accent3"/>
            </a:solidFill>
          </a:ln>
          <a:extLst/>
        </p:spPr>
        <p:txBody>
          <a:bodyPr wrap="square" lIns="36000" rIns="36000" anchor="ctr">
            <a:noAutofit/>
          </a:bodyPr>
          <a:lstStyle/>
          <a:p>
            <a:pPr algn="ctr" eaLnBrk="0" hangingPunct="0"/>
            <a:r>
              <a:rPr lang="en-GB" sz="1400" b="1" dirty="0" smtClean="0">
                <a:solidFill>
                  <a:schemeClr val="accent3"/>
                </a:solidFill>
                <a:latin typeface="Calibri" panose="020F0502020204030204" pitchFamily="34" charset="0"/>
                <a:cs typeface="Calibri" panose="020F0502020204030204" pitchFamily="34" charset="0"/>
              </a:rPr>
              <a:t>Q3 2020: 81</a:t>
            </a:r>
            <a:endParaRPr lang="en-GB" sz="1400" b="1" dirty="0">
              <a:solidFill>
                <a:schemeClr val="accent3"/>
              </a:solidFill>
              <a:latin typeface="Calibri" panose="020F0502020204030204" pitchFamily="34" charset="0"/>
              <a:cs typeface="Calibri" panose="020F0502020204030204" pitchFamily="34" charset="0"/>
            </a:endParaRPr>
          </a:p>
        </p:txBody>
      </p:sp>
      <p:sp>
        <p:nvSpPr>
          <p:cNvPr id="33" name="Rectangle 32"/>
          <p:cNvSpPr/>
          <p:nvPr/>
        </p:nvSpPr>
        <p:spPr>
          <a:xfrm>
            <a:off x="8764934" y="5359736"/>
            <a:ext cx="389850" cy="261610"/>
          </a:xfrm>
          <a:prstGeom prst="rect">
            <a:avLst/>
          </a:prstGeom>
        </p:spPr>
        <p:txBody>
          <a:bodyPr wrap="square">
            <a:spAutoFit/>
          </a:bodyPr>
          <a:lstStyle/>
          <a:p>
            <a:r>
              <a:rPr lang="en-GB" sz="1050" b="1" dirty="0" smtClean="0">
                <a:solidFill>
                  <a:schemeClr val="bg1">
                    <a:lumMod val="65000"/>
                  </a:schemeClr>
                </a:solidFill>
                <a:latin typeface="Calibri" panose="020F0502020204030204" pitchFamily="34" charset="0"/>
                <a:cs typeface="Calibri" panose="020F0502020204030204" pitchFamily="34" charset="0"/>
              </a:rPr>
              <a:t>n/a</a:t>
            </a:r>
            <a:endParaRPr lang="en-GB" sz="1050" dirty="0">
              <a:solidFill>
                <a:schemeClr val="bg1">
                  <a:lumMod val="65000"/>
                </a:schemeClr>
              </a:solidFill>
            </a:endParaRPr>
          </a:p>
        </p:txBody>
      </p:sp>
      <p:sp>
        <p:nvSpPr>
          <p:cNvPr id="34" name="AutoShape 13"/>
          <p:cNvSpPr>
            <a:spLocks noChangeArrowheads="1"/>
          </p:cNvSpPr>
          <p:nvPr/>
        </p:nvSpPr>
        <p:spPr bwMode="auto">
          <a:xfrm>
            <a:off x="664327"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Q3 2018: </a:t>
            </a:r>
            <a:r>
              <a:rPr lang="en-GB" sz="1400" b="1" dirty="0" smtClean="0">
                <a:solidFill>
                  <a:schemeClr val="tx1">
                    <a:lumMod val="40000"/>
                    <a:lumOff val="60000"/>
                  </a:schemeClr>
                </a:solidFill>
                <a:latin typeface="Calibri" panose="020F0502020204030204" pitchFamily="34" charset="0"/>
                <a:cs typeface="Calibri" panose="020F0502020204030204" pitchFamily="34" charset="0"/>
              </a:rPr>
              <a:t>88</a:t>
            </a:r>
            <a:endParaRPr lang="en-GB" sz="1400" b="1" dirty="0">
              <a:solidFill>
                <a:schemeClr val="tx1">
                  <a:lumMod val="40000"/>
                  <a:lumOff val="60000"/>
                </a:schemeClr>
              </a:solidFill>
              <a:latin typeface="Calibri" panose="020F0502020204030204" pitchFamily="34" charset="0"/>
              <a:cs typeface="Calibri" panose="020F0502020204030204" pitchFamily="34" charset="0"/>
            </a:endParaRPr>
          </a:p>
        </p:txBody>
      </p:sp>
      <p:sp>
        <p:nvSpPr>
          <p:cNvPr id="35" name="AutoShape 13"/>
          <p:cNvSpPr>
            <a:spLocks noChangeArrowheads="1"/>
          </p:cNvSpPr>
          <p:nvPr/>
        </p:nvSpPr>
        <p:spPr bwMode="auto">
          <a:xfrm>
            <a:off x="1828465"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Q4 2018: </a:t>
            </a:r>
            <a:r>
              <a:rPr lang="en-GB" sz="1400" b="1" dirty="0" smtClean="0">
                <a:solidFill>
                  <a:schemeClr val="tx1">
                    <a:lumMod val="40000"/>
                    <a:lumOff val="60000"/>
                  </a:schemeClr>
                </a:solidFill>
                <a:latin typeface="Calibri" panose="020F0502020204030204" pitchFamily="34" charset="0"/>
                <a:cs typeface="Calibri" panose="020F0502020204030204" pitchFamily="34" charset="0"/>
              </a:rPr>
              <a:t>89</a:t>
            </a:r>
            <a:endParaRPr lang="en-GB" sz="1400" b="1" dirty="0">
              <a:solidFill>
                <a:schemeClr val="tx1">
                  <a:lumMod val="40000"/>
                  <a:lumOff val="60000"/>
                </a:schemeClr>
              </a:solidFill>
              <a:latin typeface="Calibri" panose="020F0502020204030204" pitchFamily="34" charset="0"/>
              <a:cs typeface="Calibri" panose="020F0502020204030204" pitchFamily="34" charset="0"/>
            </a:endParaRPr>
          </a:p>
        </p:txBody>
      </p:sp>
      <p:sp>
        <p:nvSpPr>
          <p:cNvPr id="36" name="AutoShape 13"/>
          <p:cNvSpPr>
            <a:spLocks noChangeArrowheads="1"/>
          </p:cNvSpPr>
          <p:nvPr/>
        </p:nvSpPr>
        <p:spPr bwMode="auto">
          <a:xfrm>
            <a:off x="2992603"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Q1 2019: </a:t>
            </a:r>
            <a:r>
              <a:rPr lang="en-GB" sz="1400" b="1" dirty="0" smtClean="0">
                <a:solidFill>
                  <a:schemeClr val="tx1">
                    <a:lumMod val="40000"/>
                    <a:lumOff val="60000"/>
                  </a:schemeClr>
                </a:solidFill>
                <a:latin typeface="Calibri" panose="020F0502020204030204" pitchFamily="34" charset="0"/>
                <a:cs typeface="Calibri" panose="020F0502020204030204" pitchFamily="34" charset="0"/>
              </a:rPr>
              <a:t>89</a:t>
            </a:r>
            <a:endParaRPr lang="en-GB" sz="1400" b="1" dirty="0">
              <a:solidFill>
                <a:schemeClr val="tx1">
                  <a:lumMod val="40000"/>
                  <a:lumOff val="60000"/>
                </a:schemeClr>
              </a:solidFill>
              <a:latin typeface="Calibri" panose="020F0502020204030204" pitchFamily="34" charset="0"/>
              <a:cs typeface="Calibri" panose="020F0502020204030204" pitchFamily="34" charset="0"/>
            </a:endParaRPr>
          </a:p>
        </p:txBody>
      </p:sp>
      <p:sp>
        <p:nvSpPr>
          <p:cNvPr id="37" name="AutoShape 13"/>
          <p:cNvSpPr>
            <a:spLocks noChangeArrowheads="1"/>
          </p:cNvSpPr>
          <p:nvPr/>
        </p:nvSpPr>
        <p:spPr bwMode="auto">
          <a:xfrm>
            <a:off x="4156741"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smtClean="0">
                <a:solidFill>
                  <a:schemeClr val="tx1">
                    <a:lumMod val="40000"/>
                    <a:lumOff val="60000"/>
                  </a:schemeClr>
                </a:solidFill>
                <a:latin typeface="Calibri" panose="020F0502020204030204" pitchFamily="34" charset="0"/>
                <a:cs typeface="Calibri" panose="020F0502020204030204" pitchFamily="34" charset="0"/>
              </a:rPr>
              <a:t>Q2 2019: 90</a:t>
            </a:r>
            <a:endParaRPr lang="en-GB" sz="1400" b="1" dirty="0">
              <a:solidFill>
                <a:schemeClr val="tx1">
                  <a:lumMod val="40000"/>
                  <a:lumOff val="60000"/>
                </a:schemeClr>
              </a:solidFill>
              <a:latin typeface="Calibri" panose="020F0502020204030204" pitchFamily="34" charset="0"/>
              <a:cs typeface="Calibri" panose="020F0502020204030204" pitchFamily="34" charset="0"/>
            </a:endParaRPr>
          </a:p>
        </p:txBody>
      </p:sp>
      <p:sp>
        <p:nvSpPr>
          <p:cNvPr id="38" name="AutoShape 13">
            <a:extLst>
              <a:ext uri="{FF2B5EF4-FFF2-40B4-BE49-F238E27FC236}">
                <a16:creationId xmlns:a16="http://schemas.microsoft.com/office/drawing/2014/main" xmlns="" id="{3461F70F-704D-C543-8A7F-8E3EC5C9446C}"/>
              </a:ext>
            </a:extLst>
          </p:cNvPr>
          <p:cNvSpPr>
            <a:spLocks noChangeArrowheads="1"/>
          </p:cNvSpPr>
          <p:nvPr/>
        </p:nvSpPr>
        <p:spPr bwMode="auto">
          <a:xfrm>
            <a:off x="5320879"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smtClean="0">
                <a:solidFill>
                  <a:schemeClr val="tx1">
                    <a:lumMod val="40000"/>
                    <a:lumOff val="60000"/>
                  </a:schemeClr>
                </a:solidFill>
                <a:latin typeface="Calibri" panose="020F0502020204030204" pitchFamily="34" charset="0"/>
                <a:cs typeface="Calibri" panose="020F0502020204030204" pitchFamily="34" charset="0"/>
              </a:rPr>
              <a:t>Q3 </a:t>
            </a:r>
            <a:r>
              <a:rPr lang="en-GB" sz="1400" b="1" dirty="0">
                <a:solidFill>
                  <a:schemeClr val="tx1">
                    <a:lumMod val="40000"/>
                    <a:lumOff val="60000"/>
                  </a:schemeClr>
                </a:solidFill>
                <a:latin typeface="Calibri" panose="020F0502020204030204" pitchFamily="34" charset="0"/>
                <a:cs typeface="Calibri" panose="020F0502020204030204" pitchFamily="34" charset="0"/>
              </a:rPr>
              <a:t>2019: </a:t>
            </a:r>
            <a:r>
              <a:rPr lang="en-GB" sz="1400" b="1" dirty="0" smtClean="0">
                <a:solidFill>
                  <a:schemeClr val="tx1">
                    <a:lumMod val="40000"/>
                    <a:lumOff val="60000"/>
                  </a:schemeClr>
                </a:solidFill>
                <a:latin typeface="Calibri" panose="020F0502020204030204" pitchFamily="34" charset="0"/>
                <a:cs typeface="Calibri" panose="020F0502020204030204" pitchFamily="34" charset="0"/>
              </a:rPr>
              <a:t>87</a:t>
            </a:r>
            <a:endParaRPr lang="en-GB" sz="1400" b="1" dirty="0">
              <a:solidFill>
                <a:schemeClr val="tx1">
                  <a:lumMod val="40000"/>
                  <a:lumOff val="60000"/>
                </a:schemeClr>
              </a:solidFill>
              <a:latin typeface="Calibri" panose="020F0502020204030204" pitchFamily="34" charset="0"/>
              <a:cs typeface="Calibri" panose="020F0502020204030204" pitchFamily="34" charset="0"/>
            </a:endParaRPr>
          </a:p>
        </p:txBody>
      </p:sp>
      <p:sp>
        <p:nvSpPr>
          <p:cNvPr id="39" name="AutoShape 13">
            <a:extLst>
              <a:ext uri="{FF2B5EF4-FFF2-40B4-BE49-F238E27FC236}">
                <a16:creationId xmlns:a16="http://schemas.microsoft.com/office/drawing/2014/main" xmlns="" id="{3461F70F-704D-C543-8A7F-8E3EC5C9446C}"/>
              </a:ext>
            </a:extLst>
          </p:cNvPr>
          <p:cNvSpPr>
            <a:spLocks noChangeArrowheads="1"/>
          </p:cNvSpPr>
          <p:nvPr/>
        </p:nvSpPr>
        <p:spPr bwMode="auto">
          <a:xfrm>
            <a:off x="6485017"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Q4 2019: </a:t>
            </a:r>
            <a:r>
              <a:rPr lang="en-GB" sz="1400" b="1" dirty="0" smtClean="0">
                <a:solidFill>
                  <a:schemeClr val="tx1">
                    <a:lumMod val="40000"/>
                    <a:lumOff val="60000"/>
                  </a:schemeClr>
                </a:solidFill>
                <a:latin typeface="Calibri" panose="020F0502020204030204" pitchFamily="34" charset="0"/>
                <a:cs typeface="Calibri" panose="020F0502020204030204" pitchFamily="34" charset="0"/>
              </a:rPr>
              <a:t>89</a:t>
            </a:r>
            <a:endParaRPr lang="en-GB" sz="1400" b="1" dirty="0">
              <a:solidFill>
                <a:schemeClr val="tx1">
                  <a:lumMod val="40000"/>
                  <a:lumOff val="60000"/>
                </a:schemeClr>
              </a:solidFill>
              <a:latin typeface="Calibri" panose="020F0502020204030204" pitchFamily="34" charset="0"/>
              <a:cs typeface="Calibri" panose="020F0502020204030204" pitchFamily="34" charset="0"/>
            </a:endParaRPr>
          </a:p>
        </p:txBody>
      </p:sp>
      <p:sp>
        <p:nvSpPr>
          <p:cNvPr id="40" name="AutoShape 13">
            <a:extLst>
              <a:ext uri="{FF2B5EF4-FFF2-40B4-BE49-F238E27FC236}">
                <a16:creationId xmlns:a16="http://schemas.microsoft.com/office/drawing/2014/main" xmlns="" id="{3461F70F-704D-C543-8A7F-8E3EC5C9446C}"/>
              </a:ext>
            </a:extLst>
          </p:cNvPr>
          <p:cNvSpPr>
            <a:spLocks noChangeArrowheads="1"/>
          </p:cNvSpPr>
          <p:nvPr/>
        </p:nvSpPr>
        <p:spPr bwMode="auto">
          <a:xfrm>
            <a:off x="7649155"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Q1 2020: </a:t>
            </a:r>
            <a:r>
              <a:rPr lang="en-GB" sz="1400" b="1" dirty="0" smtClean="0">
                <a:solidFill>
                  <a:schemeClr val="tx1">
                    <a:lumMod val="40000"/>
                    <a:lumOff val="60000"/>
                  </a:schemeClr>
                </a:solidFill>
                <a:latin typeface="Calibri" panose="020F0502020204030204" pitchFamily="34" charset="0"/>
                <a:cs typeface="Calibri" panose="020F0502020204030204" pitchFamily="34" charset="0"/>
              </a:rPr>
              <a:t>87</a:t>
            </a:r>
            <a:endParaRPr lang="en-GB" sz="1400" b="1" dirty="0">
              <a:solidFill>
                <a:schemeClr val="tx1">
                  <a:lumMod val="40000"/>
                  <a:lumOff val="60000"/>
                </a:schemeClr>
              </a:solidFill>
              <a:latin typeface="Calibri" panose="020F0502020204030204" pitchFamily="34" charset="0"/>
              <a:cs typeface="Calibri" panose="020F0502020204030204" pitchFamily="34" charset="0"/>
            </a:endParaRPr>
          </a:p>
        </p:txBody>
      </p:sp>
      <p:sp>
        <p:nvSpPr>
          <p:cNvPr id="41" name="AutoShape 13">
            <a:extLst>
              <a:ext uri="{FF2B5EF4-FFF2-40B4-BE49-F238E27FC236}">
                <a16:creationId xmlns:a16="http://schemas.microsoft.com/office/drawing/2014/main" xmlns="" id="{3461F70F-704D-C543-8A7F-8E3EC5C9446C}"/>
              </a:ext>
            </a:extLst>
          </p:cNvPr>
          <p:cNvSpPr>
            <a:spLocks noChangeArrowheads="1"/>
          </p:cNvSpPr>
          <p:nvPr/>
        </p:nvSpPr>
        <p:spPr bwMode="auto">
          <a:xfrm>
            <a:off x="8813300"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Q2 2020: 76</a:t>
            </a:r>
          </a:p>
        </p:txBody>
      </p:sp>
    </p:spTree>
    <p:extLst>
      <p:ext uri="{BB962C8B-B14F-4D97-AF65-F5344CB8AC3E}">
        <p14:creationId xmlns:p14="http://schemas.microsoft.com/office/powerpoint/2010/main" val="3902190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Full applications resulting in an offer (%) – By business</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dirty="0">
                <a:latin typeface="Calibri" panose="020F0502020204030204" pitchFamily="34" charset="0"/>
                <a:cs typeface="Calibri" panose="020F0502020204030204" pitchFamily="34" charset="0"/>
              </a:rPr>
              <a:t>Conversion from full application to </a:t>
            </a:r>
            <a:r>
              <a:rPr lang="en-GB" sz="1700" dirty="0" smtClean="0">
                <a:latin typeface="Calibri" panose="020F0502020204030204" pitchFamily="34" charset="0"/>
                <a:cs typeface="Calibri" panose="020F0502020204030204" pitchFamily="34" charset="0"/>
              </a:rPr>
              <a:t>offer increased the most among larger firms (by sales decile) and intermediaries dealing with mover and first time buyer mortgage cases.</a:t>
            </a:r>
            <a:endParaRPr lang="en-GB" sz="1700" dirty="0">
              <a:latin typeface="Calibri" panose="020F0502020204030204" pitchFamily="34" charset="0"/>
              <a:cs typeface="Calibri" panose="020F0502020204030204" pitchFamily="34" charset="0"/>
            </a:endParaRP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QH4. In the last 3 months, what proportion of your full applications have led to an offer?</a:t>
            </a:r>
          </a:p>
          <a:p>
            <a:pPr lvl="0">
              <a:defRPr/>
            </a:pPr>
            <a:r>
              <a:rPr lang="en-GB" dirty="0">
                <a:solidFill>
                  <a:srgbClr val="4A5B73"/>
                </a:solidFill>
              </a:rPr>
              <a:t>Base: All </a:t>
            </a:r>
            <a:r>
              <a:rPr lang="en-GB" dirty="0" smtClean="0">
                <a:solidFill>
                  <a:srgbClr val="4A5B73"/>
                </a:solidFill>
              </a:rPr>
              <a:t>Q3 respondents (300)</a:t>
            </a:r>
            <a:endParaRPr lang="en-GB" dirty="0">
              <a:solidFill>
                <a:srgbClr val="4A5B73"/>
              </a:solidFill>
            </a:endParaRPr>
          </a:p>
        </p:txBody>
      </p:sp>
      <p:graphicFrame>
        <p:nvGraphicFramePr>
          <p:cNvPr id="17" name="Chart 16"/>
          <p:cNvGraphicFramePr/>
          <p:nvPr>
            <p:extLst>
              <p:ext uri="{D42A27DB-BD31-4B8C-83A1-F6EECF244321}">
                <p14:modId xmlns:p14="http://schemas.microsoft.com/office/powerpoint/2010/main" val="3081033962"/>
              </p:ext>
            </p:extLst>
          </p:nvPr>
        </p:nvGraphicFramePr>
        <p:xfrm>
          <a:off x="396874" y="1981200"/>
          <a:ext cx="8775701" cy="4183063"/>
        </p:xfrm>
        <a:graphic>
          <a:graphicData uri="http://schemas.openxmlformats.org/drawingml/2006/chart">
            <c:chart xmlns:c="http://schemas.openxmlformats.org/drawingml/2006/chart" xmlns:r="http://schemas.openxmlformats.org/officeDocument/2006/relationships" r:id="rId2"/>
          </a:graphicData>
        </a:graphic>
      </p:graphicFrame>
      <p:sp>
        <p:nvSpPr>
          <p:cNvPr id="18" name="Rectangle 17"/>
          <p:cNvSpPr/>
          <p:nvPr/>
        </p:nvSpPr>
        <p:spPr>
          <a:xfrm>
            <a:off x="5564188" y="6234132"/>
            <a:ext cx="3116559" cy="553998"/>
          </a:xfrm>
          <a:prstGeom prst="rect">
            <a:avLst/>
          </a:prstGeom>
        </p:spPr>
        <p:txBody>
          <a:bodyPr wrap="none">
            <a:spAutoFit/>
          </a:bodyPr>
          <a:lstStyle/>
          <a:p>
            <a:r>
              <a:rPr lang="en-GB" sz="1000" i="1" dirty="0">
                <a:solidFill>
                  <a:srgbClr val="7F7F7F"/>
                </a:solidFill>
                <a:latin typeface="Calibri" panose="020F0502020204030204" pitchFamily="34" charset="0"/>
                <a:cs typeface="Calibri" panose="020F0502020204030204" pitchFamily="34" charset="0"/>
              </a:rPr>
              <a:t>* At least 4 out of every 10 residential mortgages placed</a:t>
            </a:r>
          </a:p>
          <a:p>
            <a:r>
              <a:rPr lang="en-GB" sz="1000" i="1" dirty="0">
                <a:solidFill>
                  <a:srgbClr val="7F7F7F"/>
                </a:solidFill>
                <a:latin typeface="Calibri" panose="020F0502020204030204" pitchFamily="34" charset="0"/>
                <a:cs typeface="Calibri" panose="020F0502020204030204" pitchFamily="34" charset="0"/>
              </a:rPr>
              <a:t>** At least 2 out of 10 mortgaged placed</a:t>
            </a:r>
          </a:p>
          <a:p>
            <a:r>
              <a:rPr lang="en-GB" sz="1000" i="1" dirty="0">
                <a:solidFill>
                  <a:srgbClr val="7F7F7F"/>
                </a:solidFill>
                <a:latin typeface="Calibri" panose="020F0502020204030204" pitchFamily="34" charset="0"/>
                <a:cs typeface="Calibri" panose="020F0502020204030204" pitchFamily="34" charset="0"/>
              </a:rPr>
              <a:t>*** Any mortgages placed</a:t>
            </a:r>
          </a:p>
        </p:txBody>
      </p:sp>
      <p:graphicFrame>
        <p:nvGraphicFramePr>
          <p:cNvPr id="12" name="Table 11"/>
          <p:cNvGraphicFramePr>
            <a:graphicFrameLocks noGrp="1"/>
          </p:cNvGraphicFramePr>
          <p:nvPr>
            <p:extLst>
              <p:ext uri="{D42A27DB-BD31-4B8C-83A1-F6EECF244321}">
                <p14:modId xmlns:p14="http://schemas.microsoft.com/office/powerpoint/2010/main" val="4073644175"/>
              </p:ext>
            </p:extLst>
          </p:nvPr>
        </p:nvGraphicFramePr>
        <p:xfrm>
          <a:off x="9277828" y="1779497"/>
          <a:ext cx="1181100" cy="4212006"/>
        </p:xfrm>
        <a:graphic>
          <a:graphicData uri="http://schemas.openxmlformats.org/drawingml/2006/table">
            <a:tbl>
              <a:tblPr firstRow="1" bandRow="1">
                <a:tableStyleId>{5C22544A-7EE6-4342-B048-85BDC9FD1C3A}</a:tableStyleId>
              </a:tblPr>
              <a:tblGrid>
                <a:gridCol w="1181100">
                  <a:extLst>
                    <a:ext uri="{9D8B030D-6E8A-4147-A177-3AD203B41FA5}">
                      <a16:colId xmlns="" xmlns:a16="http://schemas.microsoft.com/office/drawing/2014/main" val="20000"/>
                    </a:ext>
                  </a:extLst>
                </a:gridCol>
              </a:tblGrid>
              <a:tr h="337802">
                <a:tc>
                  <a:txBody>
                    <a:bodyPr/>
                    <a:lstStyle/>
                    <a:p>
                      <a:pPr marL="0" algn="ctr" defTabSz="914296" rtl="0" eaLnBrk="0" latinLnBrk="0" hangingPunct="0"/>
                      <a:r>
                        <a:rPr lang="en-GB" sz="1600" b="1" kern="1200" dirty="0" smtClean="0">
                          <a:solidFill>
                            <a:srgbClr val="7F7F7F"/>
                          </a:solidFill>
                          <a:latin typeface="Calibri" panose="020F0502020204030204" pitchFamily="34" charset="0"/>
                          <a:ea typeface="+mn-ea"/>
                          <a:cs typeface="Calibri" panose="020F0502020204030204" pitchFamily="34" charset="0"/>
                        </a:rPr>
                        <a:t>Q2 2020</a:t>
                      </a:r>
                      <a:endParaRPr lang="en-GB" sz="1600" b="1" kern="1200" dirty="0">
                        <a:solidFill>
                          <a:srgbClr val="7F7F7F"/>
                        </a:solidFill>
                        <a:latin typeface="Calibri" panose="020F0502020204030204" pitchFamily="34" charset="0"/>
                        <a:ea typeface="+mn-ea"/>
                        <a:cs typeface="Calibri" panose="020F050202020403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204464">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76 (+5)</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204464">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204464">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73 (+7)</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204464">
                <a:tc>
                  <a:txBody>
                    <a:bodyPr/>
                    <a:lstStyle/>
                    <a:p>
                      <a:pPr marL="0" marR="0" indent="0" algn="ctr" defTabSz="914296" rtl="0" eaLnBrk="0" fontAlgn="b" latinLnBrk="0" hangingPunct="0">
                        <a:lnSpc>
                          <a:spcPct val="100000"/>
                        </a:lnSpc>
                        <a:spcBef>
                          <a:spcPts val="0"/>
                        </a:spcBef>
                        <a:spcAft>
                          <a:spcPts val="0"/>
                        </a:spcAft>
                        <a:buClrTx/>
                        <a:buSzTx/>
                        <a:buFontTx/>
                        <a:buNone/>
                        <a:tabLst/>
                        <a:defRPr/>
                      </a:pPr>
                      <a:r>
                        <a:rPr lang="en-GB" sz="1200" b="0" kern="1200" dirty="0" smtClean="0">
                          <a:solidFill>
                            <a:srgbClr val="7F7F7F"/>
                          </a:solidFill>
                          <a:latin typeface="Calibri" panose="020F0502020204030204" pitchFamily="34" charset="0"/>
                          <a:ea typeface="+mn-ea"/>
                          <a:cs typeface="Calibri" panose="020F0502020204030204" pitchFamily="34" charset="0"/>
                        </a:rPr>
                        <a:t>78 (+3)</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204464">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204464">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73 (+8)</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204464">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81 (+2)</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r h="204464">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78 (-1)</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8"/>
                  </a:ext>
                </a:extLst>
              </a:tr>
              <a:tr h="204464">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n/a</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9"/>
                  </a:ext>
                </a:extLst>
              </a:tr>
              <a:tr h="204464">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0"/>
                  </a:ext>
                </a:extLst>
              </a:tr>
              <a:tr h="204464">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71 (+7)</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1"/>
                  </a:ext>
                </a:extLst>
              </a:tr>
              <a:tr h="204464">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76 (+9)</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04464">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77 (+4)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2"/>
                  </a:ext>
                </a:extLst>
              </a:tr>
              <a:tr h="204464">
                <a:tc>
                  <a:txBody>
                    <a:bodyPr/>
                    <a:lstStyle/>
                    <a:p>
                      <a:pPr marL="0" marR="0" lvl="0" indent="0" algn="ctr" defTabSz="914296" rtl="0" eaLnBrk="0" fontAlgn="b" latinLnBrk="0" hangingPunct="0">
                        <a:lnSpc>
                          <a:spcPct val="100000"/>
                        </a:lnSpc>
                        <a:spcBef>
                          <a:spcPts val="0"/>
                        </a:spcBef>
                        <a:spcAft>
                          <a:spcPts val="0"/>
                        </a:spcAft>
                        <a:buClrTx/>
                        <a:buSzTx/>
                        <a:buFontTx/>
                        <a:buNone/>
                        <a:tabLst/>
                        <a:defRPr/>
                      </a:pPr>
                      <a:r>
                        <a:rPr lang="en-GB" sz="1200" b="0" kern="1200" dirty="0" smtClean="0">
                          <a:solidFill>
                            <a:srgbClr val="7F7F7F"/>
                          </a:solidFill>
                          <a:latin typeface="Calibri" panose="020F0502020204030204" pitchFamily="34" charset="0"/>
                          <a:ea typeface="+mn-ea"/>
                          <a:cs typeface="Calibri" panose="020F0502020204030204" pitchFamily="34" charset="0"/>
                        </a:rPr>
                        <a:t>76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04464">
                <a:tc>
                  <a:txBody>
                    <a:bodyPr/>
                    <a:lstStyle/>
                    <a:p>
                      <a:pPr marL="0" marR="0" lvl="0" indent="0" algn="ctr" defTabSz="914296" rtl="0" eaLnBrk="0" fontAlgn="b" latinLnBrk="0" hangingPunct="0">
                        <a:lnSpc>
                          <a:spcPct val="100000"/>
                        </a:lnSpc>
                        <a:spcBef>
                          <a:spcPts val="0"/>
                        </a:spcBef>
                        <a:spcAft>
                          <a:spcPts val="0"/>
                        </a:spcAft>
                        <a:buClrTx/>
                        <a:buSzTx/>
                        <a:buFontTx/>
                        <a:buNone/>
                        <a:tabLst/>
                        <a:defRPr/>
                      </a:pPr>
                      <a:r>
                        <a:rPr lang="en-GB" sz="1200" b="0" kern="1200" dirty="0" smtClean="0">
                          <a:solidFill>
                            <a:srgbClr val="7F7F7F"/>
                          </a:solidFill>
                          <a:latin typeface="Calibri" panose="020F0502020204030204" pitchFamily="34" charset="0"/>
                          <a:ea typeface="+mn-ea"/>
                          <a:cs typeface="Calibri" panose="020F0502020204030204" pitchFamily="34" charset="0"/>
                        </a:rPr>
                        <a:t>75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04464">
                <a:tc>
                  <a:txBody>
                    <a:bodyPr/>
                    <a:lstStyle/>
                    <a:p>
                      <a:pPr marL="0" marR="0" lvl="0" indent="0" algn="ctr" defTabSz="914296" rtl="0" eaLnBrk="0" fontAlgn="b" latinLnBrk="0" hangingPunct="0">
                        <a:lnSpc>
                          <a:spcPct val="100000"/>
                        </a:lnSpc>
                        <a:spcBef>
                          <a:spcPts val="0"/>
                        </a:spcBef>
                        <a:spcAft>
                          <a:spcPts val="0"/>
                        </a:spcAft>
                        <a:buClrTx/>
                        <a:buSzTx/>
                        <a:buFontTx/>
                        <a:buNone/>
                        <a:tabLst/>
                        <a:defRPr/>
                      </a:pPr>
                      <a:endParaRPr lang="en-GB" sz="1200" b="0" kern="1200" dirty="0" smtClean="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04464">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75 (+7)</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3"/>
                  </a:ext>
                </a:extLst>
              </a:tr>
              <a:tr h="204464">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80 (+1)</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4"/>
                  </a:ext>
                </a:extLst>
              </a:tr>
              <a:tr h="193852">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74 (+5)</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5"/>
                  </a:ext>
                </a:extLst>
              </a:tr>
            </a:tbl>
          </a:graphicData>
        </a:graphic>
      </p:graphicFrame>
      <p:cxnSp>
        <p:nvCxnSpPr>
          <p:cNvPr id="13" name="Straight Connector 4"/>
          <p:cNvCxnSpPr/>
          <p:nvPr/>
        </p:nvCxnSpPr>
        <p:spPr>
          <a:xfrm flipH="1">
            <a:off x="396875" y="2429538"/>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4"/>
          <p:cNvCxnSpPr/>
          <p:nvPr/>
        </p:nvCxnSpPr>
        <p:spPr>
          <a:xfrm flipH="1">
            <a:off x="396875" y="3041010"/>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4"/>
          <p:cNvCxnSpPr/>
          <p:nvPr/>
        </p:nvCxnSpPr>
        <p:spPr>
          <a:xfrm flipH="1">
            <a:off x="396875" y="4074664"/>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4"/>
          <p:cNvCxnSpPr/>
          <p:nvPr/>
        </p:nvCxnSpPr>
        <p:spPr>
          <a:xfrm flipH="1">
            <a:off x="396875" y="5305237"/>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2906990" y="3681413"/>
            <a:ext cx="1547218" cy="261610"/>
          </a:xfrm>
          <a:prstGeom prst="rect">
            <a:avLst/>
          </a:prstGeom>
        </p:spPr>
        <p:txBody>
          <a:bodyPr wrap="square">
            <a:spAutoFit/>
          </a:bodyPr>
          <a:lstStyle/>
          <a:p>
            <a:r>
              <a:rPr lang="en-GB" sz="1100" i="1" dirty="0" smtClean="0">
                <a:solidFill>
                  <a:schemeClr val="accent3"/>
                </a:solidFill>
                <a:latin typeface="Calibri" panose="020F0502020204030204" pitchFamily="34" charset="0"/>
                <a:cs typeface="Calibri" panose="020F0502020204030204" pitchFamily="34" charset="0"/>
              </a:rPr>
              <a:t>N/A Base size too small </a:t>
            </a:r>
            <a:endParaRPr lang="en-GB" sz="1100" dirty="0">
              <a:solidFill>
                <a:schemeClr val="accent3"/>
              </a:solidFill>
            </a:endParaRPr>
          </a:p>
        </p:txBody>
      </p:sp>
    </p:spTree>
    <p:extLst>
      <p:ext uri="{BB962C8B-B14F-4D97-AF65-F5344CB8AC3E}">
        <p14:creationId xmlns:p14="http://schemas.microsoft.com/office/powerpoint/2010/main" val="10667708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Offers resulting in a completion (%)</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r>
              <a:rPr lang="en-GB" sz="1700" dirty="0" smtClean="0"/>
              <a:t>Conversion from offer to completion was down y-o-y, from 84% in Q3 2019 to 66% in Q3 2020. However conversion showed some signs of recovery vs. Q2 2020.</a:t>
            </a:r>
            <a:endParaRPr lang="en-GB" sz="1700" dirty="0"/>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QH5. And in the last 3 months, what proportion of your client’s mortgage offers have led to a completion?</a:t>
            </a:r>
          </a:p>
          <a:p>
            <a:pPr lvl="0">
              <a:defRPr/>
            </a:pPr>
            <a:r>
              <a:rPr lang="en-GB" dirty="0">
                <a:solidFill>
                  <a:srgbClr val="4A5B73"/>
                </a:solidFill>
              </a:rPr>
              <a:t>Base: All </a:t>
            </a:r>
            <a:r>
              <a:rPr lang="en-GB" dirty="0" smtClean="0">
                <a:solidFill>
                  <a:srgbClr val="4A5B73"/>
                </a:solidFill>
              </a:rPr>
              <a:t>Q3 respondents (300)</a:t>
            </a:r>
            <a:endParaRPr lang="en-GB" dirty="0">
              <a:solidFill>
                <a:srgbClr val="4A5B73"/>
              </a:solidFill>
            </a:endParaRPr>
          </a:p>
        </p:txBody>
      </p:sp>
      <p:graphicFrame>
        <p:nvGraphicFramePr>
          <p:cNvPr id="32" name="Chart 31"/>
          <p:cNvGraphicFramePr/>
          <p:nvPr>
            <p:extLst>
              <p:ext uri="{D42A27DB-BD31-4B8C-83A1-F6EECF244321}">
                <p14:modId xmlns:p14="http://schemas.microsoft.com/office/powerpoint/2010/main" val="740621211"/>
              </p:ext>
            </p:extLst>
          </p:nvPr>
        </p:nvGraphicFramePr>
        <p:xfrm>
          <a:off x="411162" y="1943100"/>
          <a:ext cx="10866437" cy="4221163"/>
        </p:xfrm>
        <a:graphic>
          <a:graphicData uri="http://schemas.openxmlformats.org/drawingml/2006/chart">
            <c:chart xmlns:c="http://schemas.openxmlformats.org/drawingml/2006/chart" xmlns:r="http://schemas.openxmlformats.org/officeDocument/2006/relationships" r:id="rId2"/>
          </a:graphicData>
        </a:graphic>
      </p:graphicFrame>
      <p:cxnSp>
        <p:nvCxnSpPr>
          <p:cNvPr id="23" name="Straight Connector 4"/>
          <p:cNvCxnSpPr/>
          <p:nvPr/>
        </p:nvCxnSpPr>
        <p:spPr>
          <a:xfrm>
            <a:off x="1768403"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4"/>
          <p:cNvCxnSpPr/>
          <p:nvPr/>
        </p:nvCxnSpPr>
        <p:spPr>
          <a:xfrm>
            <a:off x="2932541"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4"/>
          <p:cNvCxnSpPr/>
          <p:nvPr/>
        </p:nvCxnSpPr>
        <p:spPr>
          <a:xfrm>
            <a:off x="5260817"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4"/>
          <p:cNvCxnSpPr/>
          <p:nvPr/>
        </p:nvCxnSpPr>
        <p:spPr>
          <a:xfrm>
            <a:off x="6424955"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4"/>
          <p:cNvCxnSpPr/>
          <p:nvPr/>
        </p:nvCxnSpPr>
        <p:spPr>
          <a:xfrm>
            <a:off x="7589093"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
          <p:cNvCxnSpPr/>
          <p:nvPr/>
        </p:nvCxnSpPr>
        <p:spPr>
          <a:xfrm>
            <a:off x="4096679"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4"/>
          <p:cNvCxnSpPr/>
          <p:nvPr/>
        </p:nvCxnSpPr>
        <p:spPr>
          <a:xfrm>
            <a:off x="8753231"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4"/>
          <p:cNvCxnSpPr/>
          <p:nvPr/>
        </p:nvCxnSpPr>
        <p:spPr>
          <a:xfrm>
            <a:off x="9917369"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57" name="AutoShape 13">
            <a:extLst>
              <a:ext uri="{FF2B5EF4-FFF2-40B4-BE49-F238E27FC236}">
                <a16:creationId xmlns:a16="http://schemas.microsoft.com/office/drawing/2014/main" xmlns="" id="{3461F70F-704D-C543-8A7F-8E3EC5C9446C}"/>
              </a:ext>
            </a:extLst>
          </p:cNvPr>
          <p:cNvSpPr>
            <a:spLocks noChangeArrowheads="1"/>
          </p:cNvSpPr>
          <p:nvPr/>
        </p:nvSpPr>
        <p:spPr bwMode="auto">
          <a:xfrm>
            <a:off x="9977445" y="1557338"/>
            <a:ext cx="1044000" cy="396726"/>
          </a:xfrm>
          <a:prstGeom prst="rect">
            <a:avLst/>
          </a:prstGeom>
          <a:solidFill>
            <a:schemeClr val="bg1"/>
          </a:solidFill>
          <a:ln w="19050">
            <a:solidFill>
              <a:schemeClr val="accent3"/>
            </a:solidFill>
          </a:ln>
          <a:extLst/>
        </p:spPr>
        <p:txBody>
          <a:bodyPr wrap="square" lIns="36000" rIns="36000" anchor="ctr">
            <a:noAutofit/>
          </a:bodyPr>
          <a:lstStyle/>
          <a:p>
            <a:pPr algn="ctr" eaLnBrk="0" hangingPunct="0"/>
            <a:r>
              <a:rPr lang="en-GB" sz="1400" b="1" dirty="0" smtClean="0">
                <a:solidFill>
                  <a:schemeClr val="accent3"/>
                </a:solidFill>
                <a:latin typeface="Calibri" panose="020F0502020204030204" pitchFamily="34" charset="0"/>
                <a:cs typeface="Calibri" panose="020F0502020204030204" pitchFamily="34" charset="0"/>
              </a:rPr>
              <a:t>Q3 2020: 66</a:t>
            </a:r>
            <a:endParaRPr lang="en-GB" sz="1400" b="1" dirty="0">
              <a:solidFill>
                <a:schemeClr val="accent3"/>
              </a:solidFill>
              <a:latin typeface="Calibri" panose="020F0502020204030204" pitchFamily="34" charset="0"/>
              <a:cs typeface="Calibri" panose="020F0502020204030204" pitchFamily="34" charset="0"/>
            </a:endParaRPr>
          </a:p>
        </p:txBody>
      </p:sp>
      <p:sp>
        <p:nvSpPr>
          <p:cNvPr id="33" name="Rectangle 32"/>
          <p:cNvSpPr/>
          <p:nvPr/>
        </p:nvSpPr>
        <p:spPr>
          <a:xfrm>
            <a:off x="8764934" y="5359736"/>
            <a:ext cx="389850" cy="261610"/>
          </a:xfrm>
          <a:prstGeom prst="rect">
            <a:avLst/>
          </a:prstGeom>
        </p:spPr>
        <p:txBody>
          <a:bodyPr wrap="square">
            <a:spAutoFit/>
          </a:bodyPr>
          <a:lstStyle/>
          <a:p>
            <a:r>
              <a:rPr lang="en-GB" sz="1050" b="1" dirty="0" smtClean="0">
                <a:solidFill>
                  <a:schemeClr val="bg1">
                    <a:lumMod val="65000"/>
                  </a:schemeClr>
                </a:solidFill>
                <a:latin typeface="Calibri" panose="020F0502020204030204" pitchFamily="34" charset="0"/>
                <a:cs typeface="Calibri" panose="020F0502020204030204" pitchFamily="34" charset="0"/>
              </a:rPr>
              <a:t>n/a</a:t>
            </a:r>
            <a:endParaRPr lang="en-GB" sz="1050" dirty="0">
              <a:solidFill>
                <a:schemeClr val="bg1">
                  <a:lumMod val="65000"/>
                </a:schemeClr>
              </a:solidFill>
            </a:endParaRPr>
          </a:p>
        </p:txBody>
      </p:sp>
      <p:sp>
        <p:nvSpPr>
          <p:cNvPr id="34" name="AutoShape 13"/>
          <p:cNvSpPr>
            <a:spLocks noChangeArrowheads="1"/>
          </p:cNvSpPr>
          <p:nvPr/>
        </p:nvSpPr>
        <p:spPr bwMode="auto">
          <a:xfrm>
            <a:off x="664334"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Q3 2018: </a:t>
            </a:r>
            <a:r>
              <a:rPr lang="en-GB" sz="1400" b="1" dirty="0" smtClean="0">
                <a:solidFill>
                  <a:schemeClr val="tx1">
                    <a:lumMod val="40000"/>
                    <a:lumOff val="60000"/>
                  </a:schemeClr>
                </a:solidFill>
                <a:latin typeface="Calibri" panose="020F0502020204030204" pitchFamily="34" charset="0"/>
                <a:cs typeface="Calibri" panose="020F0502020204030204" pitchFamily="34" charset="0"/>
              </a:rPr>
              <a:t>82</a:t>
            </a:r>
            <a:endParaRPr lang="en-GB" sz="1400" b="1" dirty="0">
              <a:solidFill>
                <a:schemeClr val="tx1">
                  <a:lumMod val="40000"/>
                  <a:lumOff val="60000"/>
                </a:schemeClr>
              </a:solidFill>
              <a:latin typeface="Calibri" panose="020F0502020204030204" pitchFamily="34" charset="0"/>
              <a:cs typeface="Calibri" panose="020F0502020204030204" pitchFamily="34" charset="0"/>
            </a:endParaRPr>
          </a:p>
        </p:txBody>
      </p:sp>
      <p:sp>
        <p:nvSpPr>
          <p:cNvPr id="35" name="AutoShape 13"/>
          <p:cNvSpPr>
            <a:spLocks noChangeArrowheads="1"/>
          </p:cNvSpPr>
          <p:nvPr/>
        </p:nvSpPr>
        <p:spPr bwMode="auto">
          <a:xfrm>
            <a:off x="1828472"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Q4 2018: </a:t>
            </a:r>
            <a:r>
              <a:rPr lang="en-GB" sz="1400" b="1" dirty="0" smtClean="0">
                <a:solidFill>
                  <a:schemeClr val="tx1">
                    <a:lumMod val="40000"/>
                    <a:lumOff val="60000"/>
                  </a:schemeClr>
                </a:solidFill>
                <a:latin typeface="Calibri" panose="020F0502020204030204" pitchFamily="34" charset="0"/>
                <a:cs typeface="Calibri" panose="020F0502020204030204" pitchFamily="34" charset="0"/>
              </a:rPr>
              <a:t>87</a:t>
            </a:r>
            <a:endParaRPr lang="en-GB" sz="1400" b="1" dirty="0">
              <a:solidFill>
                <a:schemeClr val="tx1">
                  <a:lumMod val="40000"/>
                  <a:lumOff val="60000"/>
                </a:schemeClr>
              </a:solidFill>
              <a:latin typeface="Calibri" panose="020F0502020204030204" pitchFamily="34" charset="0"/>
              <a:cs typeface="Calibri" panose="020F0502020204030204" pitchFamily="34" charset="0"/>
            </a:endParaRPr>
          </a:p>
        </p:txBody>
      </p:sp>
      <p:sp>
        <p:nvSpPr>
          <p:cNvPr id="36" name="AutoShape 13"/>
          <p:cNvSpPr>
            <a:spLocks noChangeArrowheads="1"/>
          </p:cNvSpPr>
          <p:nvPr/>
        </p:nvSpPr>
        <p:spPr bwMode="auto">
          <a:xfrm>
            <a:off x="2992610"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Q1 2019: </a:t>
            </a:r>
            <a:r>
              <a:rPr lang="en-GB" sz="1400" b="1" dirty="0" smtClean="0">
                <a:solidFill>
                  <a:schemeClr val="tx1">
                    <a:lumMod val="40000"/>
                    <a:lumOff val="60000"/>
                  </a:schemeClr>
                </a:solidFill>
                <a:latin typeface="Calibri" panose="020F0502020204030204" pitchFamily="34" charset="0"/>
                <a:cs typeface="Calibri" panose="020F0502020204030204" pitchFamily="34" charset="0"/>
              </a:rPr>
              <a:t>86</a:t>
            </a:r>
            <a:endParaRPr lang="en-GB" sz="1400" b="1" dirty="0">
              <a:solidFill>
                <a:schemeClr val="tx1">
                  <a:lumMod val="40000"/>
                  <a:lumOff val="60000"/>
                </a:schemeClr>
              </a:solidFill>
              <a:latin typeface="Calibri" panose="020F0502020204030204" pitchFamily="34" charset="0"/>
              <a:cs typeface="Calibri" panose="020F0502020204030204" pitchFamily="34" charset="0"/>
            </a:endParaRPr>
          </a:p>
        </p:txBody>
      </p:sp>
      <p:sp>
        <p:nvSpPr>
          <p:cNvPr id="37" name="AutoShape 13"/>
          <p:cNvSpPr>
            <a:spLocks noChangeArrowheads="1"/>
          </p:cNvSpPr>
          <p:nvPr/>
        </p:nvSpPr>
        <p:spPr bwMode="auto">
          <a:xfrm>
            <a:off x="4156748"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smtClean="0">
                <a:solidFill>
                  <a:schemeClr val="tx1">
                    <a:lumMod val="40000"/>
                    <a:lumOff val="60000"/>
                  </a:schemeClr>
                </a:solidFill>
                <a:latin typeface="Calibri" panose="020F0502020204030204" pitchFamily="34" charset="0"/>
                <a:cs typeface="Calibri" panose="020F0502020204030204" pitchFamily="34" charset="0"/>
              </a:rPr>
              <a:t>Q2 2019: 88</a:t>
            </a:r>
            <a:endParaRPr lang="en-GB" sz="1400" b="1" dirty="0">
              <a:solidFill>
                <a:schemeClr val="tx1">
                  <a:lumMod val="40000"/>
                  <a:lumOff val="60000"/>
                </a:schemeClr>
              </a:solidFill>
              <a:latin typeface="Calibri" panose="020F0502020204030204" pitchFamily="34" charset="0"/>
              <a:cs typeface="Calibri" panose="020F0502020204030204" pitchFamily="34" charset="0"/>
            </a:endParaRPr>
          </a:p>
        </p:txBody>
      </p:sp>
      <p:sp>
        <p:nvSpPr>
          <p:cNvPr id="38" name="AutoShape 13">
            <a:extLst>
              <a:ext uri="{FF2B5EF4-FFF2-40B4-BE49-F238E27FC236}">
                <a16:creationId xmlns:a16="http://schemas.microsoft.com/office/drawing/2014/main" xmlns="" id="{3461F70F-704D-C543-8A7F-8E3EC5C9446C}"/>
              </a:ext>
            </a:extLst>
          </p:cNvPr>
          <p:cNvSpPr>
            <a:spLocks noChangeArrowheads="1"/>
          </p:cNvSpPr>
          <p:nvPr/>
        </p:nvSpPr>
        <p:spPr bwMode="auto">
          <a:xfrm>
            <a:off x="5320886"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smtClean="0">
                <a:solidFill>
                  <a:schemeClr val="tx1">
                    <a:lumMod val="40000"/>
                    <a:lumOff val="60000"/>
                  </a:schemeClr>
                </a:solidFill>
                <a:latin typeface="Calibri" panose="020F0502020204030204" pitchFamily="34" charset="0"/>
                <a:cs typeface="Calibri" panose="020F0502020204030204" pitchFamily="34" charset="0"/>
              </a:rPr>
              <a:t>Q3 </a:t>
            </a:r>
            <a:r>
              <a:rPr lang="en-GB" sz="1400" b="1" dirty="0">
                <a:solidFill>
                  <a:schemeClr val="tx1">
                    <a:lumMod val="40000"/>
                    <a:lumOff val="60000"/>
                  </a:schemeClr>
                </a:solidFill>
                <a:latin typeface="Calibri" panose="020F0502020204030204" pitchFamily="34" charset="0"/>
                <a:cs typeface="Calibri" panose="020F0502020204030204" pitchFamily="34" charset="0"/>
              </a:rPr>
              <a:t>2019: </a:t>
            </a:r>
            <a:r>
              <a:rPr lang="en-GB" sz="1400" b="1" dirty="0" smtClean="0">
                <a:solidFill>
                  <a:schemeClr val="tx1">
                    <a:lumMod val="40000"/>
                    <a:lumOff val="60000"/>
                  </a:schemeClr>
                </a:solidFill>
                <a:latin typeface="Calibri" panose="020F0502020204030204" pitchFamily="34" charset="0"/>
                <a:cs typeface="Calibri" panose="020F0502020204030204" pitchFamily="34" charset="0"/>
              </a:rPr>
              <a:t>84</a:t>
            </a:r>
            <a:endParaRPr lang="en-GB" sz="1400" b="1" dirty="0">
              <a:solidFill>
                <a:schemeClr val="tx1">
                  <a:lumMod val="40000"/>
                  <a:lumOff val="60000"/>
                </a:schemeClr>
              </a:solidFill>
              <a:latin typeface="Calibri" panose="020F0502020204030204" pitchFamily="34" charset="0"/>
              <a:cs typeface="Calibri" panose="020F0502020204030204" pitchFamily="34" charset="0"/>
            </a:endParaRPr>
          </a:p>
        </p:txBody>
      </p:sp>
      <p:sp>
        <p:nvSpPr>
          <p:cNvPr id="39" name="AutoShape 13">
            <a:extLst>
              <a:ext uri="{FF2B5EF4-FFF2-40B4-BE49-F238E27FC236}">
                <a16:creationId xmlns:a16="http://schemas.microsoft.com/office/drawing/2014/main" xmlns="" id="{3461F70F-704D-C543-8A7F-8E3EC5C9446C}"/>
              </a:ext>
            </a:extLst>
          </p:cNvPr>
          <p:cNvSpPr>
            <a:spLocks noChangeArrowheads="1"/>
          </p:cNvSpPr>
          <p:nvPr/>
        </p:nvSpPr>
        <p:spPr bwMode="auto">
          <a:xfrm>
            <a:off x="6485024"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Q4 2019: </a:t>
            </a:r>
            <a:r>
              <a:rPr lang="en-GB" sz="1400" b="1" dirty="0" smtClean="0">
                <a:solidFill>
                  <a:schemeClr val="tx1">
                    <a:lumMod val="40000"/>
                    <a:lumOff val="60000"/>
                  </a:schemeClr>
                </a:solidFill>
                <a:latin typeface="Calibri" panose="020F0502020204030204" pitchFamily="34" charset="0"/>
                <a:cs typeface="Calibri" panose="020F0502020204030204" pitchFamily="34" charset="0"/>
              </a:rPr>
              <a:t>85</a:t>
            </a:r>
            <a:endParaRPr lang="en-GB" sz="1400" b="1" dirty="0">
              <a:solidFill>
                <a:schemeClr val="tx1">
                  <a:lumMod val="40000"/>
                  <a:lumOff val="60000"/>
                </a:schemeClr>
              </a:solidFill>
              <a:latin typeface="Calibri" panose="020F0502020204030204" pitchFamily="34" charset="0"/>
              <a:cs typeface="Calibri" panose="020F0502020204030204" pitchFamily="34" charset="0"/>
            </a:endParaRPr>
          </a:p>
        </p:txBody>
      </p:sp>
      <p:sp>
        <p:nvSpPr>
          <p:cNvPr id="40" name="AutoShape 13">
            <a:extLst>
              <a:ext uri="{FF2B5EF4-FFF2-40B4-BE49-F238E27FC236}">
                <a16:creationId xmlns:a16="http://schemas.microsoft.com/office/drawing/2014/main" xmlns="" id="{3461F70F-704D-C543-8A7F-8E3EC5C9446C}"/>
              </a:ext>
            </a:extLst>
          </p:cNvPr>
          <p:cNvSpPr>
            <a:spLocks noChangeArrowheads="1"/>
          </p:cNvSpPr>
          <p:nvPr/>
        </p:nvSpPr>
        <p:spPr bwMode="auto">
          <a:xfrm>
            <a:off x="7649162"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Q1 2020: </a:t>
            </a:r>
            <a:r>
              <a:rPr lang="en-GB" sz="1400" b="1" dirty="0" smtClean="0">
                <a:solidFill>
                  <a:schemeClr val="tx1">
                    <a:lumMod val="40000"/>
                    <a:lumOff val="60000"/>
                  </a:schemeClr>
                </a:solidFill>
                <a:latin typeface="Calibri" panose="020F0502020204030204" pitchFamily="34" charset="0"/>
                <a:cs typeface="Calibri" panose="020F0502020204030204" pitchFamily="34" charset="0"/>
              </a:rPr>
              <a:t>79</a:t>
            </a:r>
            <a:endParaRPr lang="en-GB" sz="1400" b="1" dirty="0">
              <a:solidFill>
                <a:schemeClr val="tx1">
                  <a:lumMod val="40000"/>
                  <a:lumOff val="60000"/>
                </a:schemeClr>
              </a:solidFill>
              <a:latin typeface="Calibri" panose="020F0502020204030204" pitchFamily="34" charset="0"/>
              <a:cs typeface="Calibri" panose="020F0502020204030204" pitchFamily="34" charset="0"/>
            </a:endParaRPr>
          </a:p>
        </p:txBody>
      </p:sp>
      <p:sp>
        <p:nvSpPr>
          <p:cNvPr id="41" name="AutoShape 13">
            <a:extLst>
              <a:ext uri="{FF2B5EF4-FFF2-40B4-BE49-F238E27FC236}">
                <a16:creationId xmlns:a16="http://schemas.microsoft.com/office/drawing/2014/main" xmlns="" id="{3461F70F-704D-C543-8A7F-8E3EC5C9446C}"/>
              </a:ext>
            </a:extLst>
          </p:cNvPr>
          <p:cNvSpPr>
            <a:spLocks noChangeArrowheads="1"/>
          </p:cNvSpPr>
          <p:nvPr/>
        </p:nvSpPr>
        <p:spPr bwMode="auto">
          <a:xfrm>
            <a:off x="8813307"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Q2 2020: 59</a:t>
            </a:r>
          </a:p>
        </p:txBody>
      </p:sp>
    </p:spTree>
    <p:extLst>
      <p:ext uri="{BB962C8B-B14F-4D97-AF65-F5344CB8AC3E}">
        <p14:creationId xmlns:p14="http://schemas.microsoft.com/office/powerpoint/2010/main" val="18798990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Offers resulting in a completion (%) – By business</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dirty="0" smtClean="0"/>
              <a:t>The conversion from offer to completion increased the most among smaller firms (by sales decile), those in the north, and those handling first time buyer or mover mortgage cases.</a:t>
            </a:r>
            <a:endParaRPr lang="en-GB" sz="1700" dirty="0">
              <a:latin typeface="Calibri" panose="020F0502020204030204" pitchFamily="34" charset="0"/>
              <a:cs typeface="Calibri" panose="020F0502020204030204" pitchFamily="34" charset="0"/>
            </a:endParaRP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QH5. And in the last 3 months, what proportion of your client’s mortgage offers have led to a completion?</a:t>
            </a:r>
          </a:p>
          <a:p>
            <a:pPr lvl="0">
              <a:defRPr/>
            </a:pPr>
            <a:r>
              <a:rPr lang="en-GB" dirty="0">
                <a:solidFill>
                  <a:srgbClr val="4A5B73"/>
                </a:solidFill>
              </a:rPr>
              <a:t>Base: All </a:t>
            </a:r>
            <a:r>
              <a:rPr lang="en-GB" dirty="0" smtClean="0">
                <a:solidFill>
                  <a:srgbClr val="4A5B73"/>
                </a:solidFill>
              </a:rPr>
              <a:t>Q3 respondents (300)</a:t>
            </a:r>
            <a:endParaRPr lang="en-GB" dirty="0">
              <a:solidFill>
                <a:srgbClr val="4A5B73"/>
              </a:solidFill>
            </a:endParaRPr>
          </a:p>
        </p:txBody>
      </p:sp>
      <p:graphicFrame>
        <p:nvGraphicFramePr>
          <p:cNvPr id="17" name="Chart 16"/>
          <p:cNvGraphicFramePr/>
          <p:nvPr>
            <p:extLst>
              <p:ext uri="{D42A27DB-BD31-4B8C-83A1-F6EECF244321}">
                <p14:modId xmlns:p14="http://schemas.microsoft.com/office/powerpoint/2010/main" val="2766330000"/>
              </p:ext>
            </p:extLst>
          </p:nvPr>
        </p:nvGraphicFramePr>
        <p:xfrm>
          <a:off x="396874" y="1981200"/>
          <a:ext cx="8775701" cy="4183063"/>
        </p:xfrm>
        <a:graphic>
          <a:graphicData uri="http://schemas.openxmlformats.org/drawingml/2006/chart">
            <c:chart xmlns:c="http://schemas.openxmlformats.org/drawingml/2006/chart" xmlns:r="http://schemas.openxmlformats.org/officeDocument/2006/relationships" r:id="rId3"/>
          </a:graphicData>
        </a:graphic>
      </p:graphicFrame>
      <p:sp>
        <p:nvSpPr>
          <p:cNvPr id="18" name="Rectangle 17"/>
          <p:cNvSpPr/>
          <p:nvPr/>
        </p:nvSpPr>
        <p:spPr>
          <a:xfrm>
            <a:off x="5564188" y="6234132"/>
            <a:ext cx="3116559" cy="553998"/>
          </a:xfrm>
          <a:prstGeom prst="rect">
            <a:avLst/>
          </a:prstGeom>
        </p:spPr>
        <p:txBody>
          <a:bodyPr wrap="none">
            <a:spAutoFit/>
          </a:bodyPr>
          <a:lstStyle/>
          <a:p>
            <a:r>
              <a:rPr lang="en-GB" sz="1000" i="1" dirty="0">
                <a:solidFill>
                  <a:srgbClr val="7F7F7F"/>
                </a:solidFill>
                <a:latin typeface="Calibri" panose="020F0502020204030204" pitchFamily="34" charset="0"/>
                <a:cs typeface="Calibri" panose="020F0502020204030204" pitchFamily="34" charset="0"/>
              </a:rPr>
              <a:t>* At least 4 out of every 10 residential mortgages placed</a:t>
            </a:r>
          </a:p>
          <a:p>
            <a:r>
              <a:rPr lang="en-GB" sz="1000" i="1" dirty="0">
                <a:solidFill>
                  <a:srgbClr val="7F7F7F"/>
                </a:solidFill>
                <a:latin typeface="Calibri" panose="020F0502020204030204" pitchFamily="34" charset="0"/>
                <a:cs typeface="Calibri" panose="020F0502020204030204" pitchFamily="34" charset="0"/>
              </a:rPr>
              <a:t>** At least 2 out of 10 mortgaged placed</a:t>
            </a:r>
          </a:p>
          <a:p>
            <a:r>
              <a:rPr lang="en-GB" sz="1000" i="1" dirty="0">
                <a:solidFill>
                  <a:srgbClr val="7F7F7F"/>
                </a:solidFill>
                <a:latin typeface="Calibri" panose="020F0502020204030204" pitchFamily="34" charset="0"/>
                <a:cs typeface="Calibri" panose="020F0502020204030204" pitchFamily="34" charset="0"/>
              </a:rPr>
              <a:t>*** Any mortgages placed</a:t>
            </a:r>
          </a:p>
        </p:txBody>
      </p:sp>
      <p:cxnSp>
        <p:nvCxnSpPr>
          <p:cNvPr id="12" name="Straight Connector 4"/>
          <p:cNvCxnSpPr/>
          <p:nvPr/>
        </p:nvCxnSpPr>
        <p:spPr>
          <a:xfrm flipH="1">
            <a:off x="396875" y="2429538"/>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4"/>
          <p:cNvCxnSpPr/>
          <p:nvPr/>
        </p:nvCxnSpPr>
        <p:spPr>
          <a:xfrm flipH="1">
            <a:off x="396875" y="3041010"/>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4"/>
          <p:cNvCxnSpPr/>
          <p:nvPr/>
        </p:nvCxnSpPr>
        <p:spPr>
          <a:xfrm flipH="1">
            <a:off x="396875" y="4074664"/>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4"/>
          <p:cNvCxnSpPr/>
          <p:nvPr/>
        </p:nvCxnSpPr>
        <p:spPr>
          <a:xfrm flipH="1">
            <a:off x="396875" y="5305237"/>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6" name="Table 15"/>
          <p:cNvGraphicFramePr>
            <a:graphicFrameLocks noGrp="1"/>
          </p:cNvGraphicFramePr>
          <p:nvPr>
            <p:extLst>
              <p:ext uri="{D42A27DB-BD31-4B8C-83A1-F6EECF244321}">
                <p14:modId xmlns:p14="http://schemas.microsoft.com/office/powerpoint/2010/main" val="41651031"/>
              </p:ext>
            </p:extLst>
          </p:nvPr>
        </p:nvGraphicFramePr>
        <p:xfrm>
          <a:off x="9286873" y="1772413"/>
          <a:ext cx="1181100" cy="4230037"/>
        </p:xfrm>
        <a:graphic>
          <a:graphicData uri="http://schemas.openxmlformats.org/drawingml/2006/table">
            <a:tbl>
              <a:tblPr firstRow="1" bandRow="1">
                <a:tableStyleId>{5C22544A-7EE6-4342-B048-85BDC9FD1C3A}</a:tableStyleId>
              </a:tblPr>
              <a:tblGrid>
                <a:gridCol w="1181100">
                  <a:extLst>
                    <a:ext uri="{9D8B030D-6E8A-4147-A177-3AD203B41FA5}">
                      <a16:colId xmlns="" xmlns:a16="http://schemas.microsoft.com/office/drawing/2014/main" val="20000"/>
                    </a:ext>
                  </a:extLst>
                </a:gridCol>
              </a:tblGrid>
              <a:tr h="338153">
                <a:tc>
                  <a:txBody>
                    <a:bodyPr/>
                    <a:lstStyle/>
                    <a:p>
                      <a:pPr marL="0" algn="ctr" defTabSz="914296" rtl="0" eaLnBrk="0" latinLnBrk="0" hangingPunct="0"/>
                      <a:r>
                        <a:rPr lang="en-GB" sz="1600" b="1" kern="1200" dirty="0" smtClean="0">
                          <a:solidFill>
                            <a:srgbClr val="7F7F7F"/>
                          </a:solidFill>
                          <a:latin typeface="Calibri" panose="020F0502020204030204" pitchFamily="34" charset="0"/>
                          <a:ea typeface="+mn-ea"/>
                          <a:cs typeface="Calibri" panose="020F0502020204030204" pitchFamily="34" charset="0"/>
                        </a:rPr>
                        <a:t>Q2 2020</a:t>
                      </a:r>
                      <a:endParaRPr lang="en-GB" sz="1600" b="1" kern="1200" dirty="0">
                        <a:solidFill>
                          <a:srgbClr val="7F7F7F"/>
                        </a:solidFill>
                        <a:latin typeface="Calibri" panose="020F0502020204030204" pitchFamily="34" charset="0"/>
                        <a:ea typeface="+mn-ea"/>
                        <a:cs typeface="Calibri" panose="020F050202020403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204836">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59 (+7)</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204836">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204836">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58</a:t>
                      </a:r>
                      <a:r>
                        <a:rPr lang="en-GB" sz="1200" b="0" kern="1200" baseline="0" dirty="0" smtClean="0">
                          <a:solidFill>
                            <a:srgbClr val="7F7F7F"/>
                          </a:solidFill>
                          <a:latin typeface="Calibri" panose="020F0502020204030204" pitchFamily="34" charset="0"/>
                          <a:ea typeface="+mn-ea"/>
                          <a:cs typeface="Calibri" panose="020F0502020204030204" pitchFamily="34" charset="0"/>
                        </a:rPr>
                        <a:t> (+4)</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204836">
                <a:tc>
                  <a:txBody>
                    <a:bodyPr/>
                    <a:lstStyle/>
                    <a:p>
                      <a:pPr marL="0" marR="0" indent="0" algn="ctr" defTabSz="914296" rtl="0" eaLnBrk="0" fontAlgn="b" latinLnBrk="0" hangingPunct="0">
                        <a:lnSpc>
                          <a:spcPct val="100000"/>
                        </a:lnSpc>
                        <a:spcBef>
                          <a:spcPts val="0"/>
                        </a:spcBef>
                        <a:spcAft>
                          <a:spcPts val="0"/>
                        </a:spcAft>
                        <a:buClrTx/>
                        <a:buSzTx/>
                        <a:buFontTx/>
                        <a:buNone/>
                        <a:tabLst/>
                        <a:defRPr/>
                      </a:pPr>
                      <a:r>
                        <a:rPr lang="en-GB" sz="1200" b="0" kern="1200" dirty="0" smtClean="0">
                          <a:solidFill>
                            <a:srgbClr val="7F7F7F"/>
                          </a:solidFill>
                          <a:latin typeface="Calibri" panose="020F0502020204030204" pitchFamily="34" charset="0"/>
                          <a:ea typeface="+mn-ea"/>
                          <a:cs typeface="Calibri" panose="020F0502020204030204" pitchFamily="34" charset="0"/>
                        </a:rPr>
                        <a:t>60 (+10)</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204836">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204836">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64 (-1)</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204836">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64 (+7)</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r h="204836">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49 (+19)</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8"/>
                  </a:ext>
                </a:extLst>
              </a:tr>
              <a:tr h="204836">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n/a</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9"/>
                  </a:ext>
                </a:extLst>
              </a:tr>
              <a:tr h="204836">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0"/>
                  </a:ext>
                </a:extLst>
              </a:tr>
              <a:tr h="204836">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51 (+12)</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1"/>
                  </a:ext>
                </a:extLst>
              </a:tr>
              <a:tr h="204836">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61 (+11)</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04836">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64 (+3)</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04836">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61 (+5)</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04836">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57 (+8)</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04836">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04836">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52 (+19)</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3"/>
                  </a:ext>
                </a:extLst>
              </a:tr>
              <a:tr h="204836">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63</a:t>
                      </a:r>
                      <a:r>
                        <a:rPr lang="en-GB" sz="1200" b="0" kern="1200" baseline="0" dirty="0" smtClean="0">
                          <a:solidFill>
                            <a:srgbClr val="7F7F7F"/>
                          </a:solidFill>
                          <a:latin typeface="Calibri" panose="020F0502020204030204" pitchFamily="34" charset="0"/>
                          <a:ea typeface="+mn-ea"/>
                          <a:cs typeface="Calibri" panose="020F0502020204030204" pitchFamily="34" charset="0"/>
                        </a:rPr>
                        <a:t> (+8)</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4"/>
                  </a:ext>
                </a:extLst>
              </a:tr>
              <a:tr h="204836">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62 (-2)</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5"/>
                  </a:ext>
                </a:extLst>
              </a:tr>
            </a:tbl>
          </a:graphicData>
        </a:graphic>
      </p:graphicFrame>
      <p:sp>
        <p:nvSpPr>
          <p:cNvPr id="19" name="Rectangle 18"/>
          <p:cNvSpPr/>
          <p:nvPr/>
        </p:nvSpPr>
        <p:spPr>
          <a:xfrm>
            <a:off x="2906990" y="3722357"/>
            <a:ext cx="1547218" cy="261610"/>
          </a:xfrm>
          <a:prstGeom prst="rect">
            <a:avLst/>
          </a:prstGeom>
        </p:spPr>
        <p:txBody>
          <a:bodyPr wrap="square">
            <a:spAutoFit/>
          </a:bodyPr>
          <a:lstStyle/>
          <a:p>
            <a:r>
              <a:rPr lang="en-GB" sz="1100" i="1" dirty="0" smtClean="0">
                <a:solidFill>
                  <a:schemeClr val="accent3"/>
                </a:solidFill>
                <a:latin typeface="Calibri" panose="020F0502020204030204" pitchFamily="34" charset="0"/>
                <a:cs typeface="Calibri" panose="020F0502020204030204" pitchFamily="34" charset="0"/>
              </a:rPr>
              <a:t>N/A Base size too small </a:t>
            </a:r>
            <a:endParaRPr lang="en-GB" sz="1100" dirty="0">
              <a:solidFill>
                <a:schemeClr val="accent3"/>
              </a:solidFill>
            </a:endParaRPr>
          </a:p>
        </p:txBody>
      </p:sp>
    </p:spTree>
    <p:extLst>
      <p:ext uri="{BB962C8B-B14F-4D97-AF65-F5344CB8AC3E}">
        <p14:creationId xmlns:p14="http://schemas.microsoft.com/office/powerpoint/2010/main" val="300868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Conversion from DIP to completion</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dirty="0" smtClean="0"/>
              <a:t>In Q3</a:t>
            </a:r>
            <a:r>
              <a:rPr lang="en-GB" sz="1700" dirty="0" smtClean="0">
                <a:latin typeface="Calibri" panose="020F0502020204030204" pitchFamily="34" charset="0"/>
                <a:cs typeface="Calibri" panose="020F0502020204030204" pitchFamily="34" charset="0"/>
              </a:rPr>
              <a:t> the overall conversion from DIP to completion edged up to 33%, up from 27% in Q2 20. However it is lower than in Q1 20 (47%).</a:t>
            </a:r>
          </a:p>
          <a:p>
            <a:pPr marL="0" indent="0">
              <a:buNone/>
            </a:pPr>
            <a:r>
              <a:rPr lang="en-GB" sz="1700" dirty="0" smtClean="0">
                <a:latin typeface="Calibri" panose="020F0502020204030204" pitchFamily="34" charset="0"/>
                <a:cs typeface="Calibri" panose="020F0502020204030204" pitchFamily="34" charset="0"/>
              </a:rPr>
              <a:t> </a:t>
            </a:r>
            <a:endParaRPr lang="en-GB" sz="1700" dirty="0">
              <a:latin typeface="Calibri" panose="020F0502020204030204" pitchFamily="34" charset="0"/>
              <a:cs typeface="Calibri" panose="020F0502020204030204" pitchFamily="34" charset="0"/>
            </a:endParaRP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QHX1. In the last 3 months, approximately how many DIPs have you dealt with personally?</a:t>
            </a:r>
          </a:p>
          <a:p>
            <a:pPr lvl="0">
              <a:defRPr/>
            </a:pPr>
            <a:r>
              <a:rPr lang="en-GB" dirty="0">
                <a:solidFill>
                  <a:srgbClr val="4A5B73"/>
                </a:solidFill>
              </a:rPr>
              <a:t>QHX2. In the last 3 months, what proportion of these DIPs have resulted in a DIP accept? </a:t>
            </a:r>
          </a:p>
          <a:p>
            <a:pPr lvl="0">
              <a:defRPr/>
            </a:pPr>
            <a:r>
              <a:rPr lang="en-GB" dirty="0">
                <a:solidFill>
                  <a:srgbClr val="4A5B73"/>
                </a:solidFill>
              </a:rPr>
              <a:t>QH3. In the last 3 months, what proportion of these DIP accepts have led to a full mortgage application?</a:t>
            </a:r>
          </a:p>
          <a:p>
            <a:pPr lvl="0">
              <a:defRPr/>
            </a:pPr>
            <a:r>
              <a:rPr lang="en-GB" dirty="0">
                <a:solidFill>
                  <a:srgbClr val="4A5B73"/>
                </a:solidFill>
              </a:rPr>
              <a:t>QH4. In the last 3 months, what proportion of your full applications have led to an offer?</a:t>
            </a:r>
          </a:p>
          <a:p>
            <a:pPr lvl="0">
              <a:defRPr/>
            </a:pPr>
            <a:r>
              <a:rPr lang="en-GB" dirty="0">
                <a:solidFill>
                  <a:srgbClr val="4A5B73"/>
                </a:solidFill>
              </a:rPr>
              <a:t>QH5. And in the last 3 months, what proportion of your client’s mortgage offers have led to a completion?</a:t>
            </a:r>
          </a:p>
          <a:p>
            <a:pPr lvl="0">
              <a:defRPr/>
            </a:pPr>
            <a:r>
              <a:rPr lang="en-GB" dirty="0">
                <a:solidFill>
                  <a:srgbClr val="4A5B73"/>
                </a:solidFill>
              </a:rPr>
              <a:t>Base: All </a:t>
            </a:r>
            <a:r>
              <a:rPr lang="en-GB" dirty="0" smtClean="0">
                <a:solidFill>
                  <a:srgbClr val="4A5B73"/>
                </a:solidFill>
              </a:rPr>
              <a:t>Q3 respondents (300)</a:t>
            </a:r>
            <a:endParaRPr lang="en-GB" dirty="0">
              <a:solidFill>
                <a:srgbClr val="4A5B73"/>
              </a:solidFill>
            </a:endParaRPr>
          </a:p>
        </p:txBody>
      </p:sp>
      <p:sp>
        <p:nvSpPr>
          <p:cNvPr id="25" name="Rectangle 24"/>
          <p:cNvSpPr/>
          <p:nvPr/>
        </p:nvSpPr>
        <p:spPr bwMode="auto">
          <a:xfrm>
            <a:off x="3382381" y="1937097"/>
            <a:ext cx="1800000" cy="432000"/>
          </a:xfrm>
          <a:prstGeom prst="rect">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dirty="0" smtClean="0">
                <a:solidFill>
                  <a:schemeClr val="bg1"/>
                </a:solidFill>
                <a:latin typeface="Calibri" panose="020F0502020204030204" pitchFamily="34" charset="0"/>
                <a:ea typeface="ＭＳ Ｐゴシック" pitchFamily="1" charset="-128"/>
                <a:cs typeface="Calibri" panose="020F0502020204030204" pitchFamily="34" charset="0"/>
              </a:rPr>
              <a:t>25</a:t>
            </a:r>
            <a:endParaRPr kumimoji="0" lang="en-GB" sz="1600" i="0" u="none" strike="noStrike" cap="none" normalizeH="0" baseline="0" dirty="0">
              <a:ln>
                <a:noFill/>
              </a:ln>
              <a:solidFill>
                <a:schemeClr val="bg1"/>
              </a:solidFill>
              <a:effectLst/>
              <a:latin typeface="Calibri" panose="020F0502020204030204" pitchFamily="34" charset="0"/>
              <a:ea typeface="ＭＳ Ｐゴシック" pitchFamily="1" charset="-128"/>
              <a:cs typeface="Calibri" panose="020F0502020204030204" pitchFamily="34" charset="0"/>
            </a:endParaRPr>
          </a:p>
        </p:txBody>
      </p:sp>
      <p:sp>
        <p:nvSpPr>
          <p:cNvPr id="26" name="Rectangle 25"/>
          <p:cNvSpPr/>
          <p:nvPr/>
        </p:nvSpPr>
        <p:spPr bwMode="auto">
          <a:xfrm>
            <a:off x="3562381" y="2785889"/>
            <a:ext cx="1440000" cy="432000"/>
          </a:xfrm>
          <a:prstGeom prst="rect">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dirty="0" smtClean="0">
                <a:solidFill>
                  <a:schemeClr val="bg1"/>
                </a:solidFill>
                <a:latin typeface="Calibri" panose="020F0502020204030204" pitchFamily="34" charset="0"/>
                <a:ea typeface="ＭＳ Ｐゴシック" pitchFamily="1" charset="-128"/>
                <a:cs typeface="Calibri" panose="020F0502020204030204" pitchFamily="34" charset="0"/>
              </a:rPr>
              <a:t>20</a:t>
            </a:r>
            <a:endParaRPr kumimoji="0" lang="en-GB" sz="1600" i="0" u="none" strike="noStrike" cap="none" normalizeH="0" baseline="0" dirty="0">
              <a:ln>
                <a:noFill/>
              </a:ln>
              <a:solidFill>
                <a:schemeClr val="bg1"/>
              </a:solidFill>
              <a:effectLst/>
              <a:latin typeface="Calibri" panose="020F0502020204030204" pitchFamily="34" charset="0"/>
              <a:ea typeface="ＭＳ Ｐゴシック" pitchFamily="1" charset="-128"/>
              <a:cs typeface="Calibri" panose="020F0502020204030204" pitchFamily="34" charset="0"/>
            </a:endParaRPr>
          </a:p>
        </p:txBody>
      </p:sp>
      <p:sp>
        <p:nvSpPr>
          <p:cNvPr id="27" name="Rectangle 26"/>
          <p:cNvSpPr/>
          <p:nvPr/>
        </p:nvSpPr>
        <p:spPr bwMode="auto">
          <a:xfrm>
            <a:off x="3742381" y="3634681"/>
            <a:ext cx="1080000" cy="432000"/>
          </a:xfrm>
          <a:prstGeom prst="rect">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dirty="0" smtClean="0">
                <a:solidFill>
                  <a:schemeClr val="bg1"/>
                </a:solidFill>
                <a:latin typeface="Calibri" panose="020F0502020204030204" pitchFamily="34" charset="0"/>
                <a:ea typeface="ＭＳ Ｐゴシック" pitchFamily="1" charset="-128"/>
                <a:cs typeface="Calibri" panose="020F0502020204030204" pitchFamily="34" charset="0"/>
              </a:rPr>
              <a:t>15</a:t>
            </a:r>
            <a:endParaRPr kumimoji="0" lang="en-GB" sz="1600" i="0" u="none" strike="noStrike" cap="none" normalizeH="0" baseline="0" dirty="0">
              <a:ln>
                <a:noFill/>
              </a:ln>
              <a:solidFill>
                <a:schemeClr val="bg1"/>
              </a:solidFill>
              <a:effectLst/>
              <a:latin typeface="Calibri" panose="020F0502020204030204" pitchFamily="34" charset="0"/>
              <a:ea typeface="ＭＳ Ｐゴシック" pitchFamily="1" charset="-128"/>
              <a:cs typeface="Calibri" panose="020F0502020204030204" pitchFamily="34" charset="0"/>
            </a:endParaRPr>
          </a:p>
        </p:txBody>
      </p:sp>
      <p:sp>
        <p:nvSpPr>
          <p:cNvPr id="28" name="Rectangle 27"/>
          <p:cNvSpPr/>
          <p:nvPr/>
        </p:nvSpPr>
        <p:spPr bwMode="auto">
          <a:xfrm>
            <a:off x="3850381" y="4483473"/>
            <a:ext cx="864000" cy="432000"/>
          </a:xfrm>
          <a:prstGeom prst="rect">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dirty="0" smtClean="0">
                <a:solidFill>
                  <a:schemeClr val="bg1"/>
                </a:solidFill>
                <a:latin typeface="Calibri" panose="020F0502020204030204" pitchFamily="34" charset="0"/>
                <a:ea typeface="ＭＳ Ｐゴシック" pitchFamily="1" charset="-128"/>
                <a:cs typeface="Calibri" panose="020F0502020204030204" pitchFamily="34" charset="0"/>
              </a:rPr>
              <a:t>12</a:t>
            </a:r>
            <a:endParaRPr kumimoji="0" lang="en-GB" sz="1600" i="0" u="none" strike="noStrike" cap="none" normalizeH="0" baseline="0" dirty="0">
              <a:ln>
                <a:noFill/>
              </a:ln>
              <a:solidFill>
                <a:schemeClr val="bg1"/>
              </a:solidFill>
              <a:effectLst/>
              <a:latin typeface="Calibri" panose="020F0502020204030204" pitchFamily="34" charset="0"/>
              <a:ea typeface="ＭＳ Ｐゴシック" pitchFamily="1" charset="-128"/>
              <a:cs typeface="Calibri" panose="020F0502020204030204" pitchFamily="34" charset="0"/>
            </a:endParaRPr>
          </a:p>
        </p:txBody>
      </p:sp>
      <p:sp>
        <p:nvSpPr>
          <p:cNvPr id="29" name="Rectangle 28"/>
          <p:cNvSpPr/>
          <p:nvPr/>
        </p:nvSpPr>
        <p:spPr bwMode="auto">
          <a:xfrm>
            <a:off x="3994381" y="5332266"/>
            <a:ext cx="576000" cy="432000"/>
          </a:xfrm>
          <a:prstGeom prst="rect">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i="0" u="none" strike="noStrike" cap="none" normalizeH="0" baseline="0" dirty="0" smtClean="0">
                <a:ln>
                  <a:noFill/>
                </a:ln>
                <a:solidFill>
                  <a:schemeClr val="bg1"/>
                </a:solidFill>
                <a:effectLst/>
                <a:latin typeface="Calibri" panose="020F0502020204030204" pitchFamily="34" charset="0"/>
                <a:ea typeface="ＭＳ Ｐゴシック" pitchFamily="1" charset="-128"/>
                <a:cs typeface="Calibri" panose="020F0502020204030204" pitchFamily="34" charset="0"/>
              </a:rPr>
              <a:t>8</a:t>
            </a:r>
            <a:endParaRPr kumimoji="0" lang="en-GB" sz="1600" i="0" u="none" strike="noStrike" cap="none" normalizeH="0" baseline="0" dirty="0">
              <a:ln>
                <a:noFill/>
              </a:ln>
              <a:solidFill>
                <a:schemeClr val="bg1"/>
              </a:solidFill>
              <a:effectLst/>
              <a:latin typeface="Calibri" panose="020F0502020204030204" pitchFamily="34" charset="0"/>
              <a:ea typeface="ＭＳ Ｐゴシック" pitchFamily="1" charset="-128"/>
              <a:cs typeface="Calibri" panose="020F0502020204030204" pitchFamily="34" charset="0"/>
            </a:endParaRPr>
          </a:p>
        </p:txBody>
      </p:sp>
      <p:cxnSp>
        <p:nvCxnSpPr>
          <p:cNvPr id="5" name="Curved Connector 4"/>
          <p:cNvCxnSpPr>
            <a:stCxn id="25" idx="3"/>
            <a:endCxn id="26" idx="3"/>
          </p:cNvCxnSpPr>
          <p:nvPr/>
        </p:nvCxnSpPr>
        <p:spPr>
          <a:xfrm flipH="1">
            <a:off x="5002381" y="2153097"/>
            <a:ext cx="180000" cy="848792"/>
          </a:xfrm>
          <a:prstGeom prst="curvedConnector3">
            <a:avLst>
              <a:gd name="adj1" fmla="val -127000"/>
            </a:avLst>
          </a:prstGeom>
          <a:ln w="9525" cmpd="sng">
            <a:solidFill>
              <a:schemeClr val="tx1">
                <a:lumMod val="40000"/>
                <a:lumOff val="60000"/>
              </a:schemeClr>
            </a:solidFill>
            <a:prstDash val="solid"/>
            <a:headEnd type="none" w="med" len="med"/>
            <a:tailEnd type="arrow"/>
          </a:ln>
          <a:effectLst/>
        </p:spPr>
        <p:style>
          <a:lnRef idx="2">
            <a:schemeClr val="accent1"/>
          </a:lnRef>
          <a:fillRef idx="0">
            <a:schemeClr val="accent1"/>
          </a:fillRef>
          <a:effectRef idx="1">
            <a:schemeClr val="accent1"/>
          </a:effectRef>
          <a:fontRef idx="minor">
            <a:schemeClr val="tx1"/>
          </a:fontRef>
        </p:style>
      </p:cxnSp>
      <p:cxnSp>
        <p:nvCxnSpPr>
          <p:cNvPr id="36" name="Curved Connector 35"/>
          <p:cNvCxnSpPr>
            <a:stCxn id="26" idx="3"/>
            <a:endCxn id="27" idx="3"/>
          </p:cNvCxnSpPr>
          <p:nvPr/>
        </p:nvCxnSpPr>
        <p:spPr>
          <a:xfrm flipH="1">
            <a:off x="4822381" y="3001889"/>
            <a:ext cx="180000" cy="848792"/>
          </a:xfrm>
          <a:prstGeom prst="curvedConnector3">
            <a:avLst>
              <a:gd name="adj1" fmla="val -127000"/>
            </a:avLst>
          </a:prstGeom>
          <a:ln w="9525" cmpd="sng">
            <a:solidFill>
              <a:schemeClr val="tx1">
                <a:lumMod val="40000"/>
                <a:lumOff val="60000"/>
              </a:schemeClr>
            </a:solidFill>
            <a:prstDash val="solid"/>
            <a:headEnd type="none" w="med" len="med"/>
            <a:tailEnd type="arrow"/>
          </a:ln>
          <a:effectLst/>
        </p:spPr>
        <p:style>
          <a:lnRef idx="2">
            <a:schemeClr val="accent1"/>
          </a:lnRef>
          <a:fillRef idx="0">
            <a:schemeClr val="accent1"/>
          </a:fillRef>
          <a:effectRef idx="1">
            <a:schemeClr val="accent1"/>
          </a:effectRef>
          <a:fontRef idx="minor">
            <a:schemeClr val="tx1"/>
          </a:fontRef>
        </p:style>
      </p:cxnSp>
      <p:cxnSp>
        <p:nvCxnSpPr>
          <p:cNvPr id="37" name="Curved Connector 36"/>
          <p:cNvCxnSpPr>
            <a:stCxn id="27" idx="3"/>
            <a:endCxn id="28" idx="3"/>
          </p:cNvCxnSpPr>
          <p:nvPr/>
        </p:nvCxnSpPr>
        <p:spPr>
          <a:xfrm flipH="1">
            <a:off x="4714381" y="3850681"/>
            <a:ext cx="108000" cy="848792"/>
          </a:xfrm>
          <a:prstGeom prst="curvedConnector3">
            <a:avLst>
              <a:gd name="adj1" fmla="val -211667"/>
            </a:avLst>
          </a:prstGeom>
          <a:ln w="9525" cmpd="sng">
            <a:solidFill>
              <a:schemeClr val="tx1">
                <a:lumMod val="40000"/>
                <a:lumOff val="60000"/>
              </a:schemeClr>
            </a:solidFill>
            <a:prstDash val="solid"/>
            <a:headEnd type="none" w="med" len="med"/>
            <a:tailEnd type="arrow"/>
          </a:ln>
          <a:effectLst/>
        </p:spPr>
        <p:style>
          <a:lnRef idx="2">
            <a:schemeClr val="accent1"/>
          </a:lnRef>
          <a:fillRef idx="0">
            <a:schemeClr val="accent1"/>
          </a:fillRef>
          <a:effectRef idx="1">
            <a:schemeClr val="accent1"/>
          </a:effectRef>
          <a:fontRef idx="minor">
            <a:schemeClr val="tx1"/>
          </a:fontRef>
        </p:style>
      </p:cxnSp>
      <p:cxnSp>
        <p:nvCxnSpPr>
          <p:cNvPr id="39" name="Curved Connector 38"/>
          <p:cNvCxnSpPr>
            <a:stCxn id="28" idx="3"/>
            <a:endCxn id="29" idx="3"/>
          </p:cNvCxnSpPr>
          <p:nvPr/>
        </p:nvCxnSpPr>
        <p:spPr>
          <a:xfrm flipH="1">
            <a:off x="4570381" y="4699473"/>
            <a:ext cx="144000" cy="848793"/>
          </a:xfrm>
          <a:prstGeom prst="curvedConnector3">
            <a:avLst>
              <a:gd name="adj1" fmla="val -158750"/>
            </a:avLst>
          </a:prstGeom>
          <a:ln w="9525" cmpd="sng">
            <a:solidFill>
              <a:schemeClr val="tx1">
                <a:lumMod val="40000"/>
                <a:lumOff val="60000"/>
              </a:schemeClr>
            </a:solidFill>
            <a:prstDash val="solid"/>
            <a:headEnd type="none" w="med" len="med"/>
            <a:tailEnd type="arrow"/>
          </a:ln>
          <a:effectLst/>
        </p:spPr>
        <p:style>
          <a:lnRef idx="2">
            <a:schemeClr val="accent1"/>
          </a:lnRef>
          <a:fillRef idx="0">
            <a:schemeClr val="accent1"/>
          </a:fillRef>
          <a:effectRef idx="1">
            <a:schemeClr val="accent1"/>
          </a:effectRef>
          <a:fontRef idx="minor">
            <a:schemeClr val="tx1"/>
          </a:fontRef>
        </p:style>
      </p:cxnSp>
      <p:grpSp>
        <p:nvGrpSpPr>
          <p:cNvPr id="42" name="Group 41"/>
          <p:cNvGrpSpPr/>
          <p:nvPr/>
        </p:nvGrpSpPr>
        <p:grpSpPr>
          <a:xfrm>
            <a:off x="5535646" y="2397493"/>
            <a:ext cx="2626399" cy="2906376"/>
            <a:chOff x="4211958" y="1867750"/>
            <a:chExt cx="2232248" cy="2906376"/>
          </a:xfrm>
        </p:grpSpPr>
        <p:sp>
          <p:nvSpPr>
            <p:cNvPr id="43" name="Rectangle 42"/>
            <p:cNvSpPr/>
            <p:nvPr/>
          </p:nvSpPr>
          <p:spPr bwMode="auto">
            <a:xfrm>
              <a:off x="4211958" y="1867750"/>
              <a:ext cx="2232248" cy="360000"/>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eaLnBrk="0" fontAlgn="base" hangingPunct="0">
                <a:spcBef>
                  <a:spcPct val="0"/>
                </a:spcBef>
                <a:spcAft>
                  <a:spcPct val="0"/>
                </a:spcAft>
              </a:pPr>
              <a:r>
                <a:rPr lang="en-GB" sz="1400" b="1"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Conversion of DIPs to DIP accepts: </a:t>
              </a:r>
              <a:r>
                <a:rPr lang="en-GB" sz="1400" b="1" dirty="0" smtClean="0">
                  <a:solidFill>
                    <a:schemeClr val="accent3"/>
                  </a:solidFill>
                  <a:latin typeface="Calibri" panose="020F0502020204030204" pitchFamily="34" charset="0"/>
                  <a:ea typeface="ＭＳ Ｐゴシック" pitchFamily="1" charset="-128"/>
                  <a:cs typeface="Calibri" panose="020F0502020204030204" pitchFamily="34" charset="0"/>
                </a:rPr>
                <a:t>80% </a:t>
              </a:r>
              <a:r>
                <a:rPr lang="en-GB" sz="1400"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(vs. </a:t>
              </a:r>
              <a:r>
                <a:rPr lang="en-GB" sz="1400" dirty="0" smtClean="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82% </a:t>
              </a:r>
              <a:r>
                <a:rPr lang="en-GB" sz="1400"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in </a:t>
              </a:r>
              <a:r>
                <a:rPr lang="en-GB" sz="1400" dirty="0" smtClean="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Q2)</a:t>
              </a:r>
              <a:endParaRPr lang="en-GB" sz="1400"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endParaRPr>
            </a:p>
          </p:txBody>
        </p:sp>
        <p:sp>
          <p:nvSpPr>
            <p:cNvPr id="44" name="Rectangle 43"/>
            <p:cNvSpPr/>
            <p:nvPr/>
          </p:nvSpPr>
          <p:spPr bwMode="auto">
            <a:xfrm>
              <a:off x="4211958" y="2716542"/>
              <a:ext cx="2232248" cy="360000"/>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eaLnBrk="0" fontAlgn="base" hangingPunct="0">
                <a:spcBef>
                  <a:spcPct val="0"/>
                </a:spcBef>
                <a:spcAft>
                  <a:spcPct val="0"/>
                </a:spcAft>
              </a:pPr>
              <a:r>
                <a:rPr lang="en-GB" sz="1400" b="1"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Conversion of DIP accepts to full applications: </a:t>
              </a:r>
              <a:r>
                <a:rPr lang="en-GB" sz="1400" b="1" dirty="0" smtClean="0">
                  <a:solidFill>
                    <a:schemeClr val="accent3"/>
                  </a:solidFill>
                  <a:latin typeface="Calibri" panose="020F0502020204030204" pitchFamily="34" charset="0"/>
                  <a:ea typeface="ＭＳ Ｐゴシック" pitchFamily="1" charset="-128"/>
                  <a:cs typeface="Calibri" panose="020F0502020204030204" pitchFamily="34" charset="0"/>
                </a:rPr>
                <a:t>78%</a:t>
              </a:r>
              <a:r>
                <a:rPr lang="en-GB" sz="1400" b="1" dirty="0" smtClean="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 </a:t>
              </a:r>
              <a:r>
                <a:rPr lang="en-GB" sz="1400"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(vs. </a:t>
              </a:r>
              <a:r>
                <a:rPr lang="en-GB" sz="1400" dirty="0" smtClean="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75% </a:t>
              </a:r>
              <a:r>
                <a:rPr lang="en-GB" sz="1400"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in </a:t>
              </a:r>
              <a:r>
                <a:rPr lang="en-GB" sz="1400" dirty="0" smtClean="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Q2)</a:t>
              </a:r>
              <a:endParaRPr lang="en-GB" sz="1400"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endParaRPr>
            </a:p>
          </p:txBody>
        </p:sp>
        <p:sp>
          <p:nvSpPr>
            <p:cNvPr id="45" name="Rectangle 44"/>
            <p:cNvSpPr/>
            <p:nvPr/>
          </p:nvSpPr>
          <p:spPr bwMode="auto">
            <a:xfrm>
              <a:off x="4211958" y="3565334"/>
              <a:ext cx="2232248" cy="360000"/>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eaLnBrk="0" fontAlgn="base" hangingPunct="0">
                <a:spcBef>
                  <a:spcPct val="0"/>
                </a:spcBef>
                <a:spcAft>
                  <a:spcPct val="0"/>
                </a:spcAft>
              </a:pPr>
              <a:r>
                <a:rPr lang="en-GB" sz="1400" b="1"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Conversion of full applications to </a:t>
              </a:r>
              <a:r>
                <a:rPr lang="en-GB" sz="1400" b="1" dirty="0" smtClean="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offers: </a:t>
              </a:r>
              <a:r>
                <a:rPr lang="en-GB" sz="1400" b="1" dirty="0" smtClean="0">
                  <a:solidFill>
                    <a:schemeClr val="accent3"/>
                  </a:solidFill>
                  <a:latin typeface="Calibri" panose="020F0502020204030204" pitchFamily="34" charset="0"/>
                  <a:ea typeface="ＭＳ Ｐゴシック" pitchFamily="1" charset="-128"/>
                  <a:cs typeface="Calibri" panose="020F0502020204030204" pitchFamily="34" charset="0"/>
                </a:rPr>
                <a:t>81% </a:t>
              </a:r>
              <a:r>
                <a:rPr lang="en-GB" sz="1400"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(vs. </a:t>
              </a:r>
              <a:r>
                <a:rPr lang="en-GB" sz="1400" dirty="0" smtClean="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76% </a:t>
              </a:r>
              <a:r>
                <a:rPr lang="en-GB" sz="1400"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in </a:t>
              </a:r>
              <a:r>
                <a:rPr lang="en-GB" sz="1400" dirty="0" smtClean="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Q2)</a:t>
              </a:r>
              <a:endParaRPr lang="en-GB" sz="1400"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endParaRPr>
            </a:p>
          </p:txBody>
        </p:sp>
        <p:sp>
          <p:nvSpPr>
            <p:cNvPr id="46" name="Rectangle 45"/>
            <p:cNvSpPr/>
            <p:nvPr/>
          </p:nvSpPr>
          <p:spPr bwMode="auto">
            <a:xfrm>
              <a:off x="4211958" y="4414126"/>
              <a:ext cx="2232248" cy="360000"/>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eaLnBrk="0" fontAlgn="base" hangingPunct="0">
                <a:spcBef>
                  <a:spcPct val="0"/>
                </a:spcBef>
                <a:spcAft>
                  <a:spcPct val="0"/>
                </a:spcAft>
              </a:pPr>
              <a:r>
                <a:rPr lang="en-GB" sz="1400" b="1"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Conversion of offers to </a:t>
              </a:r>
            </a:p>
            <a:p>
              <a:pPr defTabSz="914400" eaLnBrk="0" fontAlgn="base" hangingPunct="0">
                <a:spcBef>
                  <a:spcPct val="0"/>
                </a:spcBef>
                <a:spcAft>
                  <a:spcPct val="0"/>
                </a:spcAft>
              </a:pPr>
              <a:r>
                <a:rPr lang="en-GB" sz="1400" b="1"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completions: </a:t>
              </a:r>
              <a:r>
                <a:rPr lang="en-GB" sz="1400" b="1" dirty="0" smtClean="0">
                  <a:solidFill>
                    <a:schemeClr val="accent3"/>
                  </a:solidFill>
                  <a:latin typeface="Calibri" panose="020F0502020204030204" pitchFamily="34" charset="0"/>
                  <a:ea typeface="ＭＳ Ｐゴシック" pitchFamily="1" charset="-128"/>
                  <a:cs typeface="Calibri" panose="020F0502020204030204" pitchFamily="34" charset="0"/>
                </a:rPr>
                <a:t>66% </a:t>
              </a:r>
              <a:r>
                <a:rPr lang="en-GB" sz="1400"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(vs. </a:t>
              </a:r>
              <a:r>
                <a:rPr lang="en-GB" sz="1400" dirty="0" smtClean="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59% </a:t>
              </a:r>
              <a:r>
                <a:rPr lang="en-GB" sz="1400"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in </a:t>
              </a:r>
              <a:r>
                <a:rPr lang="en-GB" sz="1400" dirty="0" smtClean="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Q2)</a:t>
              </a:r>
              <a:endParaRPr lang="en-GB" sz="1400"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endParaRPr>
            </a:p>
          </p:txBody>
        </p:sp>
      </p:grpSp>
      <p:sp>
        <p:nvSpPr>
          <p:cNvPr id="51" name="Rectangle 50"/>
          <p:cNvSpPr/>
          <p:nvPr/>
        </p:nvSpPr>
        <p:spPr bwMode="auto">
          <a:xfrm>
            <a:off x="8931349" y="3633728"/>
            <a:ext cx="2492714" cy="433906"/>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eaLnBrk="0" fontAlgn="base" hangingPunct="0">
              <a:spcBef>
                <a:spcPct val="0"/>
              </a:spcBef>
              <a:spcAft>
                <a:spcPct val="0"/>
              </a:spcAft>
            </a:pPr>
            <a:r>
              <a:rPr lang="en-GB" sz="1600" b="1" dirty="0">
                <a:solidFill>
                  <a:schemeClr val="accent1"/>
                </a:solidFill>
                <a:latin typeface="Calibri" panose="020F0502020204030204" pitchFamily="34" charset="0"/>
                <a:ea typeface="ＭＳ Ｐゴシック" pitchFamily="1" charset="-128"/>
                <a:cs typeface="Calibri" panose="020F0502020204030204" pitchFamily="34" charset="0"/>
              </a:rPr>
              <a:t>Conversion of DIPs to completions: </a:t>
            </a:r>
            <a:r>
              <a:rPr lang="en-GB" sz="1600" b="1" dirty="0" smtClean="0">
                <a:solidFill>
                  <a:schemeClr val="accent1"/>
                </a:solidFill>
                <a:latin typeface="Calibri" panose="020F0502020204030204" pitchFamily="34" charset="0"/>
                <a:ea typeface="ＭＳ Ｐゴシック" pitchFamily="1" charset="-128"/>
                <a:cs typeface="Calibri" panose="020F0502020204030204" pitchFamily="34" charset="0"/>
              </a:rPr>
              <a:t>33%</a:t>
            </a:r>
            <a:endParaRPr lang="en-GB" sz="1600" b="1" dirty="0">
              <a:solidFill>
                <a:schemeClr val="accent1"/>
              </a:solidFill>
              <a:latin typeface="Calibri" panose="020F0502020204030204" pitchFamily="34" charset="0"/>
              <a:ea typeface="ＭＳ Ｐゴシック" pitchFamily="1" charset="-128"/>
              <a:cs typeface="Calibri" panose="020F0502020204030204" pitchFamily="34" charset="0"/>
            </a:endParaRPr>
          </a:p>
          <a:p>
            <a:pPr eaLnBrk="0" fontAlgn="base" hangingPunct="0">
              <a:spcBef>
                <a:spcPct val="0"/>
              </a:spcBef>
              <a:spcAft>
                <a:spcPct val="0"/>
              </a:spcAft>
            </a:pPr>
            <a:r>
              <a:rPr lang="en-GB" sz="1600" i="1" dirty="0">
                <a:solidFill>
                  <a:schemeClr val="accent1"/>
                </a:solidFill>
                <a:latin typeface="Calibri" panose="020F0502020204030204" pitchFamily="34" charset="0"/>
                <a:ea typeface="ＭＳ Ｐゴシック" pitchFamily="1" charset="-128"/>
                <a:cs typeface="Calibri" panose="020F0502020204030204" pitchFamily="34" charset="0"/>
              </a:rPr>
              <a:t>(vs. 2</a:t>
            </a:r>
            <a:r>
              <a:rPr lang="en-GB" sz="1600" i="1" dirty="0" smtClean="0">
                <a:solidFill>
                  <a:schemeClr val="accent1"/>
                </a:solidFill>
                <a:latin typeface="Calibri" panose="020F0502020204030204" pitchFamily="34" charset="0"/>
                <a:ea typeface="ＭＳ Ｐゴシック" pitchFamily="1" charset="-128"/>
                <a:cs typeface="Calibri" panose="020F0502020204030204" pitchFamily="34" charset="0"/>
              </a:rPr>
              <a:t>7% in Q2 and 47% </a:t>
            </a:r>
            <a:r>
              <a:rPr lang="en-GB" sz="1600" i="1" dirty="0">
                <a:solidFill>
                  <a:schemeClr val="accent1"/>
                </a:solidFill>
                <a:latin typeface="Calibri" panose="020F0502020204030204" pitchFamily="34" charset="0"/>
                <a:ea typeface="ＭＳ Ｐゴシック" pitchFamily="1" charset="-128"/>
                <a:cs typeface="Calibri" panose="020F0502020204030204" pitchFamily="34" charset="0"/>
              </a:rPr>
              <a:t>in </a:t>
            </a:r>
            <a:r>
              <a:rPr lang="en-GB" sz="1600" i="1" dirty="0" smtClean="0">
                <a:solidFill>
                  <a:schemeClr val="accent1"/>
                </a:solidFill>
                <a:latin typeface="Calibri" panose="020F0502020204030204" pitchFamily="34" charset="0"/>
                <a:ea typeface="ＭＳ Ｐゴシック" pitchFamily="1" charset="-128"/>
                <a:cs typeface="Calibri" panose="020F0502020204030204" pitchFamily="34" charset="0"/>
              </a:rPr>
              <a:t>Q1)</a:t>
            </a:r>
            <a:endParaRPr lang="en-GB" sz="1600" i="1" dirty="0">
              <a:solidFill>
                <a:schemeClr val="accent1"/>
              </a:solidFill>
              <a:latin typeface="Calibri" panose="020F0502020204030204" pitchFamily="34" charset="0"/>
              <a:ea typeface="ＭＳ Ｐゴシック" pitchFamily="1" charset="-128"/>
              <a:cs typeface="Calibri" panose="020F0502020204030204" pitchFamily="34" charset="0"/>
            </a:endParaRPr>
          </a:p>
        </p:txBody>
      </p:sp>
      <p:cxnSp>
        <p:nvCxnSpPr>
          <p:cNvPr id="52" name="Curved Connector 51"/>
          <p:cNvCxnSpPr>
            <a:stCxn id="43" idx="3"/>
            <a:endCxn id="46" idx="3"/>
          </p:cNvCxnSpPr>
          <p:nvPr/>
        </p:nvCxnSpPr>
        <p:spPr>
          <a:xfrm>
            <a:off x="8162045" y="2577493"/>
            <a:ext cx="12700" cy="2546376"/>
          </a:xfrm>
          <a:prstGeom prst="curvedConnector3">
            <a:avLst>
              <a:gd name="adj1" fmla="val 5232559"/>
            </a:avLst>
          </a:prstGeom>
          <a:ln w="9525" cmpd="sng">
            <a:solidFill>
              <a:schemeClr val="accent1"/>
            </a:solidFill>
            <a:prstDash val="solid"/>
            <a:headEnd type="none" w="med" len="med"/>
            <a:tailEnd type="arrow"/>
          </a:ln>
          <a:effectLst/>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xmlns="" id="{27214E82-F561-DF41-AAF4-DE5AAB962EA4}"/>
              </a:ext>
            </a:extLst>
          </p:cNvPr>
          <p:cNvSpPr txBox="1"/>
          <p:nvPr/>
        </p:nvSpPr>
        <p:spPr>
          <a:xfrm>
            <a:off x="3903388" y="1548543"/>
            <a:ext cx="701026"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 clients</a:t>
            </a:r>
          </a:p>
        </p:txBody>
      </p:sp>
      <p:grpSp>
        <p:nvGrpSpPr>
          <p:cNvPr id="40" name="Group 39"/>
          <p:cNvGrpSpPr/>
          <p:nvPr/>
        </p:nvGrpSpPr>
        <p:grpSpPr>
          <a:xfrm>
            <a:off x="411163" y="1937097"/>
            <a:ext cx="2671949" cy="3827169"/>
            <a:chOff x="-395824" y="1489348"/>
            <a:chExt cx="2671949" cy="3175299"/>
          </a:xfrm>
        </p:grpSpPr>
        <p:sp>
          <p:nvSpPr>
            <p:cNvPr id="41" name="Rectangle 40"/>
            <p:cNvSpPr/>
            <p:nvPr/>
          </p:nvSpPr>
          <p:spPr bwMode="auto">
            <a:xfrm>
              <a:off x="-383124" y="1489348"/>
              <a:ext cx="2659249" cy="36000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eaLnBrk="0" fontAlgn="base" hangingPunct="0">
                <a:spcBef>
                  <a:spcPct val="0"/>
                </a:spcBef>
                <a:spcAft>
                  <a:spcPct val="0"/>
                </a:spcAft>
              </a:pPr>
              <a:r>
                <a:rPr lang="en-GB" sz="1400" b="1" dirty="0">
                  <a:solidFill>
                    <a:schemeClr val="accent3"/>
                  </a:solidFill>
                  <a:latin typeface="Calibri" panose="020F0502020204030204" pitchFamily="34" charset="0"/>
                  <a:ea typeface="ＭＳ Ｐゴシック" pitchFamily="1" charset="-128"/>
                  <a:cs typeface="Calibri" panose="020F0502020204030204" pitchFamily="34" charset="0"/>
                </a:rPr>
                <a:t>Initial pool of DIPs</a:t>
              </a:r>
            </a:p>
            <a:p>
              <a:pPr algn="r" defTabSz="914400" eaLnBrk="0" fontAlgn="base" hangingPunct="0">
                <a:spcBef>
                  <a:spcPct val="0"/>
                </a:spcBef>
                <a:spcAft>
                  <a:spcPct val="0"/>
                </a:spcAft>
              </a:pPr>
              <a:r>
                <a:rPr lang="en-GB" sz="1100" dirty="0">
                  <a:solidFill>
                    <a:schemeClr val="accent3"/>
                  </a:solidFill>
                  <a:latin typeface="Calibri" panose="020F0502020204030204" pitchFamily="34" charset="0"/>
                  <a:ea typeface="ＭＳ Ｐゴシック" pitchFamily="1" charset="-128"/>
                  <a:cs typeface="Calibri" panose="020F0502020204030204" pitchFamily="34" charset="0"/>
                </a:rPr>
                <a:t>(average number of DIPs in last 3 months)</a:t>
              </a:r>
            </a:p>
          </p:txBody>
        </p:sp>
        <p:sp>
          <p:nvSpPr>
            <p:cNvPr id="47" name="Rectangle 46"/>
            <p:cNvSpPr/>
            <p:nvPr/>
          </p:nvSpPr>
          <p:spPr bwMode="auto">
            <a:xfrm>
              <a:off x="-395824" y="2191986"/>
              <a:ext cx="2671949" cy="36000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eaLnBrk="0" fontAlgn="base" hangingPunct="0">
                <a:spcBef>
                  <a:spcPct val="0"/>
                </a:spcBef>
                <a:spcAft>
                  <a:spcPct val="0"/>
                </a:spcAft>
              </a:pPr>
              <a:r>
                <a:rPr lang="en-GB" sz="1400" b="1" dirty="0">
                  <a:solidFill>
                    <a:schemeClr val="accent3"/>
                  </a:solidFill>
                  <a:latin typeface="Calibri" panose="020F0502020204030204" pitchFamily="34" charset="0"/>
                  <a:ea typeface="ＭＳ Ｐゴシック" pitchFamily="1" charset="-128"/>
                  <a:cs typeface="Calibri" panose="020F0502020204030204" pitchFamily="34" charset="0"/>
                </a:rPr>
                <a:t>Pool of DIP accepts</a:t>
              </a:r>
            </a:p>
          </p:txBody>
        </p:sp>
        <p:sp>
          <p:nvSpPr>
            <p:cNvPr id="48" name="Rectangle 47"/>
            <p:cNvSpPr/>
            <p:nvPr/>
          </p:nvSpPr>
          <p:spPr bwMode="auto">
            <a:xfrm>
              <a:off x="-383124" y="2896206"/>
              <a:ext cx="2659249" cy="36000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eaLnBrk="0" fontAlgn="base" hangingPunct="0">
                <a:spcBef>
                  <a:spcPct val="0"/>
                </a:spcBef>
                <a:spcAft>
                  <a:spcPct val="0"/>
                </a:spcAft>
              </a:pPr>
              <a:r>
                <a:rPr lang="en-GB" sz="1400" b="1" dirty="0">
                  <a:solidFill>
                    <a:schemeClr val="accent3"/>
                  </a:solidFill>
                  <a:latin typeface="Calibri" panose="020F0502020204030204" pitchFamily="34" charset="0"/>
                  <a:ea typeface="ＭＳ Ｐゴシック" pitchFamily="1" charset="-128"/>
                  <a:cs typeface="Calibri" panose="020F0502020204030204" pitchFamily="34" charset="0"/>
                </a:rPr>
                <a:t>Pool of full applications</a:t>
              </a:r>
            </a:p>
          </p:txBody>
        </p:sp>
        <p:sp>
          <p:nvSpPr>
            <p:cNvPr id="49" name="Rectangle 48"/>
            <p:cNvSpPr/>
            <p:nvPr/>
          </p:nvSpPr>
          <p:spPr bwMode="auto">
            <a:xfrm>
              <a:off x="-395824" y="3601217"/>
              <a:ext cx="2671949" cy="36000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eaLnBrk="0" fontAlgn="base" hangingPunct="0">
                <a:spcBef>
                  <a:spcPct val="0"/>
                </a:spcBef>
                <a:spcAft>
                  <a:spcPct val="0"/>
                </a:spcAft>
              </a:pPr>
              <a:r>
                <a:rPr lang="en-GB" sz="1400" b="1" dirty="0">
                  <a:solidFill>
                    <a:schemeClr val="accent3"/>
                  </a:solidFill>
                  <a:latin typeface="Calibri" panose="020F0502020204030204" pitchFamily="34" charset="0"/>
                  <a:ea typeface="ＭＳ Ｐゴシック" pitchFamily="1" charset="-128"/>
                  <a:cs typeface="Calibri" panose="020F0502020204030204" pitchFamily="34" charset="0"/>
                </a:rPr>
                <a:t>Pool of offers</a:t>
              </a:r>
            </a:p>
          </p:txBody>
        </p:sp>
        <p:sp>
          <p:nvSpPr>
            <p:cNvPr id="50" name="Rectangle 49"/>
            <p:cNvSpPr/>
            <p:nvPr/>
          </p:nvSpPr>
          <p:spPr bwMode="auto">
            <a:xfrm>
              <a:off x="-395824" y="4304647"/>
              <a:ext cx="2671949" cy="36000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eaLnBrk="0" fontAlgn="base" hangingPunct="0">
                <a:spcBef>
                  <a:spcPct val="0"/>
                </a:spcBef>
                <a:spcAft>
                  <a:spcPct val="0"/>
                </a:spcAft>
              </a:pPr>
              <a:r>
                <a:rPr lang="en-GB" sz="1400" b="1" dirty="0">
                  <a:solidFill>
                    <a:schemeClr val="accent3"/>
                  </a:solidFill>
                  <a:latin typeface="Calibri" panose="020F0502020204030204" pitchFamily="34" charset="0"/>
                  <a:ea typeface="ＭＳ Ｐゴシック" pitchFamily="1" charset="-128"/>
                  <a:cs typeface="Calibri" panose="020F0502020204030204" pitchFamily="34" charset="0"/>
                </a:rPr>
                <a:t>Pool of completions</a:t>
              </a:r>
            </a:p>
          </p:txBody>
        </p:sp>
      </p:grpSp>
    </p:spTree>
    <p:extLst>
      <p:ext uri="{BB962C8B-B14F-4D97-AF65-F5344CB8AC3E}">
        <p14:creationId xmlns:p14="http://schemas.microsoft.com/office/powerpoint/2010/main" val="11855240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Conversion from DIP to completion – By business</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dirty="0">
                <a:latin typeface="Calibri" panose="020F0502020204030204" pitchFamily="34" charset="0"/>
                <a:cs typeface="Calibri" panose="020F0502020204030204" pitchFamily="34" charset="0"/>
              </a:rPr>
              <a:t>Conversion from DIP to completion </a:t>
            </a:r>
            <a:r>
              <a:rPr lang="en-GB" sz="1700" dirty="0" smtClean="0"/>
              <a:t>increased most among those dealing with mover mortgage cases and those in the north.</a:t>
            </a:r>
            <a:endParaRPr lang="en-GB" sz="1700" dirty="0">
              <a:latin typeface="Calibri" panose="020F0502020204030204" pitchFamily="34" charset="0"/>
              <a:cs typeface="Calibri" panose="020F0502020204030204" pitchFamily="34" charset="0"/>
            </a:endParaRP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QHX1. In the last 3 months, approximately how many DIPs have you dealt with personally?</a:t>
            </a:r>
          </a:p>
          <a:p>
            <a:pPr lvl="0">
              <a:defRPr/>
            </a:pPr>
            <a:r>
              <a:rPr lang="en-GB" dirty="0">
                <a:solidFill>
                  <a:srgbClr val="4A5B73"/>
                </a:solidFill>
              </a:rPr>
              <a:t>QHX2. In the last 3 months, what proportion of these DIPs have resulted in a DIP accept? </a:t>
            </a:r>
          </a:p>
          <a:p>
            <a:pPr lvl="0">
              <a:defRPr/>
            </a:pPr>
            <a:r>
              <a:rPr lang="en-GB" dirty="0">
                <a:solidFill>
                  <a:srgbClr val="4A5B73"/>
                </a:solidFill>
              </a:rPr>
              <a:t>QH3. In the last 3 months, what proportion of these DIP accepts have led to a full mortgage application?</a:t>
            </a:r>
          </a:p>
          <a:p>
            <a:pPr lvl="0">
              <a:defRPr/>
            </a:pPr>
            <a:r>
              <a:rPr lang="en-GB" dirty="0">
                <a:solidFill>
                  <a:srgbClr val="4A5B73"/>
                </a:solidFill>
              </a:rPr>
              <a:t>QH4. In the last 3 months, what proportion of your full applications have led to an offer?</a:t>
            </a:r>
          </a:p>
          <a:p>
            <a:pPr lvl="0">
              <a:defRPr/>
            </a:pPr>
            <a:r>
              <a:rPr lang="en-GB" dirty="0">
                <a:solidFill>
                  <a:srgbClr val="4A5B73"/>
                </a:solidFill>
              </a:rPr>
              <a:t>QH5. And in the last 3 months, what proportion of your client’s mortgage offers have led to a completion?</a:t>
            </a:r>
          </a:p>
          <a:p>
            <a:pPr lvl="0">
              <a:defRPr/>
            </a:pPr>
            <a:r>
              <a:rPr lang="en-GB" dirty="0">
                <a:solidFill>
                  <a:srgbClr val="4A5B73"/>
                </a:solidFill>
              </a:rPr>
              <a:t>Base: All </a:t>
            </a:r>
            <a:r>
              <a:rPr lang="en-GB" dirty="0" smtClean="0">
                <a:solidFill>
                  <a:srgbClr val="4A5B73"/>
                </a:solidFill>
              </a:rPr>
              <a:t>Q3 respondents (300)</a:t>
            </a:r>
            <a:endParaRPr lang="en-GB" dirty="0">
              <a:solidFill>
                <a:srgbClr val="4A5B73"/>
              </a:solidFill>
            </a:endParaRPr>
          </a:p>
        </p:txBody>
      </p:sp>
      <p:graphicFrame>
        <p:nvGraphicFramePr>
          <p:cNvPr id="17" name="Chart 16"/>
          <p:cNvGraphicFramePr/>
          <p:nvPr>
            <p:extLst>
              <p:ext uri="{D42A27DB-BD31-4B8C-83A1-F6EECF244321}">
                <p14:modId xmlns:p14="http://schemas.microsoft.com/office/powerpoint/2010/main" val="3713746543"/>
              </p:ext>
            </p:extLst>
          </p:nvPr>
        </p:nvGraphicFramePr>
        <p:xfrm>
          <a:off x="396874" y="1981200"/>
          <a:ext cx="8775701" cy="4183063"/>
        </p:xfrm>
        <a:graphic>
          <a:graphicData uri="http://schemas.openxmlformats.org/drawingml/2006/chart">
            <c:chart xmlns:c="http://schemas.openxmlformats.org/drawingml/2006/chart" xmlns:r="http://schemas.openxmlformats.org/officeDocument/2006/relationships" r:id="rId2"/>
          </a:graphicData>
        </a:graphic>
      </p:graphicFrame>
      <p:sp>
        <p:nvSpPr>
          <p:cNvPr id="18" name="Rectangle 17"/>
          <p:cNvSpPr/>
          <p:nvPr/>
        </p:nvSpPr>
        <p:spPr>
          <a:xfrm>
            <a:off x="5564188" y="6234132"/>
            <a:ext cx="3116559" cy="553998"/>
          </a:xfrm>
          <a:prstGeom prst="rect">
            <a:avLst/>
          </a:prstGeom>
        </p:spPr>
        <p:txBody>
          <a:bodyPr wrap="none">
            <a:spAutoFit/>
          </a:bodyPr>
          <a:lstStyle/>
          <a:p>
            <a:r>
              <a:rPr lang="en-GB" sz="1000" i="1" dirty="0">
                <a:solidFill>
                  <a:srgbClr val="7F7F7F"/>
                </a:solidFill>
                <a:latin typeface="Calibri" panose="020F0502020204030204" pitchFamily="34" charset="0"/>
                <a:cs typeface="Calibri" panose="020F0502020204030204" pitchFamily="34" charset="0"/>
              </a:rPr>
              <a:t>* At least 4 out of every 10 residential mortgages placed</a:t>
            </a:r>
          </a:p>
          <a:p>
            <a:r>
              <a:rPr lang="en-GB" sz="1000" i="1" dirty="0">
                <a:solidFill>
                  <a:srgbClr val="7F7F7F"/>
                </a:solidFill>
                <a:latin typeface="Calibri" panose="020F0502020204030204" pitchFamily="34" charset="0"/>
                <a:cs typeface="Calibri" panose="020F0502020204030204" pitchFamily="34" charset="0"/>
              </a:rPr>
              <a:t>** At least 2 out of 10 mortgaged placed</a:t>
            </a:r>
          </a:p>
          <a:p>
            <a:r>
              <a:rPr lang="en-GB" sz="1000" i="1" dirty="0">
                <a:solidFill>
                  <a:srgbClr val="7F7F7F"/>
                </a:solidFill>
                <a:latin typeface="Calibri" panose="020F0502020204030204" pitchFamily="34" charset="0"/>
                <a:cs typeface="Calibri" panose="020F0502020204030204" pitchFamily="34" charset="0"/>
              </a:rPr>
              <a:t>*** Any mortgages placed</a:t>
            </a:r>
          </a:p>
        </p:txBody>
      </p:sp>
      <p:cxnSp>
        <p:nvCxnSpPr>
          <p:cNvPr id="12" name="Straight Connector 4"/>
          <p:cNvCxnSpPr/>
          <p:nvPr/>
        </p:nvCxnSpPr>
        <p:spPr>
          <a:xfrm flipH="1">
            <a:off x="396875" y="2429538"/>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4"/>
          <p:cNvCxnSpPr/>
          <p:nvPr/>
        </p:nvCxnSpPr>
        <p:spPr>
          <a:xfrm flipH="1">
            <a:off x="396875" y="3041010"/>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4"/>
          <p:cNvCxnSpPr/>
          <p:nvPr/>
        </p:nvCxnSpPr>
        <p:spPr>
          <a:xfrm flipH="1">
            <a:off x="396875" y="4074664"/>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4"/>
          <p:cNvCxnSpPr/>
          <p:nvPr/>
        </p:nvCxnSpPr>
        <p:spPr>
          <a:xfrm flipH="1">
            <a:off x="396875" y="5305237"/>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6" name="Table 15"/>
          <p:cNvGraphicFramePr>
            <a:graphicFrameLocks noGrp="1"/>
          </p:cNvGraphicFramePr>
          <p:nvPr>
            <p:extLst>
              <p:ext uri="{D42A27DB-BD31-4B8C-83A1-F6EECF244321}">
                <p14:modId xmlns:p14="http://schemas.microsoft.com/office/powerpoint/2010/main" val="3396668570"/>
              </p:ext>
            </p:extLst>
          </p:nvPr>
        </p:nvGraphicFramePr>
        <p:xfrm>
          <a:off x="9277813" y="1763359"/>
          <a:ext cx="1181100" cy="4255293"/>
        </p:xfrm>
        <a:graphic>
          <a:graphicData uri="http://schemas.openxmlformats.org/drawingml/2006/table">
            <a:tbl>
              <a:tblPr firstRow="1" bandRow="1">
                <a:tableStyleId>{5C22544A-7EE6-4342-B048-85BDC9FD1C3A}</a:tableStyleId>
              </a:tblPr>
              <a:tblGrid>
                <a:gridCol w="1181100">
                  <a:extLst>
                    <a:ext uri="{9D8B030D-6E8A-4147-A177-3AD203B41FA5}">
                      <a16:colId xmlns="" xmlns:a16="http://schemas.microsoft.com/office/drawing/2014/main" val="20000"/>
                    </a:ext>
                  </a:extLst>
                </a:gridCol>
              </a:tblGrid>
              <a:tr h="340172">
                <a:tc>
                  <a:txBody>
                    <a:bodyPr/>
                    <a:lstStyle/>
                    <a:p>
                      <a:pPr marL="0" algn="ctr" defTabSz="914296" rtl="0" eaLnBrk="0" latinLnBrk="0" hangingPunct="0"/>
                      <a:r>
                        <a:rPr lang="en-GB" sz="1600" b="1" kern="1200" dirty="0" smtClean="0">
                          <a:solidFill>
                            <a:srgbClr val="7F7F7F"/>
                          </a:solidFill>
                          <a:latin typeface="Calibri" panose="020F0502020204030204" pitchFamily="34" charset="0"/>
                          <a:ea typeface="+mn-ea"/>
                          <a:cs typeface="Calibri" panose="020F0502020204030204" pitchFamily="34" charset="0"/>
                        </a:rPr>
                        <a:t>Q2 2020</a:t>
                      </a:r>
                      <a:endParaRPr lang="en-GB" sz="1600" b="1" kern="1200" dirty="0">
                        <a:solidFill>
                          <a:srgbClr val="7F7F7F"/>
                        </a:solidFill>
                        <a:latin typeface="Calibri" panose="020F0502020204030204" pitchFamily="34" charset="0"/>
                        <a:ea typeface="+mn-ea"/>
                        <a:cs typeface="Calibri" panose="020F050202020403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206059">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27 (+6)</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206059">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206059">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25 (+5)</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206059">
                <a:tc>
                  <a:txBody>
                    <a:bodyPr/>
                    <a:lstStyle/>
                    <a:p>
                      <a:pPr marL="0" marR="0" indent="0" algn="ctr" defTabSz="914296" rtl="0" eaLnBrk="0" fontAlgn="b" latinLnBrk="0" hangingPunct="0">
                        <a:lnSpc>
                          <a:spcPct val="100000"/>
                        </a:lnSpc>
                        <a:spcBef>
                          <a:spcPts val="0"/>
                        </a:spcBef>
                        <a:spcAft>
                          <a:spcPts val="0"/>
                        </a:spcAft>
                        <a:buClrTx/>
                        <a:buSzTx/>
                        <a:buFontTx/>
                        <a:buNone/>
                        <a:tabLst/>
                        <a:defRPr/>
                      </a:pPr>
                      <a:r>
                        <a:rPr lang="en-GB" sz="1200" b="0" kern="1200" dirty="0" smtClean="0">
                          <a:solidFill>
                            <a:srgbClr val="7F7F7F"/>
                          </a:solidFill>
                          <a:latin typeface="Calibri" panose="020F0502020204030204" pitchFamily="34" charset="0"/>
                          <a:ea typeface="+mn-ea"/>
                          <a:cs typeface="Calibri" panose="020F0502020204030204" pitchFamily="34" charset="0"/>
                        </a:rPr>
                        <a:t>29 (+7)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206059">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206059">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27 (+6)</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206059">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35 (+2)</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r h="206059">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24 (+7)</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8"/>
                  </a:ext>
                </a:extLst>
              </a:tr>
              <a:tr h="206059">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n/a</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9"/>
                  </a:ext>
                </a:extLst>
              </a:tr>
              <a:tr h="206059">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0"/>
                  </a:ext>
                </a:extLst>
              </a:tr>
              <a:tr h="206059">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20 (+8)</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1"/>
                  </a:ext>
                </a:extLst>
              </a:tr>
              <a:tr h="206059">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29 (+12)</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06059">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30 (+4)</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2"/>
                  </a:ext>
                </a:extLst>
              </a:tr>
              <a:tr h="206059">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28 (+4)</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06059">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25 (+6)</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06059">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06059">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24 (+11)</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3"/>
                  </a:ext>
                </a:extLst>
              </a:tr>
              <a:tr h="206059">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30 (+6)</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4"/>
                  </a:ext>
                </a:extLst>
              </a:tr>
              <a:tr h="206059">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28 (+2)</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5"/>
                  </a:ext>
                </a:extLst>
              </a:tr>
            </a:tbl>
          </a:graphicData>
        </a:graphic>
      </p:graphicFrame>
      <p:sp>
        <p:nvSpPr>
          <p:cNvPr id="19" name="Rectangle 18"/>
          <p:cNvSpPr/>
          <p:nvPr/>
        </p:nvSpPr>
        <p:spPr>
          <a:xfrm>
            <a:off x="2906990" y="3722357"/>
            <a:ext cx="1547218" cy="261610"/>
          </a:xfrm>
          <a:prstGeom prst="rect">
            <a:avLst/>
          </a:prstGeom>
        </p:spPr>
        <p:txBody>
          <a:bodyPr wrap="square">
            <a:spAutoFit/>
          </a:bodyPr>
          <a:lstStyle/>
          <a:p>
            <a:r>
              <a:rPr lang="en-GB" sz="1100" i="1" dirty="0" smtClean="0">
                <a:solidFill>
                  <a:schemeClr val="accent3"/>
                </a:solidFill>
                <a:latin typeface="Calibri" panose="020F0502020204030204" pitchFamily="34" charset="0"/>
                <a:cs typeface="Calibri" panose="020F0502020204030204" pitchFamily="34" charset="0"/>
              </a:rPr>
              <a:t>N/A Base size too small </a:t>
            </a:r>
            <a:endParaRPr lang="en-GB" sz="1100" dirty="0">
              <a:solidFill>
                <a:schemeClr val="accent3"/>
              </a:solidFill>
            </a:endParaRPr>
          </a:p>
        </p:txBody>
      </p:sp>
    </p:spTree>
    <p:extLst>
      <p:ext uri="{BB962C8B-B14F-4D97-AF65-F5344CB8AC3E}">
        <p14:creationId xmlns:p14="http://schemas.microsoft.com/office/powerpoint/2010/main" val="6410573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Conversion from full application to completion</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dirty="0" smtClean="0"/>
              <a:t>In Q3, just over half of all full applications resulted in a completion, higher than the levels seen in Q2 (45%) but still below the level seen in Q1 (68%).</a:t>
            </a:r>
            <a:endParaRPr lang="en-GB" sz="1700" dirty="0"/>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QHX1. In the last 3 months, approximately how many DIPs have you dealt with personally?</a:t>
            </a:r>
          </a:p>
          <a:p>
            <a:pPr lvl="0">
              <a:defRPr/>
            </a:pPr>
            <a:r>
              <a:rPr lang="en-GB" dirty="0">
                <a:solidFill>
                  <a:srgbClr val="4A5B73"/>
                </a:solidFill>
              </a:rPr>
              <a:t>QHX2. In the last 3 months, what proportion of these DIPs have resulted in a DIP accept? </a:t>
            </a:r>
          </a:p>
          <a:p>
            <a:pPr lvl="0">
              <a:defRPr/>
            </a:pPr>
            <a:r>
              <a:rPr lang="en-GB" dirty="0">
                <a:solidFill>
                  <a:srgbClr val="4A5B73"/>
                </a:solidFill>
              </a:rPr>
              <a:t>QH3. In the last 3 months, what proportion of these DIP accepts have led to a full mortgage application?</a:t>
            </a:r>
          </a:p>
          <a:p>
            <a:pPr lvl="0">
              <a:defRPr/>
            </a:pPr>
            <a:r>
              <a:rPr lang="en-GB" dirty="0">
                <a:solidFill>
                  <a:srgbClr val="4A5B73"/>
                </a:solidFill>
              </a:rPr>
              <a:t>QH4. In the last 3 months, what proportion of your full applications have led to an offer?</a:t>
            </a:r>
          </a:p>
          <a:p>
            <a:pPr lvl="0">
              <a:defRPr/>
            </a:pPr>
            <a:r>
              <a:rPr lang="en-GB" dirty="0">
                <a:solidFill>
                  <a:srgbClr val="4A5B73"/>
                </a:solidFill>
              </a:rPr>
              <a:t>QH5. And in the last 3 months, what proportion of your client’s mortgage offers have led to a completion?</a:t>
            </a:r>
          </a:p>
          <a:p>
            <a:pPr lvl="0">
              <a:defRPr/>
            </a:pPr>
            <a:r>
              <a:rPr lang="en-GB" dirty="0">
                <a:solidFill>
                  <a:srgbClr val="4A5B73"/>
                </a:solidFill>
              </a:rPr>
              <a:t>Base: All </a:t>
            </a:r>
            <a:r>
              <a:rPr lang="en-GB" dirty="0" smtClean="0">
                <a:solidFill>
                  <a:srgbClr val="4A5B73"/>
                </a:solidFill>
              </a:rPr>
              <a:t>Q3 respondents (300)</a:t>
            </a:r>
            <a:endParaRPr lang="en-GB" dirty="0">
              <a:solidFill>
                <a:srgbClr val="4A5B73"/>
              </a:solidFill>
            </a:endParaRPr>
          </a:p>
        </p:txBody>
      </p:sp>
      <p:sp>
        <p:nvSpPr>
          <p:cNvPr id="22" name="Rectangle 21"/>
          <p:cNvSpPr/>
          <p:nvPr/>
        </p:nvSpPr>
        <p:spPr bwMode="auto">
          <a:xfrm>
            <a:off x="3706381" y="2367354"/>
            <a:ext cx="1080000" cy="432000"/>
          </a:xfrm>
          <a:prstGeom prst="rect">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dirty="0" smtClean="0">
                <a:solidFill>
                  <a:schemeClr val="bg1"/>
                </a:solidFill>
                <a:latin typeface="Calibri" panose="020F0502020204030204" pitchFamily="34" charset="0"/>
                <a:ea typeface="ＭＳ Ｐゴシック" pitchFamily="1" charset="-128"/>
                <a:cs typeface="Calibri" panose="020F0502020204030204" pitchFamily="34" charset="0"/>
              </a:rPr>
              <a:t>15</a:t>
            </a:r>
            <a:endParaRPr kumimoji="0" lang="en-GB" sz="1600" i="0" u="none" strike="noStrike" cap="none" normalizeH="0" baseline="0" dirty="0">
              <a:ln>
                <a:noFill/>
              </a:ln>
              <a:solidFill>
                <a:schemeClr val="bg1"/>
              </a:solidFill>
              <a:effectLst/>
              <a:latin typeface="Calibri" panose="020F0502020204030204" pitchFamily="34" charset="0"/>
              <a:ea typeface="ＭＳ Ｐゴシック" pitchFamily="1" charset="-128"/>
              <a:cs typeface="Calibri" panose="020F0502020204030204" pitchFamily="34" charset="0"/>
            </a:endParaRPr>
          </a:p>
        </p:txBody>
      </p:sp>
      <p:sp>
        <p:nvSpPr>
          <p:cNvPr id="23" name="Rectangle 22"/>
          <p:cNvSpPr/>
          <p:nvPr/>
        </p:nvSpPr>
        <p:spPr bwMode="auto">
          <a:xfrm>
            <a:off x="3814381" y="3216146"/>
            <a:ext cx="864000" cy="432000"/>
          </a:xfrm>
          <a:prstGeom prst="rect">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dirty="0" smtClean="0">
                <a:solidFill>
                  <a:schemeClr val="bg1"/>
                </a:solidFill>
                <a:latin typeface="Calibri" panose="020F0502020204030204" pitchFamily="34" charset="0"/>
                <a:ea typeface="ＭＳ Ｐゴシック" pitchFamily="1" charset="-128"/>
                <a:cs typeface="Calibri" panose="020F0502020204030204" pitchFamily="34" charset="0"/>
              </a:rPr>
              <a:t>12</a:t>
            </a:r>
            <a:endParaRPr kumimoji="0" lang="en-GB" sz="1600" i="0" u="none" strike="noStrike" cap="none" normalizeH="0" baseline="0" dirty="0">
              <a:ln>
                <a:noFill/>
              </a:ln>
              <a:solidFill>
                <a:schemeClr val="bg1"/>
              </a:solidFill>
              <a:effectLst/>
              <a:latin typeface="Calibri" panose="020F0502020204030204" pitchFamily="34" charset="0"/>
              <a:ea typeface="ＭＳ Ｐゴシック" pitchFamily="1" charset="-128"/>
              <a:cs typeface="Calibri" panose="020F0502020204030204" pitchFamily="34" charset="0"/>
            </a:endParaRPr>
          </a:p>
        </p:txBody>
      </p:sp>
      <p:sp>
        <p:nvSpPr>
          <p:cNvPr id="24" name="Rectangle 23"/>
          <p:cNvSpPr/>
          <p:nvPr/>
        </p:nvSpPr>
        <p:spPr bwMode="auto">
          <a:xfrm>
            <a:off x="3958381" y="4064939"/>
            <a:ext cx="576000" cy="432000"/>
          </a:xfrm>
          <a:prstGeom prst="rect">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i="0" u="none" strike="noStrike" cap="none" normalizeH="0" baseline="0" dirty="0" smtClean="0">
                <a:ln>
                  <a:noFill/>
                </a:ln>
                <a:solidFill>
                  <a:schemeClr val="bg1"/>
                </a:solidFill>
                <a:effectLst/>
                <a:latin typeface="Calibri" panose="020F0502020204030204" pitchFamily="34" charset="0"/>
                <a:ea typeface="ＭＳ Ｐゴシック" pitchFamily="1" charset="-128"/>
                <a:cs typeface="Calibri" panose="020F0502020204030204" pitchFamily="34" charset="0"/>
              </a:rPr>
              <a:t>8</a:t>
            </a:r>
            <a:endParaRPr kumimoji="0" lang="en-GB" sz="1600" i="0" u="none" strike="noStrike" cap="none" normalizeH="0" baseline="0" dirty="0">
              <a:ln>
                <a:noFill/>
              </a:ln>
              <a:solidFill>
                <a:schemeClr val="bg1"/>
              </a:solidFill>
              <a:effectLst/>
              <a:latin typeface="Calibri" panose="020F0502020204030204" pitchFamily="34" charset="0"/>
              <a:ea typeface="ＭＳ Ｐゴシック" pitchFamily="1" charset="-128"/>
              <a:cs typeface="Calibri" panose="020F0502020204030204" pitchFamily="34" charset="0"/>
            </a:endParaRPr>
          </a:p>
        </p:txBody>
      </p:sp>
      <p:cxnSp>
        <p:nvCxnSpPr>
          <p:cNvPr id="32" name="Curved Connector 31"/>
          <p:cNvCxnSpPr>
            <a:stCxn id="22" idx="3"/>
            <a:endCxn id="23" idx="3"/>
          </p:cNvCxnSpPr>
          <p:nvPr/>
        </p:nvCxnSpPr>
        <p:spPr>
          <a:xfrm flipH="1">
            <a:off x="4678381" y="2583354"/>
            <a:ext cx="108000" cy="848792"/>
          </a:xfrm>
          <a:prstGeom prst="curvedConnector3">
            <a:avLst>
              <a:gd name="adj1" fmla="val -211667"/>
            </a:avLst>
          </a:prstGeom>
          <a:ln w="9525" cmpd="sng">
            <a:solidFill>
              <a:schemeClr val="tx1">
                <a:lumMod val="40000"/>
                <a:lumOff val="60000"/>
              </a:schemeClr>
            </a:solidFill>
            <a:prstDash val="solid"/>
            <a:headEnd type="none" w="med" len="med"/>
            <a:tailEnd type="arrow"/>
          </a:ln>
          <a:effectLst/>
        </p:spPr>
        <p:style>
          <a:lnRef idx="2">
            <a:schemeClr val="accent1"/>
          </a:lnRef>
          <a:fillRef idx="0">
            <a:schemeClr val="accent1"/>
          </a:fillRef>
          <a:effectRef idx="1">
            <a:schemeClr val="accent1"/>
          </a:effectRef>
          <a:fontRef idx="minor">
            <a:schemeClr val="tx1"/>
          </a:fontRef>
        </p:style>
      </p:cxnSp>
      <p:cxnSp>
        <p:nvCxnSpPr>
          <p:cNvPr id="36" name="Curved Connector 35"/>
          <p:cNvCxnSpPr>
            <a:stCxn id="23" idx="3"/>
            <a:endCxn id="24" idx="3"/>
          </p:cNvCxnSpPr>
          <p:nvPr/>
        </p:nvCxnSpPr>
        <p:spPr>
          <a:xfrm flipH="1">
            <a:off x="4534381" y="3432146"/>
            <a:ext cx="144000" cy="848793"/>
          </a:xfrm>
          <a:prstGeom prst="curvedConnector3">
            <a:avLst>
              <a:gd name="adj1" fmla="val -158750"/>
            </a:avLst>
          </a:prstGeom>
          <a:ln w="9525" cmpd="sng">
            <a:solidFill>
              <a:schemeClr val="tx1">
                <a:lumMod val="40000"/>
                <a:lumOff val="60000"/>
              </a:schemeClr>
            </a:solidFill>
            <a:prstDash val="solid"/>
            <a:headEnd type="none" w="med" len="med"/>
            <a:tailEnd type="arrow"/>
          </a:ln>
          <a:effectLst/>
        </p:spPr>
        <p:style>
          <a:lnRef idx="2">
            <a:schemeClr val="accent1"/>
          </a:lnRef>
          <a:fillRef idx="0">
            <a:schemeClr val="accent1"/>
          </a:fillRef>
          <a:effectRef idx="1">
            <a:schemeClr val="accent1"/>
          </a:effectRef>
          <a:fontRef idx="minor">
            <a:schemeClr val="tx1"/>
          </a:fontRef>
        </p:style>
      </p:cxnSp>
      <p:grpSp>
        <p:nvGrpSpPr>
          <p:cNvPr id="38" name="Group 37"/>
          <p:cNvGrpSpPr/>
          <p:nvPr/>
        </p:nvGrpSpPr>
        <p:grpSpPr>
          <a:xfrm>
            <a:off x="5535646" y="2827750"/>
            <a:ext cx="2626399" cy="1208792"/>
            <a:chOff x="4211958" y="3565334"/>
            <a:chExt cx="2232248" cy="1208792"/>
          </a:xfrm>
        </p:grpSpPr>
        <p:sp>
          <p:nvSpPr>
            <p:cNvPr id="43" name="Rectangle 42"/>
            <p:cNvSpPr/>
            <p:nvPr/>
          </p:nvSpPr>
          <p:spPr bwMode="auto">
            <a:xfrm>
              <a:off x="4211958" y="3565334"/>
              <a:ext cx="2232248" cy="360000"/>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eaLnBrk="0" fontAlgn="base" hangingPunct="0">
                <a:spcBef>
                  <a:spcPct val="0"/>
                </a:spcBef>
                <a:spcAft>
                  <a:spcPct val="0"/>
                </a:spcAft>
              </a:pPr>
              <a:r>
                <a:rPr lang="en-GB" sz="1400" b="1"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Conversion of full applications to offers: </a:t>
              </a:r>
              <a:r>
                <a:rPr lang="en-GB" sz="1400" b="1" dirty="0">
                  <a:solidFill>
                    <a:schemeClr val="accent3"/>
                  </a:solidFill>
                  <a:latin typeface="Calibri" panose="020F0502020204030204" pitchFamily="34" charset="0"/>
                  <a:ea typeface="ＭＳ Ｐゴシック" pitchFamily="1" charset="-128"/>
                  <a:cs typeface="Calibri" panose="020F0502020204030204" pitchFamily="34" charset="0"/>
                </a:rPr>
                <a:t>81% </a:t>
              </a:r>
              <a:r>
                <a:rPr lang="en-GB" sz="1400"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(vs. 76% in Q2)</a:t>
              </a:r>
            </a:p>
          </p:txBody>
        </p:sp>
        <p:sp>
          <p:nvSpPr>
            <p:cNvPr id="44" name="Rectangle 43"/>
            <p:cNvSpPr/>
            <p:nvPr/>
          </p:nvSpPr>
          <p:spPr bwMode="auto">
            <a:xfrm>
              <a:off x="4211958" y="4414126"/>
              <a:ext cx="2232248" cy="360000"/>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eaLnBrk="0" fontAlgn="base" hangingPunct="0">
                <a:spcBef>
                  <a:spcPct val="0"/>
                </a:spcBef>
                <a:spcAft>
                  <a:spcPct val="0"/>
                </a:spcAft>
              </a:pPr>
              <a:r>
                <a:rPr lang="en-GB" sz="1400" b="1"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Conversion of offers to </a:t>
              </a:r>
            </a:p>
            <a:p>
              <a:pPr eaLnBrk="0" fontAlgn="base" hangingPunct="0">
                <a:spcBef>
                  <a:spcPct val="0"/>
                </a:spcBef>
                <a:spcAft>
                  <a:spcPct val="0"/>
                </a:spcAft>
              </a:pPr>
              <a:r>
                <a:rPr lang="en-GB" sz="1400" b="1"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completions: </a:t>
              </a:r>
              <a:r>
                <a:rPr lang="en-GB" sz="1400" b="1" dirty="0">
                  <a:solidFill>
                    <a:schemeClr val="accent3"/>
                  </a:solidFill>
                  <a:latin typeface="Calibri" panose="020F0502020204030204" pitchFamily="34" charset="0"/>
                  <a:ea typeface="ＭＳ Ｐゴシック" pitchFamily="1" charset="-128"/>
                  <a:cs typeface="Calibri" panose="020F0502020204030204" pitchFamily="34" charset="0"/>
                </a:rPr>
                <a:t>66% </a:t>
              </a:r>
              <a:r>
                <a:rPr lang="en-GB" sz="1400"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(vs. 59% in Q2)</a:t>
              </a:r>
            </a:p>
          </p:txBody>
        </p:sp>
      </p:grpSp>
      <p:sp>
        <p:nvSpPr>
          <p:cNvPr id="47" name="Rectangle 46"/>
          <p:cNvSpPr/>
          <p:nvPr/>
        </p:nvSpPr>
        <p:spPr bwMode="auto">
          <a:xfrm>
            <a:off x="8949695" y="3215195"/>
            <a:ext cx="2492714" cy="433906"/>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eaLnBrk="0" fontAlgn="base" hangingPunct="0">
              <a:spcBef>
                <a:spcPct val="0"/>
              </a:spcBef>
              <a:spcAft>
                <a:spcPct val="0"/>
              </a:spcAft>
            </a:pPr>
            <a:r>
              <a:rPr lang="en-GB" sz="1600" b="1" dirty="0">
                <a:solidFill>
                  <a:schemeClr val="accent1"/>
                </a:solidFill>
                <a:latin typeface="Calibri" panose="020F0502020204030204" pitchFamily="34" charset="0"/>
                <a:ea typeface="ＭＳ Ｐゴシック" pitchFamily="1" charset="-128"/>
                <a:cs typeface="Calibri" panose="020F0502020204030204" pitchFamily="34" charset="0"/>
              </a:rPr>
              <a:t>Conversion of full applications to completions: </a:t>
            </a:r>
            <a:r>
              <a:rPr lang="en-GB" sz="1600" b="1" dirty="0" smtClean="0">
                <a:solidFill>
                  <a:schemeClr val="accent1"/>
                </a:solidFill>
                <a:latin typeface="Calibri" panose="020F0502020204030204" pitchFamily="34" charset="0"/>
                <a:ea typeface="ＭＳ Ｐゴシック" pitchFamily="1" charset="-128"/>
                <a:cs typeface="Calibri" panose="020F0502020204030204" pitchFamily="34" charset="0"/>
              </a:rPr>
              <a:t>53%</a:t>
            </a:r>
            <a:endParaRPr lang="en-GB" sz="1600" b="1" dirty="0">
              <a:solidFill>
                <a:schemeClr val="accent1"/>
              </a:solidFill>
              <a:latin typeface="Calibri" panose="020F0502020204030204" pitchFamily="34" charset="0"/>
              <a:ea typeface="ＭＳ Ｐゴシック" pitchFamily="1" charset="-128"/>
              <a:cs typeface="Calibri" panose="020F0502020204030204" pitchFamily="34" charset="0"/>
            </a:endParaRPr>
          </a:p>
          <a:p>
            <a:pPr eaLnBrk="0" fontAlgn="base" hangingPunct="0">
              <a:spcBef>
                <a:spcPct val="0"/>
              </a:spcBef>
              <a:spcAft>
                <a:spcPct val="0"/>
              </a:spcAft>
            </a:pPr>
            <a:r>
              <a:rPr lang="en-GB" sz="1600" i="1" dirty="0">
                <a:solidFill>
                  <a:schemeClr val="accent1"/>
                </a:solidFill>
                <a:latin typeface="Calibri" panose="020F0502020204030204" pitchFamily="34" charset="0"/>
                <a:ea typeface="ＭＳ Ｐゴシック" pitchFamily="1" charset="-128"/>
                <a:cs typeface="Calibri" panose="020F0502020204030204" pitchFamily="34" charset="0"/>
              </a:rPr>
              <a:t>(vs. </a:t>
            </a:r>
            <a:r>
              <a:rPr lang="en-GB" sz="1600" i="1" dirty="0" smtClean="0">
                <a:solidFill>
                  <a:schemeClr val="accent1"/>
                </a:solidFill>
                <a:latin typeface="Calibri" panose="020F0502020204030204" pitchFamily="34" charset="0"/>
                <a:ea typeface="ＭＳ Ｐゴシック" pitchFamily="1" charset="-128"/>
                <a:cs typeface="Calibri" panose="020F0502020204030204" pitchFamily="34" charset="0"/>
              </a:rPr>
              <a:t>45% in Q2 and 68% </a:t>
            </a:r>
            <a:r>
              <a:rPr lang="en-GB" sz="1600" i="1" dirty="0">
                <a:solidFill>
                  <a:schemeClr val="accent1"/>
                </a:solidFill>
                <a:latin typeface="Calibri" panose="020F0502020204030204" pitchFamily="34" charset="0"/>
                <a:ea typeface="ＭＳ Ｐゴシック" pitchFamily="1" charset="-128"/>
                <a:cs typeface="Calibri" panose="020F0502020204030204" pitchFamily="34" charset="0"/>
              </a:rPr>
              <a:t>in </a:t>
            </a:r>
            <a:r>
              <a:rPr lang="en-GB" sz="1600" i="1" dirty="0" smtClean="0">
                <a:solidFill>
                  <a:schemeClr val="accent1"/>
                </a:solidFill>
                <a:latin typeface="Calibri" panose="020F0502020204030204" pitchFamily="34" charset="0"/>
                <a:ea typeface="ＭＳ Ｐゴシック" pitchFamily="1" charset="-128"/>
                <a:cs typeface="Calibri" panose="020F0502020204030204" pitchFamily="34" charset="0"/>
              </a:rPr>
              <a:t>Q1)</a:t>
            </a:r>
            <a:endParaRPr lang="en-GB" sz="1600" i="1" dirty="0">
              <a:solidFill>
                <a:schemeClr val="accent1"/>
              </a:solidFill>
              <a:latin typeface="Calibri" panose="020F0502020204030204" pitchFamily="34" charset="0"/>
              <a:ea typeface="ＭＳ Ｐゴシック" pitchFamily="1" charset="-128"/>
              <a:cs typeface="Calibri" panose="020F0502020204030204" pitchFamily="34" charset="0"/>
            </a:endParaRPr>
          </a:p>
        </p:txBody>
      </p:sp>
      <p:cxnSp>
        <p:nvCxnSpPr>
          <p:cNvPr id="48" name="Curved Connector 47"/>
          <p:cNvCxnSpPr>
            <a:stCxn id="43" idx="3"/>
            <a:endCxn id="44" idx="3"/>
          </p:cNvCxnSpPr>
          <p:nvPr/>
        </p:nvCxnSpPr>
        <p:spPr>
          <a:xfrm>
            <a:off x="8162045" y="3007750"/>
            <a:ext cx="12700" cy="848792"/>
          </a:xfrm>
          <a:prstGeom prst="curvedConnector3">
            <a:avLst>
              <a:gd name="adj1" fmla="val 1800000"/>
            </a:avLst>
          </a:prstGeom>
          <a:ln w="9525" cmpd="sng">
            <a:solidFill>
              <a:schemeClr val="accent1"/>
            </a:solidFill>
            <a:prstDash val="solid"/>
            <a:headEnd type="none" w="med" len="med"/>
            <a:tailEnd type="arrow"/>
          </a:ln>
          <a:effectLst/>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xmlns="" id="{27214E82-F561-DF41-AAF4-DE5AAB962EA4}"/>
              </a:ext>
            </a:extLst>
          </p:cNvPr>
          <p:cNvSpPr txBox="1"/>
          <p:nvPr/>
        </p:nvSpPr>
        <p:spPr>
          <a:xfrm>
            <a:off x="3946973" y="1857898"/>
            <a:ext cx="701026"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 clients</a:t>
            </a:r>
          </a:p>
        </p:txBody>
      </p:sp>
      <p:grpSp>
        <p:nvGrpSpPr>
          <p:cNvPr id="50" name="Group 49"/>
          <p:cNvGrpSpPr/>
          <p:nvPr/>
        </p:nvGrpSpPr>
        <p:grpSpPr>
          <a:xfrm>
            <a:off x="411163" y="2365449"/>
            <a:ext cx="2671949" cy="2131492"/>
            <a:chOff x="-395824" y="2896206"/>
            <a:chExt cx="2671949" cy="1768441"/>
          </a:xfrm>
        </p:grpSpPr>
        <p:sp>
          <p:nvSpPr>
            <p:cNvPr id="55" name="Rectangle 54"/>
            <p:cNvSpPr/>
            <p:nvPr/>
          </p:nvSpPr>
          <p:spPr bwMode="auto">
            <a:xfrm>
              <a:off x="-383124" y="2896206"/>
              <a:ext cx="2659249" cy="36000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eaLnBrk="0" fontAlgn="base" hangingPunct="0">
                <a:spcBef>
                  <a:spcPct val="0"/>
                </a:spcBef>
                <a:spcAft>
                  <a:spcPct val="0"/>
                </a:spcAft>
              </a:pPr>
              <a:r>
                <a:rPr lang="en-GB" sz="1400" b="1" dirty="0">
                  <a:solidFill>
                    <a:schemeClr val="accent3"/>
                  </a:solidFill>
                  <a:latin typeface="Calibri" panose="020F0502020204030204" pitchFamily="34" charset="0"/>
                  <a:ea typeface="ＭＳ Ｐゴシック" pitchFamily="1" charset="-128"/>
                  <a:cs typeface="Calibri" panose="020F0502020204030204" pitchFamily="34" charset="0"/>
                </a:rPr>
                <a:t>Pool of full applications</a:t>
              </a:r>
            </a:p>
          </p:txBody>
        </p:sp>
        <p:sp>
          <p:nvSpPr>
            <p:cNvPr id="56" name="Rectangle 55"/>
            <p:cNvSpPr/>
            <p:nvPr/>
          </p:nvSpPr>
          <p:spPr bwMode="auto">
            <a:xfrm>
              <a:off x="-395824" y="3601217"/>
              <a:ext cx="2671949" cy="36000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eaLnBrk="0" fontAlgn="base" hangingPunct="0">
                <a:spcBef>
                  <a:spcPct val="0"/>
                </a:spcBef>
                <a:spcAft>
                  <a:spcPct val="0"/>
                </a:spcAft>
              </a:pPr>
              <a:r>
                <a:rPr lang="en-GB" sz="1400" b="1" dirty="0">
                  <a:solidFill>
                    <a:schemeClr val="accent3"/>
                  </a:solidFill>
                  <a:latin typeface="Calibri" panose="020F0502020204030204" pitchFamily="34" charset="0"/>
                  <a:ea typeface="ＭＳ Ｐゴシック" pitchFamily="1" charset="-128"/>
                  <a:cs typeface="Calibri" panose="020F0502020204030204" pitchFamily="34" charset="0"/>
                </a:rPr>
                <a:t>Pool of offers</a:t>
              </a:r>
            </a:p>
          </p:txBody>
        </p:sp>
        <p:sp>
          <p:nvSpPr>
            <p:cNvPr id="57" name="Rectangle 56"/>
            <p:cNvSpPr/>
            <p:nvPr/>
          </p:nvSpPr>
          <p:spPr bwMode="auto">
            <a:xfrm>
              <a:off x="-395824" y="4304647"/>
              <a:ext cx="2671949" cy="36000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eaLnBrk="0" fontAlgn="base" hangingPunct="0">
                <a:spcBef>
                  <a:spcPct val="0"/>
                </a:spcBef>
                <a:spcAft>
                  <a:spcPct val="0"/>
                </a:spcAft>
              </a:pPr>
              <a:r>
                <a:rPr lang="en-GB" sz="1400" b="1" dirty="0">
                  <a:solidFill>
                    <a:schemeClr val="accent3"/>
                  </a:solidFill>
                  <a:latin typeface="Calibri" panose="020F0502020204030204" pitchFamily="34" charset="0"/>
                  <a:ea typeface="ＭＳ Ｐゴシック" pitchFamily="1" charset="-128"/>
                  <a:cs typeface="Calibri" panose="020F0502020204030204" pitchFamily="34" charset="0"/>
                </a:rPr>
                <a:t>Pool of completions</a:t>
              </a:r>
            </a:p>
          </p:txBody>
        </p:sp>
      </p:grpSp>
    </p:spTree>
    <p:extLst>
      <p:ext uri="{BB962C8B-B14F-4D97-AF65-F5344CB8AC3E}">
        <p14:creationId xmlns:p14="http://schemas.microsoft.com/office/powerpoint/2010/main" val="912943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Conversion from full application to completion (%)</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r>
              <a:rPr lang="en-GB" sz="1700" dirty="0"/>
              <a:t>Conversion from full </a:t>
            </a:r>
            <a:r>
              <a:rPr lang="en-GB" sz="1700" dirty="0" smtClean="0"/>
              <a:t>application to completion increased from 45% in Q2 to 53% in Q3. This is down from a high of 80% in Q2 2019.</a:t>
            </a:r>
            <a:endParaRPr lang="en-GB" sz="1700" dirty="0"/>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QH4. In the last 3 months, what proportion of your full applications have led to an offer?</a:t>
            </a:r>
          </a:p>
          <a:p>
            <a:pPr lvl="0">
              <a:defRPr/>
            </a:pPr>
            <a:r>
              <a:rPr lang="en-GB" dirty="0">
                <a:solidFill>
                  <a:srgbClr val="4A5B73"/>
                </a:solidFill>
              </a:rPr>
              <a:t>QH5. And in the last 3 months, what proportion of your client’s mortgage offers have led to a completion?</a:t>
            </a:r>
          </a:p>
          <a:p>
            <a:pPr lvl="0">
              <a:defRPr/>
            </a:pPr>
            <a:r>
              <a:rPr lang="en-GB" dirty="0">
                <a:solidFill>
                  <a:srgbClr val="4A5B73"/>
                </a:solidFill>
              </a:rPr>
              <a:t>Base: All </a:t>
            </a:r>
            <a:r>
              <a:rPr lang="en-GB" dirty="0" smtClean="0">
                <a:solidFill>
                  <a:srgbClr val="4A5B73"/>
                </a:solidFill>
              </a:rPr>
              <a:t>Q3 respondents (300)</a:t>
            </a:r>
            <a:endParaRPr lang="en-GB" dirty="0">
              <a:solidFill>
                <a:srgbClr val="4A5B73"/>
              </a:solidFill>
            </a:endParaRPr>
          </a:p>
        </p:txBody>
      </p:sp>
      <p:graphicFrame>
        <p:nvGraphicFramePr>
          <p:cNvPr id="32" name="Chart 31"/>
          <p:cNvGraphicFramePr/>
          <p:nvPr>
            <p:extLst>
              <p:ext uri="{D42A27DB-BD31-4B8C-83A1-F6EECF244321}">
                <p14:modId xmlns:p14="http://schemas.microsoft.com/office/powerpoint/2010/main" val="3610451144"/>
              </p:ext>
            </p:extLst>
          </p:nvPr>
        </p:nvGraphicFramePr>
        <p:xfrm>
          <a:off x="411162" y="1943100"/>
          <a:ext cx="10866437" cy="4221163"/>
        </p:xfrm>
        <a:graphic>
          <a:graphicData uri="http://schemas.openxmlformats.org/drawingml/2006/chart">
            <c:chart xmlns:c="http://schemas.openxmlformats.org/drawingml/2006/chart" xmlns:r="http://schemas.openxmlformats.org/officeDocument/2006/relationships" r:id="rId2"/>
          </a:graphicData>
        </a:graphic>
      </p:graphicFrame>
      <p:cxnSp>
        <p:nvCxnSpPr>
          <p:cNvPr id="23" name="Straight Connector 4"/>
          <p:cNvCxnSpPr/>
          <p:nvPr/>
        </p:nvCxnSpPr>
        <p:spPr>
          <a:xfrm>
            <a:off x="1768403"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4"/>
          <p:cNvCxnSpPr/>
          <p:nvPr/>
        </p:nvCxnSpPr>
        <p:spPr>
          <a:xfrm>
            <a:off x="2932541"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4"/>
          <p:cNvCxnSpPr/>
          <p:nvPr/>
        </p:nvCxnSpPr>
        <p:spPr>
          <a:xfrm>
            <a:off x="5260817"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4"/>
          <p:cNvCxnSpPr/>
          <p:nvPr/>
        </p:nvCxnSpPr>
        <p:spPr>
          <a:xfrm>
            <a:off x="6424955"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4"/>
          <p:cNvCxnSpPr/>
          <p:nvPr/>
        </p:nvCxnSpPr>
        <p:spPr>
          <a:xfrm>
            <a:off x="7589093"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
          <p:cNvCxnSpPr/>
          <p:nvPr/>
        </p:nvCxnSpPr>
        <p:spPr>
          <a:xfrm>
            <a:off x="4096679"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4"/>
          <p:cNvCxnSpPr/>
          <p:nvPr/>
        </p:nvCxnSpPr>
        <p:spPr>
          <a:xfrm>
            <a:off x="8753231"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4"/>
          <p:cNvCxnSpPr/>
          <p:nvPr/>
        </p:nvCxnSpPr>
        <p:spPr>
          <a:xfrm>
            <a:off x="9917369"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57" name="AutoShape 13">
            <a:extLst>
              <a:ext uri="{FF2B5EF4-FFF2-40B4-BE49-F238E27FC236}">
                <a16:creationId xmlns:a16="http://schemas.microsoft.com/office/drawing/2014/main" xmlns="" id="{3461F70F-704D-C543-8A7F-8E3EC5C9446C}"/>
              </a:ext>
            </a:extLst>
          </p:cNvPr>
          <p:cNvSpPr>
            <a:spLocks noChangeArrowheads="1"/>
          </p:cNvSpPr>
          <p:nvPr/>
        </p:nvSpPr>
        <p:spPr bwMode="auto">
          <a:xfrm>
            <a:off x="9977445" y="1557338"/>
            <a:ext cx="1044000" cy="396726"/>
          </a:xfrm>
          <a:prstGeom prst="rect">
            <a:avLst/>
          </a:prstGeom>
          <a:solidFill>
            <a:schemeClr val="bg1"/>
          </a:solidFill>
          <a:ln w="19050">
            <a:solidFill>
              <a:schemeClr val="accent3"/>
            </a:solidFill>
          </a:ln>
          <a:extLst/>
        </p:spPr>
        <p:txBody>
          <a:bodyPr wrap="square" lIns="36000" rIns="36000" anchor="ctr">
            <a:noAutofit/>
          </a:bodyPr>
          <a:lstStyle/>
          <a:p>
            <a:pPr algn="ctr" eaLnBrk="0" hangingPunct="0"/>
            <a:r>
              <a:rPr lang="en-GB" sz="1400" b="1" dirty="0" smtClean="0">
                <a:solidFill>
                  <a:schemeClr val="accent3"/>
                </a:solidFill>
                <a:latin typeface="Calibri" panose="020F0502020204030204" pitchFamily="34" charset="0"/>
                <a:cs typeface="Calibri" panose="020F0502020204030204" pitchFamily="34" charset="0"/>
              </a:rPr>
              <a:t>Q3 2020: 53</a:t>
            </a:r>
            <a:endParaRPr lang="en-GB" sz="1400" b="1" dirty="0">
              <a:solidFill>
                <a:schemeClr val="accent3"/>
              </a:solidFill>
              <a:latin typeface="Calibri" panose="020F0502020204030204" pitchFamily="34" charset="0"/>
              <a:cs typeface="Calibri" panose="020F0502020204030204" pitchFamily="34" charset="0"/>
            </a:endParaRPr>
          </a:p>
        </p:txBody>
      </p:sp>
      <p:sp>
        <p:nvSpPr>
          <p:cNvPr id="33" name="Rectangle 32"/>
          <p:cNvSpPr/>
          <p:nvPr/>
        </p:nvSpPr>
        <p:spPr>
          <a:xfrm>
            <a:off x="8764934" y="5359736"/>
            <a:ext cx="389850" cy="261610"/>
          </a:xfrm>
          <a:prstGeom prst="rect">
            <a:avLst/>
          </a:prstGeom>
        </p:spPr>
        <p:txBody>
          <a:bodyPr wrap="square">
            <a:spAutoFit/>
          </a:bodyPr>
          <a:lstStyle/>
          <a:p>
            <a:r>
              <a:rPr lang="en-GB" sz="1050" b="1" dirty="0" smtClean="0">
                <a:solidFill>
                  <a:schemeClr val="bg1">
                    <a:lumMod val="65000"/>
                  </a:schemeClr>
                </a:solidFill>
                <a:latin typeface="Calibri" panose="020F0502020204030204" pitchFamily="34" charset="0"/>
                <a:cs typeface="Calibri" panose="020F0502020204030204" pitchFamily="34" charset="0"/>
              </a:rPr>
              <a:t>n/a</a:t>
            </a:r>
            <a:endParaRPr lang="en-GB" sz="1050" dirty="0">
              <a:solidFill>
                <a:schemeClr val="bg1">
                  <a:lumMod val="65000"/>
                </a:schemeClr>
              </a:solidFill>
            </a:endParaRPr>
          </a:p>
        </p:txBody>
      </p:sp>
      <p:sp>
        <p:nvSpPr>
          <p:cNvPr id="34" name="AutoShape 13"/>
          <p:cNvSpPr>
            <a:spLocks noChangeArrowheads="1"/>
          </p:cNvSpPr>
          <p:nvPr/>
        </p:nvSpPr>
        <p:spPr bwMode="auto">
          <a:xfrm>
            <a:off x="664327"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Q3 2018: 7</a:t>
            </a:r>
            <a:r>
              <a:rPr lang="en-GB" sz="1400" b="1" dirty="0" smtClean="0">
                <a:solidFill>
                  <a:schemeClr val="tx1">
                    <a:lumMod val="40000"/>
                    <a:lumOff val="60000"/>
                  </a:schemeClr>
                </a:solidFill>
                <a:latin typeface="Calibri" panose="020F0502020204030204" pitchFamily="34" charset="0"/>
                <a:cs typeface="Calibri" panose="020F0502020204030204" pitchFamily="34" charset="0"/>
              </a:rPr>
              <a:t>2</a:t>
            </a:r>
            <a:endParaRPr lang="en-GB" sz="1400" b="1" dirty="0">
              <a:solidFill>
                <a:schemeClr val="tx1">
                  <a:lumMod val="40000"/>
                  <a:lumOff val="60000"/>
                </a:schemeClr>
              </a:solidFill>
              <a:latin typeface="Calibri" panose="020F0502020204030204" pitchFamily="34" charset="0"/>
              <a:cs typeface="Calibri" panose="020F0502020204030204" pitchFamily="34" charset="0"/>
            </a:endParaRPr>
          </a:p>
        </p:txBody>
      </p:sp>
      <p:sp>
        <p:nvSpPr>
          <p:cNvPr id="35" name="AutoShape 13"/>
          <p:cNvSpPr>
            <a:spLocks noChangeArrowheads="1"/>
          </p:cNvSpPr>
          <p:nvPr/>
        </p:nvSpPr>
        <p:spPr bwMode="auto">
          <a:xfrm>
            <a:off x="1828465"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Q4 2018: 7</a:t>
            </a:r>
            <a:r>
              <a:rPr lang="en-GB" sz="1400" b="1" dirty="0" smtClean="0">
                <a:solidFill>
                  <a:schemeClr val="tx1">
                    <a:lumMod val="40000"/>
                    <a:lumOff val="60000"/>
                  </a:schemeClr>
                </a:solidFill>
                <a:latin typeface="Calibri" panose="020F0502020204030204" pitchFamily="34" charset="0"/>
                <a:cs typeface="Calibri" panose="020F0502020204030204" pitchFamily="34" charset="0"/>
              </a:rPr>
              <a:t>7</a:t>
            </a:r>
            <a:endParaRPr lang="en-GB" sz="1400" b="1" dirty="0">
              <a:solidFill>
                <a:schemeClr val="tx1">
                  <a:lumMod val="40000"/>
                  <a:lumOff val="60000"/>
                </a:schemeClr>
              </a:solidFill>
              <a:latin typeface="Calibri" panose="020F0502020204030204" pitchFamily="34" charset="0"/>
              <a:cs typeface="Calibri" panose="020F0502020204030204" pitchFamily="34" charset="0"/>
            </a:endParaRPr>
          </a:p>
        </p:txBody>
      </p:sp>
      <p:sp>
        <p:nvSpPr>
          <p:cNvPr id="36" name="AutoShape 13"/>
          <p:cNvSpPr>
            <a:spLocks noChangeArrowheads="1"/>
          </p:cNvSpPr>
          <p:nvPr/>
        </p:nvSpPr>
        <p:spPr bwMode="auto">
          <a:xfrm>
            <a:off x="2992603"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Q1 2019: </a:t>
            </a:r>
            <a:r>
              <a:rPr lang="en-GB" sz="1400" b="1" dirty="0" smtClean="0">
                <a:solidFill>
                  <a:schemeClr val="tx1">
                    <a:lumMod val="40000"/>
                    <a:lumOff val="60000"/>
                  </a:schemeClr>
                </a:solidFill>
                <a:latin typeface="Calibri" panose="020F0502020204030204" pitchFamily="34" charset="0"/>
                <a:cs typeface="Calibri" panose="020F0502020204030204" pitchFamily="34" charset="0"/>
              </a:rPr>
              <a:t>77</a:t>
            </a:r>
            <a:endParaRPr lang="en-GB" sz="1400" b="1" dirty="0">
              <a:solidFill>
                <a:schemeClr val="tx1">
                  <a:lumMod val="40000"/>
                  <a:lumOff val="60000"/>
                </a:schemeClr>
              </a:solidFill>
              <a:latin typeface="Calibri" panose="020F0502020204030204" pitchFamily="34" charset="0"/>
              <a:cs typeface="Calibri" panose="020F0502020204030204" pitchFamily="34" charset="0"/>
            </a:endParaRPr>
          </a:p>
        </p:txBody>
      </p:sp>
      <p:sp>
        <p:nvSpPr>
          <p:cNvPr id="37" name="AutoShape 13"/>
          <p:cNvSpPr>
            <a:spLocks noChangeArrowheads="1"/>
          </p:cNvSpPr>
          <p:nvPr/>
        </p:nvSpPr>
        <p:spPr bwMode="auto">
          <a:xfrm>
            <a:off x="4156741"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smtClean="0">
                <a:solidFill>
                  <a:schemeClr val="tx1">
                    <a:lumMod val="40000"/>
                    <a:lumOff val="60000"/>
                  </a:schemeClr>
                </a:solidFill>
                <a:latin typeface="Calibri" panose="020F0502020204030204" pitchFamily="34" charset="0"/>
                <a:cs typeface="Calibri" panose="020F0502020204030204" pitchFamily="34" charset="0"/>
              </a:rPr>
              <a:t>Q2 2019: 80</a:t>
            </a:r>
            <a:endParaRPr lang="en-GB" sz="1400" b="1" dirty="0">
              <a:solidFill>
                <a:schemeClr val="tx1">
                  <a:lumMod val="40000"/>
                  <a:lumOff val="60000"/>
                </a:schemeClr>
              </a:solidFill>
              <a:latin typeface="Calibri" panose="020F0502020204030204" pitchFamily="34" charset="0"/>
              <a:cs typeface="Calibri" panose="020F0502020204030204" pitchFamily="34" charset="0"/>
            </a:endParaRPr>
          </a:p>
        </p:txBody>
      </p:sp>
      <p:sp>
        <p:nvSpPr>
          <p:cNvPr id="38" name="AutoShape 13">
            <a:extLst>
              <a:ext uri="{FF2B5EF4-FFF2-40B4-BE49-F238E27FC236}">
                <a16:creationId xmlns:a16="http://schemas.microsoft.com/office/drawing/2014/main" xmlns="" id="{3461F70F-704D-C543-8A7F-8E3EC5C9446C}"/>
              </a:ext>
            </a:extLst>
          </p:cNvPr>
          <p:cNvSpPr>
            <a:spLocks noChangeArrowheads="1"/>
          </p:cNvSpPr>
          <p:nvPr/>
        </p:nvSpPr>
        <p:spPr bwMode="auto">
          <a:xfrm>
            <a:off x="5320879"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smtClean="0">
                <a:solidFill>
                  <a:schemeClr val="tx1">
                    <a:lumMod val="40000"/>
                    <a:lumOff val="60000"/>
                  </a:schemeClr>
                </a:solidFill>
                <a:latin typeface="Calibri" panose="020F0502020204030204" pitchFamily="34" charset="0"/>
                <a:cs typeface="Calibri" panose="020F0502020204030204" pitchFamily="34" charset="0"/>
              </a:rPr>
              <a:t>Q3 </a:t>
            </a:r>
            <a:r>
              <a:rPr lang="en-GB" sz="1400" b="1" dirty="0">
                <a:solidFill>
                  <a:schemeClr val="tx1">
                    <a:lumMod val="40000"/>
                    <a:lumOff val="60000"/>
                  </a:schemeClr>
                </a:solidFill>
                <a:latin typeface="Calibri" panose="020F0502020204030204" pitchFamily="34" charset="0"/>
                <a:cs typeface="Calibri" panose="020F0502020204030204" pitchFamily="34" charset="0"/>
              </a:rPr>
              <a:t>2019: </a:t>
            </a:r>
            <a:r>
              <a:rPr lang="en-GB" sz="1400" b="1" dirty="0" smtClean="0">
                <a:solidFill>
                  <a:schemeClr val="tx1">
                    <a:lumMod val="40000"/>
                    <a:lumOff val="60000"/>
                  </a:schemeClr>
                </a:solidFill>
                <a:latin typeface="Calibri" panose="020F0502020204030204" pitchFamily="34" charset="0"/>
                <a:cs typeface="Calibri" panose="020F0502020204030204" pitchFamily="34" charset="0"/>
              </a:rPr>
              <a:t>73</a:t>
            </a:r>
            <a:endParaRPr lang="en-GB" sz="1400" b="1" dirty="0">
              <a:solidFill>
                <a:schemeClr val="tx1">
                  <a:lumMod val="40000"/>
                  <a:lumOff val="60000"/>
                </a:schemeClr>
              </a:solidFill>
              <a:latin typeface="Calibri" panose="020F0502020204030204" pitchFamily="34" charset="0"/>
              <a:cs typeface="Calibri" panose="020F0502020204030204" pitchFamily="34" charset="0"/>
            </a:endParaRPr>
          </a:p>
        </p:txBody>
      </p:sp>
      <p:sp>
        <p:nvSpPr>
          <p:cNvPr id="39" name="AutoShape 13">
            <a:extLst>
              <a:ext uri="{FF2B5EF4-FFF2-40B4-BE49-F238E27FC236}">
                <a16:creationId xmlns:a16="http://schemas.microsoft.com/office/drawing/2014/main" xmlns="" id="{3461F70F-704D-C543-8A7F-8E3EC5C9446C}"/>
              </a:ext>
            </a:extLst>
          </p:cNvPr>
          <p:cNvSpPr>
            <a:spLocks noChangeArrowheads="1"/>
          </p:cNvSpPr>
          <p:nvPr/>
        </p:nvSpPr>
        <p:spPr bwMode="auto">
          <a:xfrm>
            <a:off x="6485017"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Q4 2019: </a:t>
            </a:r>
            <a:r>
              <a:rPr lang="en-GB" sz="1400" b="1" dirty="0" smtClean="0">
                <a:solidFill>
                  <a:schemeClr val="tx1">
                    <a:lumMod val="40000"/>
                    <a:lumOff val="60000"/>
                  </a:schemeClr>
                </a:solidFill>
                <a:latin typeface="Calibri" panose="020F0502020204030204" pitchFamily="34" charset="0"/>
                <a:cs typeface="Calibri" panose="020F0502020204030204" pitchFamily="34" charset="0"/>
              </a:rPr>
              <a:t>76</a:t>
            </a:r>
            <a:endParaRPr lang="en-GB" sz="1400" b="1" dirty="0">
              <a:solidFill>
                <a:schemeClr val="tx1">
                  <a:lumMod val="40000"/>
                  <a:lumOff val="60000"/>
                </a:schemeClr>
              </a:solidFill>
              <a:latin typeface="Calibri" panose="020F0502020204030204" pitchFamily="34" charset="0"/>
              <a:cs typeface="Calibri" panose="020F0502020204030204" pitchFamily="34" charset="0"/>
            </a:endParaRPr>
          </a:p>
        </p:txBody>
      </p:sp>
      <p:sp>
        <p:nvSpPr>
          <p:cNvPr id="40" name="AutoShape 13">
            <a:extLst>
              <a:ext uri="{FF2B5EF4-FFF2-40B4-BE49-F238E27FC236}">
                <a16:creationId xmlns:a16="http://schemas.microsoft.com/office/drawing/2014/main" xmlns="" id="{3461F70F-704D-C543-8A7F-8E3EC5C9446C}"/>
              </a:ext>
            </a:extLst>
          </p:cNvPr>
          <p:cNvSpPr>
            <a:spLocks noChangeArrowheads="1"/>
          </p:cNvSpPr>
          <p:nvPr/>
        </p:nvSpPr>
        <p:spPr bwMode="auto">
          <a:xfrm>
            <a:off x="7649155"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Q1 2020: </a:t>
            </a:r>
            <a:r>
              <a:rPr lang="en-GB" sz="1400" b="1" dirty="0" smtClean="0">
                <a:solidFill>
                  <a:schemeClr val="tx1">
                    <a:lumMod val="40000"/>
                    <a:lumOff val="60000"/>
                  </a:schemeClr>
                </a:solidFill>
                <a:latin typeface="Calibri" panose="020F0502020204030204" pitchFamily="34" charset="0"/>
                <a:cs typeface="Calibri" panose="020F0502020204030204" pitchFamily="34" charset="0"/>
              </a:rPr>
              <a:t>68</a:t>
            </a:r>
            <a:endParaRPr lang="en-GB" sz="1400" b="1" dirty="0">
              <a:solidFill>
                <a:schemeClr val="tx1">
                  <a:lumMod val="40000"/>
                  <a:lumOff val="60000"/>
                </a:schemeClr>
              </a:solidFill>
              <a:latin typeface="Calibri" panose="020F0502020204030204" pitchFamily="34" charset="0"/>
              <a:cs typeface="Calibri" panose="020F0502020204030204" pitchFamily="34" charset="0"/>
            </a:endParaRPr>
          </a:p>
        </p:txBody>
      </p:sp>
      <p:sp>
        <p:nvSpPr>
          <p:cNvPr id="41" name="AutoShape 13">
            <a:extLst>
              <a:ext uri="{FF2B5EF4-FFF2-40B4-BE49-F238E27FC236}">
                <a16:creationId xmlns:a16="http://schemas.microsoft.com/office/drawing/2014/main" xmlns="" id="{3461F70F-704D-C543-8A7F-8E3EC5C9446C}"/>
              </a:ext>
            </a:extLst>
          </p:cNvPr>
          <p:cNvSpPr>
            <a:spLocks noChangeArrowheads="1"/>
          </p:cNvSpPr>
          <p:nvPr/>
        </p:nvSpPr>
        <p:spPr bwMode="auto">
          <a:xfrm>
            <a:off x="8813300"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Q2 2020: 45</a:t>
            </a:r>
          </a:p>
        </p:txBody>
      </p:sp>
    </p:spTree>
    <p:extLst>
      <p:ext uri="{BB962C8B-B14F-4D97-AF65-F5344CB8AC3E}">
        <p14:creationId xmlns:p14="http://schemas.microsoft.com/office/powerpoint/2010/main" val="22458777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Conversion from full application to completion – By business</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dirty="0">
                <a:latin typeface="Calibri" panose="020F0502020204030204" pitchFamily="34" charset="0"/>
                <a:cs typeface="Calibri" panose="020F0502020204030204" pitchFamily="34" charset="0"/>
              </a:rPr>
              <a:t>Conversion from full application to </a:t>
            </a:r>
            <a:r>
              <a:rPr lang="en-GB" sz="1700" dirty="0" smtClean="0">
                <a:latin typeface="Calibri" panose="020F0502020204030204" pitchFamily="34" charset="0"/>
                <a:cs typeface="Calibri" panose="020F0502020204030204" pitchFamily="34" charset="0"/>
              </a:rPr>
              <a:t>completion increased the most among smaller firms, those in the north and those dealing with mover mortgages.</a:t>
            </a:r>
            <a:endParaRPr lang="en-GB" sz="1700" dirty="0">
              <a:latin typeface="Calibri" panose="020F0502020204030204" pitchFamily="34" charset="0"/>
              <a:cs typeface="Calibri" panose="020F0502020204030204" pitchFamily="34" charset="0"/>
            </a:endParaRP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QH4. In the last 3 months, what proportion of your full applications have led to an offer?</a:t>
            </a:r>
          </a:p>
          <a:p>
            <a:pPr lvl="0">
              <a:defRPr/>
            </a:pPr>
            <a:r>
              <a:rPr lang="en-GB" dirty="0">
                <a:solidFill>
                  <a:srgbClr val="4A5B73"/>
                </a:solidFill>
              </a:rPr>
              <a:t>QH5. And in the last 3 months, what proportion of your client’s mortgage offers have led to a completion?</a:t>
            </a:r>
          </a:p>
          <a:p>
            <a:pPr lvl="0">
              <a:defRPr/>
            </a:pPr>
            <a:r>
              <a:rPr lang="en-GB" dirty="0">
                <a:solidFill>
                  <a:srgbClr val="4A5B73"/>
                </a:solidFill>
              </a:rPr>
              <a:t>Base: All </a:t>
            </a:r>
            <a:r>
              <a:rPr lang="en-GB" dirty="0" smtClean="0">
                <a:solidFill>
                  <a:srgbClr val="4A5B73"/>
                </a:solidFill>
              </a:rPr>
              <a:t>Q3 respondents (300)</a:t>
            </a:r>
            <a:endParaRPr lang="en-GB" dirty="0">
              <a:solidFill>
                <a:srgbClr val="4A5B73"/>
              </a:solidFill>
            </a:endParaRPr>
          </a:p>
        </p:txBody>
      </p:sp>
      <p:graphicFrame>
        <p:nvGraphicFramePr>
          <p:cNvPr id="17" name="Chart 16"/>
          <p:cNvGraphicFramePr/>
          <p:nvPr>
            <p:extLst>
              <p:ext uri="{D42A27DB-BD31-4B8C-83A1-F6EECF244321}">
                <p14:modId xmlns:p14="http://schemas.microsoft.com/office/powerpoint/2010/main" val="1467135349"/>
              </p:ext>
            </p:extLst>
          </p:nvPr>
        </p:nvGraphicFramePr>
        <p:xfrm>
          <a:off x="396874" y="1981200"/>
          <a:ext cx="8775701" cy="4183063"/>
        </p:xfrm>
        <a:graphic>
          <a:graphicData uri="http://schemas.openxmlformats.org/drawingml/2006/chart">
            <c:chart xmlns:c="http://schemas.openxmlformats.org/drawingml/2006/chart" xmlns:r="http://schemas.openxmlformats.org/officeDocument/2006/relationships" r:id="rId2"/>
          </a:graphicData>
        </a:graphic>
      </p:graphicFrame>
      <p:sp>
        <p:nvSpPr>
          <p:cNvPr id="18" name="Rectangle 17"/>
          <p:cNvSpPr/>
          <p:nvPr/>
        </p:nvSpPr>
        <p:spPr>
          <a:xfrm>
            <a:off x="5564188" y="6234132"/>
            <a:ext cx="3116559" cy="553998"/>
          </a:xfrm>
          <a:prstGeom prst="rect">
            <a:avLst/>
          </a:prstGeom>
        </p:spPr>
        <p:txBody>
          <a:bodyPr wrap="none">
            <a:spAutoFit/>
          </a:bodyPr>
          <a:lstStyle/>
          <a:p>
            <a:r>
              <a:rPr lang="en-GB" sz="1000" i="1" dirty="0">
                <a:solidFill>
                  <a:srgbClr val="7F7F7F"/>
                </a:solidFill>
                <a:latin typeface="Calibri" panose="020F0502020204030204" pitchFamily="34" charset="0"/>
                <a:cs typeface="Calibri" panose="020F0502020204030204" pitchFamily="34" charset="0"/>
              </a:rPr>
              <a:t>* At least 4 out of every 10 residential mortgages placed</a:t>
            </a:r>
          </a:p>
          <a:p>
            <a:r>
              <a:rPr lang="en-GB" sz="1000" i="1" dirty="0">
                <a:solidFill>
                  <a:srgbClr val="7F7F7F"/>
                </a:solidFill>
                <a:latin typeface="Calibri" panose="020F0502020204030204" pitchFamily="34" charset="0"/>
                <a:cs typeface="Calibri" panose="020F0502020204030204" pitchFamily="34" charset="0"/>
              </a:rPr>
              <a:t>** At least 2 out of 10 mortgaged placed</a:t>
            </a:r>
          </a:p>
          <a:p>
            <a:r>
              <a:rPr lang="en-GB" sz="1000" i="1" dirty="0">
                <a:solidFill>
                  <a:srgbClr val="7F7F7F"/>
                </a:solidFill>
                <a:latin typeface="Calibri" panose="020F0502020204030204" pitchFamily="34" charset="0"/>
                <a:cs typeface="Calibri" panose="020F0502020204030204" pitchFamily="34" charset="0"/>
              </a:rPr>
              <a:t>*** Any mortgages placed</a:t>
            </a:r>
          </a:p>
        </p:txBody>
      </p:sp>
      <p:cxnSp>
        <p:nvCxnSpPr>
          <p:cNvPr id="12" name="Straight Connector 4"/>
          <p:cNvCxnSpPr/>
          <p:nvPr/>
        </p:nvCxnSpPr>
        <p:spPr>
          <a:xfrm flipH="1">
            <a:off x="396875" y="2429538"/>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4"/>
          <p:cNvCxnSpPr/>
          <p:nvPr/>
        </p:nvCxnSpPr>
        <p:spPr>
          <a:xfrm flipH="1">
            <a:off x="396875" y="3041010"/>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4"/>
          <p:cNvCxnSpPr/>
          <p:nvPr/>
        </p:nvCxnSpPr>
        <p:spPr>
          <a:xfrm flipH="1">
            <a:off x="396875" y="4074664"/>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4"/>
          <p:cNvCxnSpPr/>
          <p:nvPr/>
        </p:nvCxnSpPr>
        <p:spPr>
          <a:xfrm flipH="1">
            <a:off x="396875" y="5305237"/>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6" name="Table 15"/>
          <p:cNvGraphicFramePr>
            <a:graphicFrameLocks noGrp="1"/>
          </p:cNvGraphicFramePr>
          <p:nvPr>
            <p:extLst>
              <p:ext uri="{D42A27DB-BD31-4B8C-83A1-F6EECF244321}">
                <p14:modId xmlns:p14="http://schemas.microsoft.com/office/powerpoint/2010/main" val="3220167322"/>
              </p:ext>
            </p:extLst>
          </p:nvPr>
        </p:nvGraphicFramePr>
        <p:xfrm>
          <a:off x="9286869" y="1772412"/>
          <a:ext cx="1181100" cy="4229996"/>
        </p:xfrm>
        <a:graphic>
          <a:graphicData uri="http://schemas.openxmlformats.org/drawingml/2006/table">
            <a:tbl>
              <a:tblPr firstRow="1" bandRow="1">
                <a:tableStyleId>{5C22544A-7EE6-4342-B048-85BDC9FD1C3A}</a:tableStyleId>
              </a:tblPr>
              <a:tblGrid>
                <a:gridCol w="1181100">
                  <a:extLst>
                    <a:ext uri="{9D8B030D-6E8A-4147-A177-3AD203B41FA5}">
                      <a16:colId xmlns="" xmlns:a16="http://schemas.microsoft.com/office/drawing/2014/main" val="20000"/>
                    </a:ext>
                  </a:extLst>
                </a:gridCol>
              </a:tblGrid>
              <a:tr h="338150">
                <a:tc>
                  <a:txBody>
                    <a:bodyPr/>
                    <a:lstStyle/>
                    <a:p>
                      <a:pPr marL="0" algn="ctr" defTabSz="914296" rtl="0" eaLnBrk="0" latinLnBrk="0" hangingPunct="0"/>
                      <a:r>
                        <a:rPr lang="en-GB" sz="1600" b="1" kern="1200" dirty="0" smtClean="0">
                          <a:solidFill>
                            <a:srgbClr val="7F7F7F"/>
                          </a:solidFill>
                          <a:latin typeface="Calibri" panose="020F0502020204030204" pitchFamily="34" charset="0"/>
                          <a:ea typeface="+mn-ea"/>
                          <a:cs typeface="Calibri" panose="020F0502020204030204" pitchFamily="34" charset="0"/>
                        </a:rPr>
                        <a:t>Q2 2020</a:t>
                      </a:r>
                      <a:endParaRPr lang="en-GB" sz="1600" b="1" kern="1200" dirty="0">
                        <a:solidFill>
                          <a:srgbClr val="7F7F7F"/>
                        </a:solidFill>
                        <a:latin typeface="Calibri" panose="020F0502020204030204" pitchFamily="34" charset="0"/>
                        <a:ea typeface="+mn-ea"/>
                        <a:cs typeface="Calibri" panose="020F050202020403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204834">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45 (+8)</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204834">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204834">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42 (+7)</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204834">
                <a:tc>
                  <a:txBody>
                    <a:bodyPr/>
                    <a:lstStyle/>
                    <a:p>
                      <a:pPr marL="0" marR="0" indent="0" algn="ctr" defTabSz="914296" rtl="0" eaLnBrk="0" fontAlgn="b" latinLnBrk="0" hangingPunct="0">
                        <a:lnSpc>
                          <a:spcPct val="100000"/>
                        </a:lnSpc>
                        <a:spcBef>
                          <a:spcPts val="0"/>
                        </a:spcBef>
                        <a:spcAft>
                          <a:spcPts val="0"/>
                        </a:spcAft>
                        <a:buClrTx/>
                        <a:buSzTx/>
                        <a:buFontTx/>
                        <a:buNone/>
                        <a:tabLst/>
                        <a:defRPr/>
                      </a:pPr>
                      <a:r>
                        <a:rPr lang="en-GB" sz="1200" b="0" kern="1200" dirty="0" smtClean="0">
                          <a:solidFill>
                            <a:srgbClr val="7F7F7F"/>
                          </a:solidFill>
                          <a:latin typeface="Calibri" panose="020F0502020204030204" pitchFamily="34" charset="0"/>
                          <a:ea typeface="+mn-ea"/>
                          <a:cs typeface="Calibri" panose="020F0502020204030204" pitchFamily="34" charset="0"/>
                        </a:rPr>
                        <a:t>47 (+10)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204834">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204834">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47 (+3)</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204834">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51 (+7)</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r h="204834">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38 (+14)</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8"/>
                  </a:ext>
                </a:extLst>
              </a:tr>
              <a:tr h="204834">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n/a</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9"/>
                  </a:ext>
                </a:extLst>
              </a:tr>
              <a:tr h="204834">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0"/>
                  </a:ext>
                </a:extLst>
              </a:tr>
              <a:tr h="204834">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36 (+13)</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1"/>
                  </a:ext>
                </a:extLst>
              </a:tr>
              <a:tr h="204834">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46 (+15)</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04834">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49 (+5)</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2"/>
                  </a:ext>
                </a:extLst>
              </a:tr>
              <a:tr h="204834">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46 (+6)</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04834">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43 (+8)</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04834">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04834">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39 (+20)</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3"/>
                  </a:ext>
                </a:extLst>
              </a:tr>
              <a:tr h="204834">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50 (+7)</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4"/>
                  </a:ext>
                </a:extLst>
              </a:tr>
              <a:tr h="204834">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46 (+1)</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5"/>
                  </a:ext>
                </a:extLst>
              </a:tr>
            </a:tbl>
          </a:graphicData>
        </a:graphic>
      </p:graphicFrame>
      <p:sp>
        <p:nvSpPr>
          <p:cNvPr id="19" name="Rectangle 18"/>
          <p:cNvSpPr/>
          <p:nvPr/>
        </p:nvSpPr>
        <p:spPr>
          <a:xfrm>
            <a:off x="2906990" y="3722357"/>
            <a:ext cx="1547218" cy="261610"/>
          </a:xfrm>
          <a:prstGeom prst="rect">
            <a:avLst/>
          </a:prstGeom>
        </p:spPr>
        <p:txBody>
          <a:bodyPr wrap="square">
            <a:spAutoFit/>
          </a:bodyPr>
          <a:lstStyle/>
          <a:p>
            <a:r>
              <a:rPr lang="en-GB" sz="1100" i="1" dirty="0" smtClean="0">
                <a:solidFill>
                  <a:schemeClr val="accent3"/>
                </a:solidFill>
                <a:latin typeface="Calibri" panose="020F0502020204030204" pitchFamily="34" charset="0"/>
                <a:cs typeface="Calibri" panose="020F0502020204030204" pitchFamily="34" charset="0"/>
              </a:rPr>
              <a:t>N/A Base size too small </a:t>
            </a:r>
            <a:endParaRPr lang="en-GB" sz="1100" dirty="0">
              <a:solidFill>
                <a:schemeClr val="accent3"/>
              </a:solidFill>
            </a:endParaRPr>
          </a:p>
        </p:txBody>
      </p:sp>
    </p:spTree>
    <p:extLst>
      <p:ext uri="{BB962C8B-B14F-4D97-AF65-F5344CB8AC3E}">
        <p14:creationId xmlns:p14="http://schemas.microsoft.com/office/powerpoint/2010/main" val="13698640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GB" dirty="0"/>
              <a:t>Any questions</a:t>
            </a:r>
            <a:endParaRPr lang="fr-FR" sz="3200" dirty="0">
              <a:latin typeface="Calibri" panose="020F0502020204030204" pitchFamily="34" charset="0"/>
              <a:cs typeface="Calibri" panose="020F0502020204030204" pitchFamily="34" charset="0"/>
            </a:endParaRPr>
          </a:p>
        </p:txBody>
      </p:sp>
      <p:grpSp>
        <p:nvGrpSpPr>
          <p:cNvPr id="7" name="Group 6"/>
          <p:cNvGrpSpPr/>
          <p:nvPr/>
        </p:nvGrpSpPr>
        <p:grpSpPr>
          <a:xfrm>
            <a:off x="956725" y="1674111"/>
            <a:ext cx="10278550" cy="1864480"/>
            <a:chOff x="658754" y="1674111"/>
            <a:chExt cx="10278550" cy="1864480"/>
          </a:xfrm>
        </p:grpSpPr>
        <p:sp>
          <p:nvSpPr>
            <p:cNvPr id="16" name="TextBox 1"/>
            <p:cNvSpPr txBox="1"/>
            <p:nvPr/>
          </p:nvSpPr>
          <p:spPr>
            <a:xfrm>
              <a:off x="658754" y="1742351"/>
              <a:ext cx="4608000" cy="1728000"/>
            </a:xfrm>
            <a:prstGeom prst="rect">
              <a:avLst/>
            </a:prstGeom>
            <a:noFill/>
            <a:ln>
              <a:noFill/>
            </a:ln>
          </p:spPr>
          <p:txBody>
            <a:bodyPr wrap="square" lIns="216000" tIns="72000" rIns="216000" bIns="72000" rtlCol="1" anchor="ctr">
              <a:noAutofit/>
            </a:bodyPr>
            <a:lstStyle/>
            <a:p>
              <a:pPr>
                <a:spcBef>
                  <a:spcPts val="600"/>
                </a:spcBef>
                <a:spcAft>
                  <a:spcPts val="600"/>
                </a:spcAft>
                <a:defRPr/>
              </a:pPr>
              <a:r>
                <a:rPr lang="en-GB" b="1" dirty="0">
                  <a:solidFill>
                    <a:schemeClr val="accent3"/>
                  </a:solidFill>
                  <a:latin typeface="Calibri" panose="020F0502020204030204" pitchFamily="34" charset="0"/>
                  <a:ea typeface="Verdana" panose="020B0604030504040204" pitchFamily="34" charset="0"/>
                  <a:cs typeface="Calibri" panose="020F0502020204030204" pitchFamily="34" charset="0"/>
                </a:rPr>
                <a:t>MARK LONG, DIRECTOR</a:t>
              </a:r>
            </a:p>
            <a:p>
              <a:pPr lvl="1">
                <a:spcBef>
                  <a:spcPts val="600"/>
                </a:spcBef>
                <a:spcAft>
                  <a:spcPts val="600"/>
                </a:spcAft>
                <a:defRPr/>
              </a:pPr>
              <a:r>
                <a:rPr lang="en-GB" dirty="0">
                  <a:solidFill>
                    <a:srgbClr val="000000">
                      <a:lumMod val="50000"/>
                      <a:lumOff val="50000"/>
                    </a:srgbClr>
                  </a:solidFill>
                  <a:latin typeface="Calibri" panose="020F0502020204030204" pitchFamily="34" charset="0"/>
                  <a:ea typeface="Verdana" panose="020B0604030504040204" pitchFamily="34" charset="0"/>
                  <a:cs typeface="Calibri" panose="020F0502020204030204" pitchFamily="34" charset="0"/>
                </a:rPr>
                <a:t>+44 (0) 20 7400 1016</a:t>
              </a:r>
            </a:p>
            <a:p>
              <a:pPr lvl="1">
                <a:spcBef>
                  <a:spcPts val="600"/>
                </a:spcBef>
                <a:spcAft>
                  <a:spcPts val="600"/>
                </a:spcAft>
                <a:defRPr/>
              </a:pPr>
              <a:r>
                <a:rPr lang="en-GB" dirty="0">
                  <a:solidFill>
                    <a:srgbClr val="000000">
                      <a:lumMod val="50000"/>
                      <a:lumOff val="50000"/>
                    </a:srgbClr>
                  </a:solidFill>
                  <a:latin typeface="Calibri" panose="020F0502020204030204" pitchFamily="34" charset="0"/>
                  <a:ea typeface="Verdana" panose="020B0604030504040204" pitchFamily="34" charset="0"/>
                  <a:cs typeface="Calibri" panose="020F0502020204030204" pitchFamily="34" charset="0"/>
                </a:rPr>
                <a:t>+44 (0) 7966 454 958</a:t>
              </a:r>
            </a:p>
            <a:p>
              <a:pPr lvl="1">
                <a:spcBef>
                  <a:spcPts val="600"/>
                </a:spcBef>
                <a:spcAft>
                  <a:spcPts val="600"/>
                </a:spcAft>
                <a:defRPr/>
              </a:pPr>
              <a:r>
                <a:rPr lang="en-GB" dirty="0">
                  <a:solidFill>
                    <a:srgbClr val="000000">
                      <a:lumMod val="50000"/>
                      <a:lumOff val="50000"/>
                    </a:srgbClr>
                  </a:solidFill>
                  <a:latin typeface="Calibri" panose="020F0502020204030204" pitchFamily="34" charset="0"/>
                  <a:ea typeface="Verdana" panose="020B0604030504040204" pitchFamily="34" charset="0"/>
                  <a:cs typeface="Calibri" panose="020F0502020204030204" pitchFamily="34" charset="0"/>
                </a:rPr>
                <a:t>Mark.Long@bva-bdrc.com</a:t>
              </a:r>
            </a:p>
          </p:txBody>
        </p:sp>
        <p:sp>
          <p:nvSpPr>
            <p:cNvPr id="17" name="TextBox 9"/>
            <p:cNvSpPr txBox="1"/>
            <p:nvPr/>
          </p:nvSpPr>
          <p:spPr>
            <a:xfrm>
              <a:off x="6329304" y="1742351"/>
              <a:ext cx="4608000" cy="1728000"/>
            </a:xfrm>
            <a:prstGeom prst="rect">
              <a:avLst/>
            </a:prstGeom>
            <a:noFill/>
            <a:ln>
              <a:noFill/>
            </a:ln>
          </p:spPr>
          <p:txBody>
            <a:bodyPr wrap="square" lIns="216000" tIns="72000" rIns="216000" bIns="72000" rtlCol="1" anchor="ctr">
              <a:noAutofit/>
            </a:bodyPr>
            <a:lstStyle/>
            <a:p>
              <a:pPr>
                <a:spcBef>
                  <a:spcPts val="600"/>
                </a:spcBef>
                <a:spcAft>
                  <a:spcPts val="600"/>
                </a:spcAft>
                <a:defRPr/>
              </a:pPr>
              <a:r>
                <a:rPr lang="en-GB" b="1" dirty="0">
                  <a:solidFill>
                    <a:schemeClr val="accent3"/>
                  </a:solidFill>
                  <a:latin typeface="Calibri" panose="020F0502020204030204" pitchFamily="34" charset="0"/>
                  <a:ea typeface="Verdana" panose="020B0604030504040204" pitchFamily="34" charset="0"/>
                  <a:cs typeface="Calibri" panose="020F0502020204030204" pitchFamily="34" charset="0"/>
                </a:rPr>
                <a:t>SAM BURTON, RESEARCH DIRECTOR</a:t>
              </a:r>
            </a:p>
            <a:p>
              <a:pPr lvl="1">
                <a:spcBef>
                  <a:spcPts val="600"/>
                </a:spcBef>
                <a:spcAft>
                  <a:spcPts val="600"/>
                </a:spcAft>
                <a:defRPr/>
              </a:pPr>
              <a:r>
                <a:rPr lang="en-GB" dirty="0">
                  <a:solidFill>
                    <a:srgbClr val="000000">
                      <a:lumMod val="50000"/>
                      <a:lumOff val="50000"/>
                    </a:srgbClr>
                  </a:solidFill>
                  <a:latin typeface="Calibri" panose="020F0502020204030204" pitchFamily="34" charset="0"/>
                  <a:ea typeface="Verdana" panose="020B0604030504040204" pitchFamily="34" charset="0"/>
                  <a:cs typeface="Calibri" panose="020F0502020204030204" pitchFamily="34" charset="0"/>
                </a:rPr>
                <a:t>+44 (0) 20 7400 0396</a:t>
              </a:r>
            </a:p>
            <a:p>
              <a:pPr lvl="1">
                <a:spcBef>
                  <a:spcPts val="600"/>
                </a:spcBef>
                <a:spcAft>
                  <a:spcPts val="600"/>
                </a:spcAft>
                <a:defRPr/>
              </a:pPr>
              <a:r>
                <a:rPr lang="en-GB" dirty="0" smtClean="0">
                  <a:solidFill>
                    <a:srgbClr val="000000">
                      <a:lumMod val="50000"/>
                      <a:lumOff val="50000"/>
                    </a:srgbClr>
                  </a:solidFill>
                  <a:latin typeface="Calibri" panose="020F0502020204030204" pitchFamily="34" charset="0"/>
                  <a:ea typeface="Verdana" panose="020B0604030504040204" pitchFamily="34" charset="0"/>
                  <a:cs typeface="Calibri" panose="020F0502020204030204" pitchFamily="34" charset="0"/>
                </a:rPr>
                <a:t>Sam.Burton@bva-bdrc.com</a:t>
              </a:r>
              <a:endParaRPr lang="en-GB" dirty="0">
                <a:solidFill>
                  <a:srgbClr val="000000">
                    <a:lumMod val="50000"/>
                    <a:lumOff val="50000"/>
                  </a:srgbClr>
                </a:solidFill>
                <a:latin typeface="Calibri" panose="020F0502020204030204" pitchFamily="34" charset="0"/>
                <a:ea typeface="Verdana" panose="020B0604030504040204" pitchFamily="34" charset="0"/>
                <a:cs typeface="Calibri" panose="020F0502020204030204" pitchFamily="34" charset="0"/>
              </a:endParaRPr>
            </a:p>
            <a:p>
              <a:pPr lvl="1">
                <a:spcBef>
                  <a:spcPts val="600"/>
                </a:spcBef>
                <a:spcAft>
                  <a:spcPts val="600"/>
                </a:spcAft>
                <a:defRPr/>
              </a:pPr>
              <a:endParaRPr lang="en-GB" dirty="0">
                <a:solidFill>
                  <a:srgbClr val="000000">
                    <a:lumMod val="50000"/>
                    <a:lumOff val="50000"/>
                  </a:srgbClr>
                </a:solidFill>
                <a:latin typeface="Calibri" panose="020F0502020204030204" pitchFamily="34" charset="0"/>
                <a:ea typeface="Verdana" panose="020B0604030504040204" pitchFamily="34" charset="0"/>
                <a:cs typeface="Calibri" panose="020F0502020204030204" pitchFamily="34" charset="0"/>
              </a:endParaRPr>
            </a:p>
          </p:txBody>
        </p:sp>
        <p:cxnSp>
          <p:nvCxnSpPr>
            <p:cNvPr id="4" name="Straight Connector 3"/>
            <p:cNvCxnSpPr/>
            <p:nvPr/>
          </p:nvCxnSpPr>
          <p:spPr>
            <a:xfrm>
              <a:off x="658754" y="1674111"/>
              <a:ext cx="4392000" cy="0"/>
            </a:xfrm>
            <a:prstGeom prst="line">
              <a:avLst/>
            </a:prstGeom>
            <a:ln w="19050" cmpd="sng">
              <a:solidFill>
                <a:schemeClr val="accent1"/>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874754" y="3538591"/>
              <a:ext cx="4392000" cy="0"/>
            </a:xfrm>
            <a:prstGeom prst="line">
              <a:avLst/>
            </a:prstGeom>
            <a:ln w="19050" cmpd="sng">
              <a:solidFill>
                <a:schemeClr val="accent3"/>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658754" y="1674111"/>
              <a:ext cx="1" cy="1728000"/>
            </a:xfrm>
            <a:prstGeom prst="line">
              <a:avLst/>
            </a:prstGeom>
            <a:ln w="19050" cmpd="sng">
              <a:solidFill>
                <a:schemeClr val="accent1"/>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5266753" y="1810591"/>
              <a:ext cx="1" cy="1728000"/>
            </a:xfrm>
            <a:prstGeom prst="line">
              <a:avLst/>
            </a:prstGeom>
            <a:ln w="19050" cmpd="sng">
              <a:solidFill>
                <a:schemeClr val="accent3"/>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329304" y="1674111"/>
              <a:ext cx="4392000" cy="0"/>
            </a:xfrm>
            <a:prstGeom prst="line">
              <a:avLst/>
            </a:prstGeom>
            <a:ln w="19050" cmpd="sng">
              <a:solidFill>
                <a:schemeClr val="accent1"/>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6545304" y="3538591"/>
              <a:ext cx="4392000" cy="0"/>
            </a:xfrm>
            <a:prstGeom prst="line">
              <a:avLst/>
            </a:prstGeom>
            <a:ln w="19050" cmpd="sng">
              <a:solidFill>
                <a:schemeClr val="accent3"/>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6329304" y="1674111"/>
              <a:ext cx="1" cy="1728000"/>
            </a:xfrm>
            <a:prstGeom prst="line">
              <a:avLst/>
            </a:prstGeom>
            <a:ln w="19050" cmpd="sng">
              <a:solidFill>
                <a:schemeClr val="accent1"/>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10937303" y="1810591"/>
              <a:ext cx="1" cy="1728000"/>
            </a:xfrm>
            <a:prstGeom prst="line">
              <a:avLst/>
            </a:prstGeom>
            <a:ln w="19050" cmpd="sng">
              <a:solidFill>
                <a:schemeClr val="accent3"/>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32" name="Picture 2" descr="C:\Users\samburt\Downloads\phone-receiver.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22107" y="2271501"/>
              <a:ext cx="246899" cy="24689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C:\Users\samburt\Downloads\phone-receiver.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92806" y="2271500"/>
              <a:ext cx="246899" cy="24689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 descr="C:\Users\samburt\Downloads\smartphone.png"/>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22107" y="2708122"/>
              <a:ext cx="250446" cy="25044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C:\Users\samburt\Downloads\email-with-at.png"/>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35793" y="3127412"/>
              <a:ext cx="236760" cy="23676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C:\Users\samburt\Downloads\email-with-at.png"/>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92806" y="2708122"/>
              <a:ext cx="236760" cy="2367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18222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 xmlns:a16="http://schemas.microsoft.com/office/drawing/2014/main" id="{E2DAA7E8-7A8D-452B-AC3C-C27B7D2C454A}"/>
              </a:ext>
            </a:extLst>
          </p:cNvPr>
          <p:cNvSpPr>
            <a:spLocks noGrp="1"/>
          </p:cNvSpPr>
          <p:nvPr>
            <p:ph type="title"/>
          </p:nvPr>
        </p:nvSpPr>
        <p:spPr/>
        <p:txBody>
          <a:bodyPr/>
          <a:lstStyle/>
          <a:p>
            <a:r>
              <a:rPr lang="fr-FR" dirty="0"/>
              <a:t>Background &amp; methodology</a:t>
            </a:r>
          </a:p>
        </p:txBody>
      </p:sp>
    </p:spTree>
    <p:extLst>
      <p:ext uri="{BB962C8B-B14F-4D97-AF65-F5344CB8AC3E}">
        <p14:creationId xmlns:p14="http://schemas.microsoft.com/office/powerpoint/2010/main" val="643738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GB" dirty="0"/>
              <a:t>Background &amp; methodology</a:t>
            </a:r>
            <a:endParaRPr lang="fr-FR" sz="3200" dirty="0">
              <a:latin typeface="Calibri" panose="020F0502020204030204" pitchFamily="34" charset="0"/>
              <a:cs typeface="Calibri" panose="020F0502020204030204" pitchFamily="34" charset="0"/>
            </a:endParaRPr>
          </a:p>
        </p:txBody>
      </p:sp>
      <p:sp>
        <p:nvSpPr>
          <p:cNvPr id="25" name="TextBox 29"/>
          <p:cNvSpPr txBox="1"/>
          <p:nvPr/>
        </p:nvSpPr>
        <p:spPr>
          <a:xfrm>
            <a:off x="407360" y="1185863"/>
            <a:ext cx="10839450" cy="4247317"/>
          </a:xfrm>
          <a:prstGeom prst="rect">
            <a:avLst/>
          </a:prstGeom>
          <a:noFill/>
        </p:spPr>
        <p:txBody>
          <a:bodyPr wrap="square" rtlCol="1">
            <a:spAutoFit/>
          </a:bodyPr>
          <a:lstStyle/>
          <a:p>
            <a:r>
              <a:rPr lang="en-GB" sz="1500" dirty="0">
                <a:solidFill>
                  <a:schemeClr val="tx2">
                    <a:lumMod val="50000"/>
                    <a:lumOff val="50000"/>
                  </a:schemeClr>
                </a:solidFill>
                <a:latin typeface="Calibri" panose="020F0502020204030204" pitchFamily="34" charset="0"/>
                <a:cs typeface="Calibri" panose="020F0502020204030204" pitchFamily="34" charset="0"/>
              </a:rPr>
              <a:t>The Intermediary Mortgage Lenders Association (IMLA) launched the </a:t>
            </a:r>
            <a:r>
              <a:rPr lang="en-GB" sz="1500" b="1" dirty="0">
                <a:solidFill>
                  <a:schemeClr val="tx2">
                    <a:lumMod val="50000"/>
                    <a:lumOff val="50000"/>
                  </a:schemeClr>
                </a:solidFill>
                <a:latin typeface="Calibri" panose="020F0502020204030204" pitchFamily="34" charset="0"/>
                <a:cs typeface="Calibri" panose="020F0502020204030204" pitchFamily="34" charset="0"/>
              </a:rPr>
              <a:t>Mortgage Market Tracker </a:t>
            </a:r>
            <a:r>
              <a:rPr lang="en-GB" sz="1500" dirty="0">
                <a:solidFill>
                  <a:schemeClr val="tx2">
                    <a:lumMod val="50000"/>
                    <a:lumOff val="50000"/>
                  </a:schemeClr>
                </a:solidFill>
                <a:latin typeface="Calibri" panose="020F0502020204030204" pitchFamily="34" charset="0"/>
                <a:cs typeface="Calibri" panose="020F0502020204030204" pitchFamily="34" charset="0"/>
              </a:rPr>
              <a:t>in November 2015. The Tracker uses data provided by </a:t>
            </a:r>
            <a:r>
              <a:rPr lang="en-GB" sz="1500" dirty="0" smtClean="0">
                <a:solidFill>
                  <a:schemeClr val="tx2">
                    <a:lumMod val="50000"/>
                    <a:lumOff val="50000"/>
                  </a:schemeClr>
                </a:solidFill>
                <a:latin typeface="Calibri" panose="020F0502020204030204" pitchFamily="34" charset="0"/>
                <a:cs typeface="Calibri" panose="020F0502020204030204" pitchFamily="34" charset="0"/>
              </a:rPr>
              <a:t>BVA BDRC’s </a:t>
            </a:r>
            <a:r>
              <a:rPr lang="en-GB" sz="1500" dirty="0">
                <a:solidFill>
                  <a:schemeClr val="tx2">
                    <a:lumMod val="50000"/>
                    <a:lumOff val="50000"/>
                  </a:schemeClr>
                </a:solidFill>
                <a:latin typeface="Calibri" panose="020F0502020204030204" pitchFamily="34" charset="0"/>
                <a:cs typeface="Calibri" panose="020F0502020204030204" pitchFamily="34" charset="0"/>
              </a:rPr>
              <a:t>Project Mercury. Project Mercury is a continuous monitor of intermediary lender marketing effectiveness and broker sentiment, launched in 2007.</a:t>
            </a:r>
          </a:p>
          <a:p>
            <a:endParaRPr lang="en-GB" sz="1500" dirty="0">
              <a:solidFill>
                <a:schemeClr val="tx2">
                  <a:lumMod val="50000"/>
                  <a:lumOff val="50000"/>
                </a:schemeClr>
              </a:solidFill>
              <a:latin typeface="Calibri" panose="020F0502020204030204" pitchFamily="34" charset="0"/>
              <a:cs typeface="Calibri" panose="020F0502020204030204" pitchFamily="34" charset="0"/>
            </a:endParaRPr>
          </a:p>
          <a:p>
            <a:r>
              <a:rPr lang="en-GB" sz="1500" dirty="0">
                <a:solidFill>
                  <a:schemeClr val="tx2">
                    <a:lumMod val="50000"/>
                    <a:lumOff val="50000"/>
                  </a:schemeClr>
                </a:solidFill>
                <a:latin typeface="Calibri" panose="020F0502020204030204" pitchFamily="34" charset="0"/>
                <a:cs typeface="Calibri" panose="020F0502020204030204" pitchFamily="34" charset="0"/>
              </a:rPr>
              <a:t>Existing business confidence questions on the survey are supplemented by additional questions measuring the conversion of Decision In Principle (DIP) to </a:t>
            </a:r>
            <a:r>
              <a:rPr lang="en-GB" sz="1500" dirty="0" smtClean="0">
                <a:solidFill>
                  <a:schemeClr val="tx2">
                    <a:lumMod val="50000"/>
                    <a:lumOff val="50000"/>
                  </a:schemeClr>
                </a:solidFill>
                <a:latin typeface="Calibri" panose="020F0502020204030204" pitchFamily="34" charset="0"/>
                <a:cs typeface="Calibri" panose="020F0502020204030204" pitchFamily="34" charset="0"/>
              </a:rPr>
              <a:t>completion. This </a:t>
            </a:r>
            <a:r>
              <a:rPr lang="en-GB" sz="1500" dirty="0">
                <a:solidFill>
                  <a:schemeClr val="tx2">
                    <a:lumMod val="50000"/>
                    <a:lumOff val="50000"/>
                  </a:schemeClr>
                </a:solidFill>
                <a:latin typeface="Calibri" panose="020F0502020204030204" pitchFamily="34" charset="0"/>
                <a:cs typeface="Calibri" panose="020F0502020204030204" pitchFamily="34" charset="0"/>
              </a:rPr>
              <a:t>report </a:t>
            </a:r>
            <a:r>
              <a:rPr lang="en-GB" sz="1500" dirty="0" smtClean="0">
                <a:solidFill>
                  <a:schemeClr val="tx2">
                    <a:lumMod val="50000"/>
                    <a:lumOff val="50000"/>
                  </a:schemeClr>
                </a:solidFill>
                <a:latin typeface="Calibri" panose="020F0502020204030204" pitchFamily="34" charset="0"/>
                <a:cs typeface="Calibri" panose="020F0502020204030204" pitchFamily="34" charset="0"/>
              </a:rPr>
              <a:t>contains </a:t>
            </a:r>
            <a:r>
              <a:rPr lang="en-GB" sz="1500" dirty="0">
                <a:solidFill>
                  <a:schemeClr val="tx2">
                    <a:lumMod val="50000"/>
                    <a:lumOff val="50000"/>
                  </a:schemeClr>
                </a:solidFill>
                <a:latin typeface="Calibri" panose="020F0502020204030204" pitchFamily="34" charset="0"/>
                <a:cs typeface="Calibri" panose="020F0502020204030204" pitchFamily="34" charset="0"/>
              </a:rPr>
              <a:t>the results for </a:t>
            </a:r>
            <a:r>
              <a:rPr lang="en-GB" sz="1500" b="1" dirty="0" smtClean="0">
                <a:solidFill>
                  <a:schemeClr val="tx2">
                    <a:lumMod val="50000"/>
                    <a:lumOff val="50000"/>
                  </a:schemeClr>
                </a:solidFill>
                <a:latin typeface="Calibri" panose="020F0502020204030204" pitchFamily="34" charset="0"/>
                <a:cs typeface="Calibri" panose="020F0502020204030204" pitchFamily="34" charset="0"/>
              </a:rPr>
              <a:t>Q3 2020</a:t>
            </a:r>
            <a:r>
              <a:rPr lang="en-GB" sz="1500" dirty="0" smtClean="0">
                <a:solidFill>
                  <a:schemeClr val="tx2">
                    <a:lumMod val="50000"/>
                    <a:lumOff val="50000"/>
                  </a:schemeClr>
                </a:solidFill>
                <a:latin typeface="Calibri" panose="020F0502020204030204" pitchFamily="34" charset="0"/>
                <a:cs typeface="Calibri" panose="020F0502020204030204" pitchFamily="34" charset="0"/>
              </a:rPr>
              <a:t>.</a:t>
            </a:r>
          </a:p>
          <a:p>
            <a:endParaRPr lang="en-GB" sz="1500" dirty="0">
              <a:solidFill>
                <a:schemeClr val="tx2">
                  <a:lumMod val="50000"/>
                  <a:lumOff val="50000"/>
                </a:schemeClr>
              </a:solidFill>
              <a:latin typeface="Calibri" panose="020F0502020204030204" pitchFamily="34" charset="0"/>
              <a:cs typeface="Calibri" panose="020F0502020204030204" pitchFamily="34" charset="0"/>
            </a:endParaRPr>
          </a:p>
          <a:p>
            <a:endParaRPr lang="en-GB" sz="1500" dirty="0" smtClean="0">
              <a:solidFill>
                <a:schemeClr val="tx2">
                  <a:lumMod val="50000"/>
                  <a:lumOff val="50000"/>
                </a:schemeClr>
              </a:solidFill>
              <a:latin typeface="Calibri" panose="020F0502020204030204" pitchFamily="34" charset="0"/>
              <a:cs typeface="Calibri" panose="020F0502020204030204" pitchFamily="34" charset="0"/>
            </a:endParaRPr>
          </a:p>
          <a:p>
            <a:endParaRPr lang="en-GB" sz="1500" dirty="0">
              <a:solidFill>
                <a:schemeClr val="tx2">
                  <a:lumMod val="50000"/>
                  <a:lumOff val="50000"/>
                </a:schemeClr>
              </a:solidFill>
              <a:latin typeface="Calibri" panose="020F0502020204030204" pitchFamily="34" charset="0"/>
              <a:cs typeface="Calibri" panose="020F0502020204030204" pitchFamily="34" charset="0"/>
            </a:endParaRPr>
          </a:p>
          <a:p>
            <a:endParaRPr lang="en-GB" sz="1500" dirty="0" smtClean="0">
              <a:solidFill>
                <a:schemeClr val="tx2">
                  <a:lumMod val="50000"/>
                  <a:lumOff val="50000"/>
                </a:schemeClr>
              </a:solidFill>
              <a:latin typeface="Calibri" panose="020F0502020204030204" pitchFamily="34" charset="0"/>
              <a:cs typeface="Calibri" panose="020F0502020204030204" pitchFamily="34" charset="0"/>
            </a:endParaRPr>
          </a:p>
          <a:p>
            <a:endParaRPr lang="en-GB" sz="1500" dirty="0">
              <a:solidFill>
                <a:schemeClr val="tx2">
                  <a:lumMod val="50000"/>
                  <a:lumOff val="50000"/>
                </a:schemeClr>
              </a:solidFill>
              <a:latin typeface="Calibri" panose="020F0502020204030204" pitchFamily="34" charset="0"/>
              <a:cs typeface="Calibri" panose="020F0502020204030204" pitchFamily="34" charset="0"/>
            </a:endParaRPr>
          </a:p>
          <a:p>
            <a:endParaRPr lang="en-GB" sz="1500" dirty="0" smtClean="0">
              <a:solidFill>
                <a:schemeClr val="tx2">
                  <a:lumMod val="50000"/>
                  <a:lumOff val="50000"/>
                </a:schemeClr>
              </a:solidFill>
              <a:latin typeface="Calibri" panose="020F0502020204030204" pitchFamily="34" charset="0"/>
              <a:cs typeface="Calibri" panose="020F0502020204030204" pitchFamily="34" charset="0"/>
            </a:endParaRPr>
          </a:p>
          <a:p>
            <a:endParaRPr lang="en-GB" sz="1500" dirty="0">
              <a:solidFill>
                <a:schemeClr val="tx2">
                  <a:lumMod val="50000"/>
                  <a:lumOff val="50000"/>
                </a:schemeClr>
              </a:solidFill>
              <a:latin typeface="Calibri" panose="020F0502020204030204" pitchFamily="34" charset="0"/>
              <a:cs typeface="Calibri" panose="020F0502020204030204" pitchFamily="34" charset="0"/>
            </a:endParaRPr>
          </a:p>
          <a:p>
            <a:endParaRPr lang="en-GB" sz="1500" dirty="0" smtClean="0">
              <a:solidFill>
                <a:schemeClr val="tx2">
                  <a:lumMod val="50000"/>
                  <a:lumOff val="50000"/>
                </a:schemeClr>
              </a:solidFill>
              <a:latin typeface="Calibri" panose="020F0502020204030204" pitchFamily="34" charset="0"/>
              <a:cs typeface="Calibri" panose="020F0502020204030204" pitchFamily="34" charset="0"/>
            </a:endParaRPr>
          </a:p>
          <a:p>
            <a:endParaRPr lang="en-GB" sz="1500" dirty="0">
              <a:solidFill>
                <a:schemeClr val="tx2">
                  <a:lumMod val="50000"/>
                  <a:lumOff val="50000"/>
                </a:schemeClr>
              </a:solidFill>
              <a:latin typeface="Calibri" panose="020F0502020204030204" pitchFamily="34" charset="0"/>
              <a:cs typeface="Calibri" panose="020F0502020204030204" pitchFamily="34" charset="0"/>
            </a:endParaRPr>
          </a:p>
          <a:p>
            <a:endParaRPr lang="en-GB" sz="1500" dirty="0" smtClean="0">
              <a:solidFill>
                <a:schemeClr val="tx2">
                  <a:lumMod val="50000"/>
                  <a:lumOff val="50000"/>
                </a:schemeClr>
              </a:solidFill>
              <a:latin typeface="Calibri" panose="020F0502020204030204" pitchFamily="34" charset="0"/>
              <a:cs typeface="Calibri" panose="020F0502020204030204" pitchFamily="34" charset="0"/>
            </a:endParaRPr>
          </a:p>
          <a:p>
            <a:endParaRPr lang="en-GB" sz="1500" dirty="0">
              <a:solidFill>
                <a:schemeClr val="tx2">
                  <a:lumMod val="50000"/>
                  <a:lumOff val="50000"/>
                </a:schemeClr>
              </a:solidFill>
              <a:latin typeface="Calibri" panose="020F0502020204030204" pitchFamily="34" charset="0"/>
              <a:cs typeface="Calibri" panose="020F0502020204030204" pitchFamily="34" charset="0"/>
            </a:endParaRPr>
          </a:p>
          <a:p>
            <a:endParaRPr lang="en-GB" sz="1500" dirty="0" smtClean="0">
              <a:solidFill>
                <a:schemeClr val="tx2">
                  <a:lumMod val="50000"/>
                  <a:lumOff val="50000"/>
                </a:schemeClr>
              </a:solidFill>
              <a:latin typeface="Calibri" panose="020F0502020204030204" pitchFamily="34" charset="0"/>
              <a:cs typeface="Calibri" panose="020F0502020204030204" pitchFamily="34" charset="0"/>
            </a:endParaRPr>
          </a:p>
        </p:txBody>
      </p:sp>
      <p:sp>
        <p:nvSpPr>
          <p:cNvPr id="19" name="TextBox 10"/>
          <p:cNvSpPr txBox="1"/>
          <p:nvPr/>
        </p:nvSpPr>
        <p:spPr>
          <a:xfrm>
            <a:off x="1518991" y="3078639"/>
            <a:ext cx="2024309" cy="1738938"/>
          </a:xfrm>
          <a:prstGeom prst="rect">
            <a:avLst/>
          </a:prstGeom>
          <a:noFill/>
        </p:spPr>
        <p:txBody>
          <a:bodyPr wrap="square" rtlCol="1">
            <a:spAutoFit/>
          </a:bodyPr>
          <a:lstStyle/>
          <a:p>
            <a:pPr lvl="0" algn="ctr">
              <a:defRPr/>
            </a:pPr>
            <a:r>
              <a:rPr lang="en-US" sz="1600" dirty="0">
                <a:solidFill>
                  <a:schemeClr val="accent3"/>
                </a:solidFill>
                <a:latin typeface="Calibri" panose="020F0502020204030204" pitchFamily="34" charset="0"/>
                <a:ea typeface="Verdana" panose="020B0604030504040204" pitchFamily="34" charset="0"/>
                <a:cs typeface="Calibri" panose="020F0502020204030204" pitchFamily="34" charset="0"/>
              </a:rPr>
              <a:t>WHO?</a:t>
            </a:r>
          </a:p>
          <a:p>
            <a:pPr algn="ctr">
              <a:spcAft>
                <a:spcPts val="200"/>
              </a:spcAft>
              <a:defRPr/>
            </a:pPr>
            <a:r>
              <a:rPr lang="en-GB" sz="13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Mortgage Intermediaries – advise customers on which lender to use, 24+ mortgages pa, not tied wholly to one lender, GB based. Sample sourced from </a:t>
            </a:r>
            <a:r>
              <a:rPr lang="en-GB" sz="1300" dirty="0" smtClean="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Autus</a:t>
            </a:r>
            <a:endParaRPr lang="en-GB" sz="13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endParaRPr>
          </a:p>
        </p:txBody>
      </p:sp>
      <p:sp>
        <p:nvSpPr>
          <p:cNvPr id="26" name="TextBox 10"/>
          <p:cNvSpPr txBox="1"/>
          <p:nvPr/>
        </p:nvSpPr>
        <p:spPr>
          <a:xfrm>
            <a:off x="4505921" y="3178667"/>
            <a:ext cx="2135842" cy="1538883"/>
          </a:xfrm>
          <a:prstGeom prst="rect">
            <a:avLst/>
          </a:prstGeom>
          <a:noFill/>
        </p:spPr>
        <p:txBody>
          <a:bodyPr wrap="square" rtlCol="1">
            <a:spAutoFit/>
          </a:bodyPr>
          <a:lstStyle/>
          <a:p>
            <a:pPr lvl="0" algn="ctr">
              <a:defRPr/>
            </a:pPr>
            <a:r>
              <a:rPr lang="en-US" sz="1600" dirty="0">
                <a:solidFill>
                  <a:schemeClr val="accent3"/>
                </a:solidFill>
                <a:latin typeface="Calibri" panose="020F0502020204030204" pitchFamily="34" charset="0"/>
                <a:ea typeface="Verdana" panose="020B0604030504040204" pitchFamily="34" charset="0"/>
                <a:cs typeface="Calibri" panose="020F0502020204030204" pitchFamily="34" charset="0"/>
              </a:rPr>
              <a:t>HOW?</a:t>
            </a:r>
          </a:p>
          <a:p>
            <a:pPr algn="ctr">
              <a:spcAft>
                <a:spcPts val="200"/>
              </a:spcAft>
              <a:defRPr/>
            </a:pPr>
            <a:r>
              <a:rPr lang="en-GB" sz="13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Monthly telephone interviews </a:t>
            </a:r>
            <a:br>
              <a:rPr lang="en-GB" sz="13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br>
            <a:r>
              <a:rPr lang="en-GB" sz="13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(100 per month), average interview </a:t>
            </a:r>
            <a:br>
              <a:rPr lang="en-GB" sz="13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br>
            <a:r>
              <a:rPr lang="en-GB" sz="13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c.30 minutes. Fieldwork by PRS (our sister company) </a:t>
            </a:r>
          </a:p>
        </p:txBody>
      </p:sp>
      <p:sp>
        <p:nvSpPr>
          <p:cNvPr id="27" name="TextBox 10"/>
          <p:cNvSpPr txBox="1"/>
          <p:nvPr/>
        </p:nvSpPr>
        <p:spPr>
          <a:xfrm>
            <a:off x="7579449" y="3278694"/>
            <a:ext cx="2050964" cy="1538883"/>
          </a:xfrm>
          <a:prstGeom prst="rect">
            <a:avLst/>
          </a:prstGeom>
          <a:noFill/>
        </p:spPr>
        <p:txBody>
          <a:bodyPr wrap="square" rtlCol="1">
            <a:spAutoFit/>
          </a:bodyPr>
          <a:lstStyle/>
          <a:p>
            <a:pPr lvl="0" algn="ctr">
              <a:defRPr/>
            </a:pPr>
            <a:r>
              <a:rPr lang="en-US" sz="1600" dirty="0">
                <a:solidFill>
                  <a:schemeClr val="accent3"/>
                </a:solidFill>
                <a:latin typeface="Calibri" panose="020F0502020204030204" pitchFamily="34" charset="0"/>
                <a:ea typeface="Verdana" panose="020B0604030504040204" pitchFamily="34" charset="0"/>
                <a:cs typeface="Calibri" panose="020F0502020204030204" pitchFamily="34" charset="0"/>
              </a:rPr>
              <a:t>HOW MANY?</a:t>
            </a:r>
          </a:p>
          <a:p>
            <a:pPr algn="ctr">
              <a:spcAft>
                <a:spcPts val="200"/>
              </a:spcAft>
              <a:defRPr/>
            </a:pPr>
            <a:r>
              <a:rPr lang="en-GB" sz="13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Total of </a:t>
            </a:r>
            <a:r>
              <a:rPr lang="en-GB" sz="1300" dirty="0" smtClean="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200</a:t>
            </a:r>
            <a:r>
              <a:rPr lang="en-GB" sz="13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 Achieved sample weighted by firm size &amp; type to be representative </a:t>
            </a:r>
            <a:r>
              <a:rPr lang="en-GB" sz="1300" dirty="0" smtClean="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of the Touchstone and Autus universes</a:t>
            </a:r>
            <a:endParaRPr lang="en-GB" sz="13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endParaRPr>
          </a:p>
        </p:txBody>
      </p:sp>
      <p:grpSp>
        <p:nvGrpSpPr>
          <p:cNvPr id="28" name="Group 39"/>
          <p:cNvGrpSpPr/>
          <p:nvPr/>
        </p:nvGrpSpPr>
        <p:grpSpPr>
          <a:xfrm>
            <a:off x="1372753" y="2778109"/>
            <a:ext cx="2340000" cy="2340000"/>
            <a:chOff x="1387786" y="1433501"/>
            <a:chExt cx="1571636" cy="1571636"/>
          </a:xfrm>
        </p:grpSpPr>
        <p:sp>
          <p:nvSpPr>
            <p:cNvPr id="29" name="Arc 28"/>
            <p:cNvSpPr/>
            <p:nvPr/>
          </p:nvSpPr>
          <p:spPr>
            <a:xfrm>
              <a:off x="1387786" y="1433501"/>
              <a:ext cx="1571636" cy="1571636"/>
            </a:xfrm>
            <a:prstGeom prst="arc">
              <a:avLst>
                <a:gd name="adj1" fmla="val 18998543"/>
                <a:gd name="adj2" fmla="val 7076319"/>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dirty="0"/>
            </a:p>
          </p:txBody>
        </p:sp>
        <p:sp>
          <p:nvSpPr>
            <p:cNvPr id="30" name="Arc 29"/>
            <p:cNvSpPr/>
            <p:nvPr/>
          </p:nvSpPr>
          <p:spPr>
            <a:xfrm>
              <a:off x="1387786" y="1433501"/>
              <a:ext cx="1571636" cy="1571636"/>
            </a:xfrm>
            <a:prstGeom prst="arc">
              <a:avLst>
                <a:gd name="adj1" fmla="val 7282152"/>
                <a:gd name="adj2" fmla="val 18765092"/>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dirty="0"/>
            </a:p>
          </p:txBody>
        </p:sp>
      </p:grpSp>
      <p:grpSp>
        <p:nvGrpSpPr>
          <p:cNvPr id="31" name="Group 39"/>
          <p:cNvGrpSpPr/>
          <p:nvPr/>
        </p:nvGrpSpPr>
        <p:grpSpPr>
          <a:xfrm>
            <a:off x="4403842" y="2778109"/>
            <a:ext cx="2340000" cy="2340000"/>
            <a:chOff x="1387786" y="1433501"/>
            <a:chExt cx="1571636" cy="1571636"/>
          </a:xfrm>
        </p:grpSpPr>
        <p:sp>
          <p:nvSpPr>
            <p:cNvPr id="32" name="Arc 31"/>
            <p:cNvSpPr/>
            <p:nvPr/>
          </p:nvSpPr>
          <p:spPr>
            <a:xfrm>
              <a:off x="1387786" y="1433501"/>
              <a:ext cx="1571636" cy="1571636"/>
            </a:xfrm>
            <a:prstGeom prst="arc">
              <a:avLst>
                <a:gd name="adj1" fmla="val 18998543"/>
                <a:gd name="adj2" fmla="val 7076319"/>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dirty="0"/>
            </a:p>
          </p:txBody>
        </p:sp>
        <p:sp>
          <p:nvSpPr>
            <p:cNvPr id="33" name="Arc 32"/>
            <p:cNvSpPr/>
            <p:nvPr/>
          </p:nvSpPr>
          <p:spPr>
            <a:xfrm>
              <a:off x="1387786" y="1433501"/>
              <a:ext cx="1571636" cy="1571636"/>
            </a:xfrm>
            <a:prstGeom prst="arc">
              <a:avLst>
                <a:gd name="adj1" fmla="val 7282152"/>
                <a:gd name="adj2" fmla="val 18765092"/>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dirty="0"/>
            </a:p>
          </p:txBody>
        </p:sp>
      </p:grpSp>
      <p:grpSp>
        <p:nvGrpSpPr>
          <p:cNvPr id="34" name="Group 39"/>
          <p:cNvGrpSpPr/>
          <p:nvPr/>
        </p:nvGrpSpPr>
        <p:grpSpPr>
          <a:xfrm>
            <a:off x="7434931" y="2778109"/>
            <a:ext cx="2340000" cy="2340000"/>
            <a:chOff x="1387786" y="1433501"/>
            <a:chExt cx="1571636" cy="1571636"/>
          </a:xfrm>
        </p:grpSpPr>
        <p:sp>
          <p:nvSpPr>
            <p:cNvPr id="35" name="Arc 34"/>
            <p:cNvSpPr/>
            <p:nvPr/>
          </p:nvSpPr>
          <p:spPr>
            <a:xfrm>
              <a:off x="1387786" y="1433501"/>
              <a:ext cx="1571636" cy="1571636"/>
            </a:xfrm>
            <a:prstGeom prst="arc">
              <a:avLst>
                <a:gd name="adj1" fmla="val 18998543"/>
                <a:gd name="adj2" fmla="val 7076319"/>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dirty="0"/>
            </a:p>
          </p:txBody>
        </p:sp>
        <p:sp>
          <p:nvSpPr>
            <p:cNvPr id="36" name="Arc 35"/>
            <p:cNvSpPr/>
            <p:nvPr/>
          </p:nvSpPr>
          <p:spPr>
            <a:xfrm>
              <a:off x="1387786" y="1433501"/>
              <a:ext cx="1571636" cy="1571636"/>
            </a:xfrm>
            <a:prstGeom prst="arc">
              <a:avLst>
                <a:gd name="adj1" fmla="val 7282152"/>
                <a:gd name="adj2" fmla="val 18765092"/>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dirty="0"/>
            </a:p>
          </p:txBody>
        </p:sp>
      </p:grpSp>
    </p:spTree>
    <p:extLst>
      <p:ext uri="{BB962C8B-B14F-4D97-AF65-F5344CB8AC3E}">
        <p14:creationId xmlns:p14="http://schemas.microsoft.com/office/powerpoint/2010/main" val="3409488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 xmlns:a16="http://schemas.microsoft.com/office/drawing/2014/main" id="{E2DAA7E8-7A8D-452B-AC3C-C27B7D2C454A}"/>
              </a:ext>
            </a:extLst>
          </p:cNvPr>
          <p:cNvSpPr>
            <a:spLocks noGrp="1"/>
          </p:cNvSpPr>
          <p:nvPr>
            <p:ph type="title"/>
          </p:nvPr>
        </p:nvSpPr>
        <p:spPr/>
        <p:txBody>
          <a:bodyPr/>
          <a:lstStyle/>
          <a:p>
            <a:r>
              <a:rPr lang="en-GB" dirty="0"/>
              <a:t>Executive summary</a:t>
            </a:r>
          </a:p>
        </p:txBody>
      </p:sp>
    </p:spTree>
    <p:extLst>
      <p:ext uri="{BB962C8B-B14F-4D97-AF65-F5344CB8AC3E}">
        <p14:creationId xmlns:p14="http://schemas.microsoft.com/office/powerpoint/2010/main" val="2718584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GB" dirty="0"/>
              <a:t>Executive summary</a:t>
            </a:r>
            <a:endParaRPr lang="fr-FR" sz="3200" dirty="0">
              <a:latin typeface="Calibri" panose="020F0502020204030204" pitchFamily="34" charset="0"/>
              <a:cs typeface="Calibri" panose="020F0502020204030204" pitchFamily="34" charset="0"/>
            </a:endParaRPr>
          </a:p>
        </p:txBody>
      </p:sp>
      <p:grpSp>
        <p:nvGrpSpPr>
          <p:cNvPr id="20" name="Group 58"/>
          <p:cNvGrpSpPr/>
          <p:nvPr/>
        </p:nvGrpSpPr>
        <p:grpSpPr>
          <a:xfrm rot="16200000" flipV="1">
            <a:off x="77777" y="2509595"/>
            <a:ext cx="1656000" cy="87864"/>
            <a:chOff x="769516" y="4342213"/>
            <a:chExt cx="1930276" cy="81082"/>
          </a:xfrm>
        </p:grpSpPr>
        <p:sp>
          <p:nvSpPr>
            <p:cNvPr id="28" name="Rectangle 27"/>
            <p:cNvSpPr/>
            <p:nvPr/>
          </p:nvSpPr>
          <p:spPr>
            <a:xfrm>
              <a:off x="769516" y="4342213"/>
              <a:ext cx="1930276" cy="810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2272506" y="4342213"/>
              <a:ext cx="425822" cy="810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58"/>
          <p:cNvGrpSpPr/>
          <p:nvPr/>
        </p:nvGrpSpPr>
        <p:grpSpPr>
          <a:xfrm rot="16200000" flipV="1">
            <a:off x="5740717" y="2509595"/>
            <a:ext cx="1656000" cy="87864"/>
            <a:chOff x="769516" y="4342213"/>
            <a:chExt cx="1930276" cy="81082"/>
          </a:xfrm>
        </p:grpSpPr>
        <p:sp>
          <p:nvSpPr>
            <p:cNvPr id="31" name="Rectangle 30"/>
            <p:cNvSpPr/>
            <p:nvPr/>
          </p:nvSpPr>
          <p:spPr>
            <a:xfrm>
              <a:off x="769516" y="4342213"/>
              <a:ext cx="1930276" cy="810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2272506" y="4342213"/>
              <a:ext cx="425822" cy="810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58"/>
          <p:cNvGrpSpPr/>
          <p:nvPr/>
        </p:nvGrpSpPr>
        <p:grpSpPr>
          <a:xfrm rot="16200000" flipV="1">
            <a:off x="77778" y="4867992"/>
            <a:ext cx="1656000" cy="87864"/>
            <a:chOff x="769516" y="4342213"/>
            <a:chExt cx="1930276" cy="81082"/>
          </a:xfrm>
        </p:grpSpPr>
        <p:sp>
          <p:nvSpPr>
            <p:cNvPr id="34" name="Rectangle 33"/>
            <p:cNvSpPr/>
            <p:nvPr/>
          </p:nvSpPr>
          <p:spPr>
            <a:xfrm>
              <a:off x="769516" y="4342213"/>
              <a:ext cx="1930276" cy="810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2272506" y="4342213"/>
              <a:ext cx="425822" cy="810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58"/>
          <p:cNvGrpSpPr/>
          <p:nvPr/>
        </p:nvGrpSpPr>
        <p:grpSpPr>
          <a:xfrm rot="16200000" flipV="1">
            <a:off x="5740718" y="4867992"/>
            <a:ext cx="1656000" cy="87864"/>
            <a:chOff x="769516" y="4342213"/>
            <a:chExt cx="1930276" cy="81082"/>
          </a:xfrm>
        </p:grpSpPr>
        <p:sp>
          <p:nvSpPr>
            <p:cNvPr id="45" name="Rectangle 44"/>
            <p:cNvSpPr/>
            <p:nvPr/>
          </p:nvSpPr>
          <p:spPr>
            <a:xfrm>
              <a:off x="769516" y="4342213"/>
              <a:ext cx="1930276" cy="810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p:nvSpPr>
          <p:spPr>
            <a:xfrm>
              <a:off x="2272506" y="4342213"/>
              <a:ext cx="425822" cy="810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1"/>
          <p:cNvSpPr txBox="1"/>
          <p:nvPr/>
        </p:nvSpPr>
        <p:spPr>
          <a:xfrm>
            <a:off x="1020276" y="1725527"/>
            <a:ext cx="4536000" cy="1656000"/>
          </a:xfrm>
          <a:prstGeom prst="rect">
            <a:avLst/>
          </a:prstGeom>
          <a:noFill/>
        </p:spPr>
        <p:txBody>
          <a:bodyPr wrap="square" rtlCol="1" anchor="ctr">
            <a:noAutofit/>
          </a:bodyPr>
          <a:lstStyle/>
          <a:p>
            <a:pPr>
              <a:defRPr/>
            </a:pPr>
            <a:r>
              <a:rPr lang="en-GB" sz="1600" dirty="0" smtClean="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Confidence in the mortgage industry and the intermediary sector showed some </a:t>
            </a:r>
            <a:r>
              <a:rPr lang="en-GB" sz="1600" b="1" dirty="0" smtClean="0">
                <a:solidFill>
                  <a:schemeClr val="accent3"/>
                </a:solidFill>
                <a:latin typeface="Calibri" panose="020F0502020204030204" pitchFamily="34" charset="0"/>
                <a:ea typeface="Verdana" panose="020B0604030504040204" pitchFamily="34" charset="0"/>
                <a:cs typeface="Calibri" panose="020F0502020204030204" pitchFamily="34" charset="0"/>
              </a:rPr>
              <a:t>signs of recovery in the summer</a:t>
            </a:r>
            <a:r>
              <a:rPr lang="en-GB" sz="1600" dirty="0" smtClean="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 before </a:t>
            </a:r>
            <a:r>
              <a:rPr lang="en-GB" sz="1600" b="1" dirty="0" smtClean="0">
                <a:solidFill>
                  <a:schemeClr val="accent3"/>
                </a:solidFill>
                <a:latin typeface="Calibri" panose="020F0502020204030204" pitchFamily="34" charset="0"/>
                <a:ea typeface="Verdana" panose="020B0604030504040204" pitchFamily="34" charset="0"/>
                <a:cs typeface="Calibri" panose="020F0502020204030204" pitchFamily="34" charset="0"/>
              </a:rPr>
              <a:t>dipping in September</a:t>
            </a:r>
            <a:r>
              <a:rPr lang="en-GB" sz="1600" dirty="0" smtClean="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 However, the recoveries in intermediary confidence in their own firm were largely maintained in September.</a:t>
            </a:r>
            <a:endParaRPr lang="en-GB" sz="16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endParaRPr>
          </a:p>
        </p:txBody>
      </p:sp>
      <p:sp>
        <p:nvSpPr>
          <p:cNvPr id="48" name="TextBox 9"/>
          <p:cNvSpPr txBox="1"/>
          <p:nvPr/>
        </p:nvSpPr>
        <p:spPr>
          <a:xfrm>
            <a:off x="6690826" y="1725527"/>
            <a:ext cx="4536000" cy="1656000"/>
          </a:xfrm>
          <a:prstGeom prst="rect">
            <a:avLst/>
          </a:prstGeom>
          <a:noFill/>
        </p:spPr>
        <p:txBody>
          <a:bodyPr wrap="square" rtlCol="1" anchor="ctr">
            <a:noAutofit/>
          </a:bodyPr>
          <a:lstStyle/>
          <a:p>
            <a:pPr lvl="0" algn="just">
              <a:defRPr/>
            </a:pPr>
            <a:r>
              <a:rPr lang="en-GB" sz="1600" dirty="0" smtClean="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Intermediary confidence in their own firm was boosted by </a:t>
            </a:r>
            <a:r>
              <a:rPr lang="en-GB" sz="1600" b="1" dirty="0" smtClean="0">
                <a:solidFill>
                  <a:schemeClr val="accent3"/>
                </a:solidFill>
                <a:latin typeface="Calibri" panose="020F0502020204030204" pitchFamily="34" charset="0"/>
                <a:ea typeface="Verdana" panose="020B0604030504040204" pitchFamily="34" charset="0"/>
                <a:cs typeface="Calibri" panose="020F0502020204030204" pitchFamily="34" charset="0"/>
              </a:rPr>
              <a:t>higher activity </a:t>
            </a:r>
            <a:r>
              <a:rPr lang="en-GB" sz="1600" dirty="0" smtClean="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(both from lenders and borrowers). However there were still some cases proving more </a:t>
            </a:r>
            <a:r>
              <a:rPr lang="en-GB" sz="1600" b="1" dirty="0" smtClean="0">
                <a:solidFill>
                  <a:schemeClr val="accent3"/>
                </a:solidFill>
                <a:latin typeface="Calibri" panose="020F0502020204030204" pitchFamily="34" charset="0"/>
                <a:ea typeface="Verdana" panose="020B0604030504040204" pitchFamily="34" charset="0"/>
                <a:cs typeface="Calibri" panose="020F0502020204030204" pitchFamily="34" charset="0"/>
              </a:rPr>
              <a:t>difficult to place </a:t>
            </a:r>
            <a:r>
              <a:rPr lang="en-GB" sz="1600" dirty="0" smtClean="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(e.g. some FTBs, those on furlough, self-employed), and there was some </a:t>
            </a:r>
            <a:r>
              <a:rPr lang="en-GB" sz="1600" b="1" dirty="0" smtClean="0">
                <a:solidFill>
                  <a:schemeClr val="accent3"/>
                </a:solidFill>
                <a:latin typeface="Calibri" panose="020F0502020204030204" pitchFamily="34" charset="0"/>
                <a:ea typeface="Verdana" panose="020B0604030504040204" pitchFamily="34" charset="0"/>
                <a:cs typeface="Calibri" panose="020F0502020204030204" pitchFamily="34" charset="0"/>
              </a:rPr>
              <a:t>uncertainty</a:t>
            </a:r>
            <a:r>
              <a:rPr lang="en-GB" sz="1600" dirty="0" smtClean="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 in the future outlook. </a:t>
            </a:r>
          </a:p>
        </p:txBody>
      </p:sp>
      <p:sp>
        <p:nvSpPr>
          <p:cNvPr id="49" name="TextBox 1"/>
          <p:cNvSpPr txBox="1"/>
          <p:nvPr/>
        </p:nvSpPr>
        <p:spPr>
          <a:xfrm>
            <a:off x="1020276" y="4083924"/>
            <a:ext cx="4536000" cy="1656000"/>
          </a:xfrm>
          <a:prstGeom prst="rect">
            <a:avLst/>
          </a:prstGeom>
          <a:noFill/>
        </p:spPr>
        <p:txBody>
          <a:bodyPr wrap="square" rtlCol="1" anchor="ctr">
            <a:noAutofit/>
          </a:bodyPr>
          <a:lstStyle/>
          <a:p>
            <a:pPr lvl="0">
              <a:defRPr/>
            </a:pPr>
            <a:r>
              <a:rPr lang="en-GB" sz="1600" dirty="0" smtClean="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Looking at business flows, </a:t>
            </a:r>
            <a:r>
              <a:rPr lang="en-GB" sz="1600" b="1" dirty="0" smtClean="0">
                <a:solidFill>
                  <a:schemeClr val="accent3"/>
                </a:solidFill>
                <a:latin typeface="Calibri" panose="020F0502020204030204" pitchFamily="34" charset="0"/>
                <a:ea typeface="Verdana" panose="020B0604030504040204" pitchFamily="34" charset="0"/>
                <a:cs typeface="Calibri" panose="020F0502020204030204" pitchFamily="34" charset="0"/>
              </a:rPr>
              <a:t>33% of DIPs resulted in a completion in Q3</a:t>
            </a:r>
            <a:r>
              <a:rPr lang="en-GB" sz="1600" dirty="0" smtClean="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 This was up slightly from 27% in Q2, but still some way behind the conversion levels we used to see (around 50%).</a:t>
            </a:r>
            <a:endParaRPr lang="en-GB" sz="16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endParaRPr>
          </a:p>
        </p:txBody>
      </p:sp>
      <p:sp>
        <p:nvSpPr>
          <p:cNvPr id="50" name="TextBox 9"/>
          <p:cNvSpPr txBox="1"/>
          <p:nvPr/>
        </p:nvSpPr>
        <p:spPr>
          <a:xfrm>
            <a:off x="6690826" y="4083924"/>
            <a:ext cx="4536000" cy="1656000"/>
          </a:xfrm>
          <a:prstGeom prst="rect">
            <a:avLst/>
          </a:prstGeom>
          <a:noFill/>
        </p:spPr>
        <p:txBody>
          <a:bodyPr wrap="square" rtlCol="1" anchor="ctr">
            <a:noAutofit/>
          </a:bodyPr>
          <a:lstStyle/>
          <a:p>
            <a:pPr lvl="0">
              <a:defRPr/>
            </a:pPr>
            <a:r>
              <a:rPr lang="en-GB" sz="1600" dirty="0" smtClean="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Taking a closer look at business flows, </a:t>
            </a:r>
            <a:r>
              <a:rPr lang="en-GB" sz="1600" b="1" dirty="0" smtClean="0">
                <a:solidFill>
                  <a:schemeClr val="accent3"/>
                </a:solidFill>
                <a:latin typeface="Calibri" panose="020F0502020204030204" pitchFamily="34" charset="0"/>
                <a:ea typeface="Verdana" panose="020B0604030504040204" pitchFamily="34" charset="0"/>
                <a:cs typeface="Calibri" panose="020F0502020204030204" pitchFamily="34" charset="0"/>
              </a:rPr>
              <a:t>53% of full applications resulted in a completion in Q3</a:t>
            </a:r>
            <a:r>
              <a:rPr lang="en-GB" sz="1600" dirty="0" smtClean="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 This was up from 45% in Q2, but down from 68% in Q1. The quarterly increase in conversion was most pronounced among intermediaries dealing with mover cases, and those in the north.</a:t>
            </a:r>
            <a:endParaRPr lang="en-GB" sz="16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endParaRPr>
          </a:p>
        </p:txBody>
      </p:sp>
    </p:spTree>
    <p:extLst>
      <p:ext uri="{BB962C8B-B14F-4D97-AF65-F5344CB8AC3E}">
        <p14:creationId xmlns:p14="http://schemas.microsoft.com/office/powerpoint/2010/main" val="2312890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 xmlns:a16="http://schemas.microsoft.com/office/drawing/2014/main" id="{E2DAA7E8-7A8D-452B-AC3C-C27B7D2C454A}"/>
              </a:ext>
            </a:extLst>
          </p:cNvPr>
          <p:cNvSpPr>
            <a:spLocks noGrp="1"/>
          </p:cNvSpPr>
          <p:nvPr>
            <p:ph type="title"/>
          </p:nvPr>
        </p:nvSpPr>
        <p:spPr/>
        <p:txBody>
          <a:bodyPr/>
          <a:lstStyle/>
          <a:p>
            <a:r>
              <a:rPr lang="en-GB" dirty="0"/>
              <a:t>Business volumes and confidence</a:t>
            </a:r>
          </a:p>
        </p:txBody>
      </p:sp>
    </p:spTree>
    <p:extLst>
      <p:ext uri="{BB962C8B-B14F-4D97-AF65-F5344CB8AC3E}">
        <p14:creationId xmlns:p14="http://schemas.microsoft.com/office/powerpoint/2010/main" val="1647977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Claimed volumes of mortgage cases, per year</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r>
              <a:rPr lang="en-GB" sz="1700" dirty="0" smtClean="0"/>
              <a:t>Bank of England figures showed </a:t>
            </a:r>
            <a:r>
              <a:rPr lang="en-GB" sz="1700" dirty="0" smtClean="0"/>
              <a:t>a recovery in </a:t>
            </a:r>
            <a:r>
              <a:rPr lang="en-GB" sz="1700" dirty="0"/>
              <a:t>mortgage volumes in Q3. The claimed mortgage case load </a:t>
            </a:r>
            <a:r>
              <a:rPr lang="en-GB" sz="1700" dirty="0" smtClean="0"/>
              <a:t>was also </a:t>
            </a:r>
            <a:r>
              <a:rPr lang="en-GB" sz="1700" dirty="0"/>
              <a:t>up this quarter, reflecting pent-up demand from the </a:t>
            </a:r>
            <a:r>
              <a:rPr lang="en-GB" sz="1700" dirty="0" smtClean="0"/>
              <a:t>lockdown.</a:t>
            </a:r>
            <a:endParaRPr lang="en-GB" sz="1400" i="1" dirty="0">
              <a:latin typeface="Calibri" panose="020F0502020204030204" pitchFamily="34" charset="0"/>
              <a:cs typeface="Calibri" panose="020F0502020204030204" pitchFamily="34" charset="0"/>
            </a:endParaRPr>
          </a:p>
        </p:txBody>
      </p:sp>
      <p:sp>
        <p:nvSpPr>
          <p:cNvPr id="50" name="Rectangle 49"/>
          <p:cNvSpPr/>
          <p:nvPr/>
        </p:nvSpPr>
        <p:spPr bwMode="auto">
          <a:xfrm>
            <a:off x="396874" y="1550228"/>
            <a:ext cx="5040000" cy="422127"/>
          </a:xfrm>
          <a:prstGeom prst="rect">
            <a:avLst/>
          </a:prstGeom>
          <a:solidFill>
            <a:schemeClr val="bg1">
              <a:lumMod val="8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7925" tIns="38963" rIns="77925" bIns="38963" numCol="1" spcCol="0" rtlCol="0" fromWordArt="0" anchor="ctr" anchorCtr="0" forceAA="0" compatLnSpc="1">
            <a:prstTxWarp prst="textNoShape">
              <a:avLst/>
            </a:prstTxWarp>
            <a:noAutofit/>
          </a:bodyPr>
          <a:lstStyle/>
          <a:p>
            <a:r>
              <a:rPr lang="en-GB" dirty="0">
                <a:solidFill>
                  <a:schemeClr val="tx1">
                    <a:lumMod val="60000"/>
                    <a:lumOff val="40000"/>
                  </a:schemeClr>
                </a:solidFill>
                <a:latin typeface="Calibri" panose="020F0502020204030204" pitchFamily="34" charset="0"/>
                <a:ea typeface="Verdana" pitchFamily="34" charset="0"/>
                <a:cs typeface="Calibri" panose="020F0502020204030204" pitchFamily="34" charset="0"/>
              </a:rPr>
              <a:t>All mortgages</a:t>
            </a:r>
          </a:p>
        </p:txBody>
      </p:sp>
      <p:sp>
        <p:nvSpPr>
          <p:cNvPr id="51" name="Rectangle 50"/>
          <p:cNvSpPr/>
          <p:nvPr/>
        </p:nvSpPr>
        <p:spPr bwMode="auto">
          <a:xfrm>
            <a:off x="5883496" y="1550228"/>
            <a:ext cx="5040000" cy="422127"/>
          </a:xfrm>
          <a:prstGeom prst="rect">
            <a:avLst/>
          </a:prstGeom>
          <a:solidFill>
            <a:schemeClr val="bg1">
              <a:lumMod val="8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7925" tIns="38963" rIns="77925" bIns="38963" numCol="1" spcCol="0" rtlCol="0" fromWordArt="0" anchor="ctr" anchorCtr="0" forceAA="0" compatLnSpc="1">
            <a:prstTxWarp prst="textNoShape">
              <a:avLst/>
            </a:prstTxWarp>
            <a:noAutofit/>
          </a:bodyPr>
          <a:lstStyle/>
          <a:p>
            <a:r>
              <a:rPr lang="en-GB" dirty="0">
                <a:solidFill>
                  <a:schemeClr val="tx1">
                    <a:lumMod val="60000"/>
                    <a:lumOff val="40000"/>
                  </a:schemeClr>
                </a:solidFill>
                <a:latin typeface="Calibri" panose="020F0502020204030204" pitchFamily="34" charset="0"/>
                <a:ea typeface="Verdana" pitchFamily="34" charset="0"/>
                <a:cs typeface="Calibri" panose="020F0502020204030204" pitchFamily="34" charset="0"/>
              </a:rPr>
              <a:t>Average business mix (% of all cases per year)</a:t>
            </a:r>
          </a:p>
        </p:txBody>
      </p:sp>
      <p:graphicFrame>
        <p:nvGraphicFramePr>
          <p:cNvPr id="52" name="Chart 51"/>
          <p:cNvGraphicFramePr/>
          <p:nvPr>
            <p:extLst>
              <p:ext uri="{D42A27DB-BD31-4B8C-83A1-F6EECF244321}">
                <p14:modId xmlns:p14="http://schemas.microsoft.com/office/powerpoint/2010/main" val="1610380535"/>
              </p:ext>
            </p:extLst>
          </p:nvPr>
        </p:nvGraphicFramePr>
        <p:xfrm>
          <a:off x="411163" y="2340131"/>
          <a:ext cx="5040000" cy="3013043"/>
        </p:xfrm>
        <a:graphic>
          <a:graphicData uri="http://schemas.openxmlformats.org/drawingml/2006/chart">
            <c:chart xmlns:c="http://schemas.openxmlformats.org/drawingml/2006/chart" xmlns:r="http://schemas.openxmlformats.org/officeDocument/2006/relationships" r:id="rId3"/>
          </a:graphicData>
        </a:graphic>
      </p:graphicFrame>
      <p:grpSp>
        <p:nvGrpSpPr>
          <p:cNvPr id="53" name="Group 68"/>
          <p:cNvGrpSpPr>
            <a:grpSpLocks/>
          </p:cNvGrpSpPr>
          <p:nvPr/>
        </p:nvGrpSpPr>
        <p:grpSpPr bwMode="auto">
          <a:xfrm>
            <a:off x="944034" y="2003457"/>
            <a:ext cx="4623293" cy="461701"/>
            <a:chOff x="268" y="3405"/>
            <a:chExt cx="3155" cy="349"/>
          </a:xfrm>
        </p:grpSpPr>
        <p:sp>
          <p:nvSpPr>
            <p:cNvPr id="54" name="Text Box 65"/>
            <p:cNvSpPr txBox="1">
              <a:spLocks noChangeArrowheads="1"/>
            </p:cNvSpPr>
            <p:nvPr/>
          </p:nvSpPr>
          <p:spPr bwMode="auto">
            <a:xfrm>
              <a:off x="378" y="3405"/>
              <a:ext cx="3045"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defRPr sz="1200">
                  <a:solidFill>
                    <a:schemeClr val="tx1"/>
                  </a:solidFill>
                  <a:latin typeface="Arial" charset="0"/>
                  <a:ea typeface="ＭＳ Ｐゴシック" pitchFamily="34" charset="-128"/>
                </a:defRPr>
              </a:lvl1pPr>
              <a:lvl2pPr marL="571500" eaLnBrk="0" hangingPunct="0">
                <a:defRPr sz="1200">
                  <a:solidFill>
                    <a:schemeClr val="tx1"/>
                  </a:solidFill>
                  <a:latin typeface="Arial" charset="0"/>
                  <a:ea typeface="ＭＳ Ｐゴシック" pitchFamily="34" charset="-128"/>
                </a:defRPr>
              </a:lvl2pPr>
              <a:lvl3pPr marL="1143000" eaLnBrk="0" hangingPunct="0">
                <a:defRPr sz="1200">
                  <a:solidFill>
                    <a:schemeClr val="tx1"/>
                  </a:solidFill>
                  <a:latin typeface="Arial" charset="0"/>
                  <a:ea typeface="ＭＳ Ｐゴシック" pitchFamily="34" charset="-128"/>
                </a:defRPr>
              </a:lvl3pPr>
              <a:lvl4pPr marL="1714500" eaLnBrk="0" hangingPunct="0">
                <a:defRPr sz="1200">
                  <a:solidFill>
                    <a:schemeClr val="tx1"/>
                  </a:solidFill>
                  <a:latin typeface="Arial" charset="0"/>
                  <a:ea typeface="ＭＳ Ｐゴシック" pitchFamily="34" charset="-128"/>
                </a:defRPr>
              </a:lvl4pPr>
              <a:lvl5pPr marL="2286000" eaLnBrk="0" hangingPunct="0">
                <a:defRPr sz="1200">
                  <a:solidFill>
                    <a:schemeClr val="tx1"/>
                  </a:solidFill>
                  <a:latin typeface="Arial" charset="0"/>
                  <a:ea typeface="ＭＳ Ｐゴシック" pitchFamily="34" charset="-128"/>
                </a:defRPr>
              </a:lvl5pPr>
              <a:lvl6pPr marL="2743200" eaLnBrk="0" fontAlgn="base" hangingPunct="0">
                <a:spcBef>
                  <a:spcPct val="0"/>
                </a:spcBef>
                <a:spcAft>
                  <a:spcPct val="0"/>
                </a:spcAft>
                <a:defRPr sz="1200">
                  <a:solidFill>
                    <a:schemeClr val="tx1"/>
                  </a:solidFill>
                  <a:latin typeface="Arial" charset="0"/>
                  <a:ea typeface="ＭＳ Ｐゴシック" pitchFamily="34" charset="-128"/>
                </a:defRPr>
              </a:lvl6pPr>
              <a:lvl7pPr marL="3200400" eaLnBrk="0" fontAlgn="base" hangingPunct="0">
                <a:spcBef>
                  <a:spcPct val="0"/>
                </a:spcBef>
                <a:spcAft>
                  <a:spcPct val="0"/>
                </a:spcAft>
                <a:defRPr sz="1200">
                  <a:solidFill>
                    <a:schemeClr val="tx1"/>
                  </a:solidFill>
                  <a:latin typeface="Arial" charset="0"/>
                  <a:ea typeface="ＭＳ Ｐゴシック" pitchFamily="34" charset="-128"/>
                </a:defRPr>
              </a:lvl7pPr>
              <a:lvl8pPr marL="3657600" eaLnBrk="0" fontAlgn="base" hangingPunct="0">
                <a:spcBef>
                  <a:spcPct val="0"/>
                </a:spcBef>
                <a:spcAft>
                  <a:spcPct val="0"/>
                </a:spcAft>
                <a:defRPr sz="1200">
                  <a:solidFill>
                    <a:schemeClr val="tx1"/>
                  </a:solidFill>
                  <a:latin typeface="Arial" charset="0"/>
                  <a:ea typeface="ＭＳ Ｐゴシック" pitchFamily="34" charset="-128"/>
                </a:defRPr>
              </a:lvl8pPr>
              <a:lvl9pPr marL="4114800" eaLnBrk="0" fontAlgn="base" hangingPunct="0">
                <a:spcBef>
                  <a:spcPct val="0"/>
                </a:spcBef>
                <a:spcAft>
                  <a:spcPct val="0"/>
                </a:spcAft>
                <a:defRPr sz="1200">
                  <a:solidFill>
                    <a:schemeClr val="tx1"/>
                  </a:solidFill>
                  <a:latin typeface="Arial" charset="0"/>
                  <a:ea typeface="ＭＳ Ｐゴシック" pitchFamily="34" charset="-128"/>
                </a:defRPr>
              </a:lvl9pPr>
            </a:lstStyle>
            <a:p>
              <a:pPr>
                <a:spcBef>
                  <a:spcPct val="50000"/>
                </a:spcBef>
              </a:pPr>
              <a:r>
                <a:rPr lang="en-GB" dirty="0" smtClean="0">
                  <a:solidFill>
                    <a:schemeClr val="tx2">
                      <a:lumMod val="50000"/>
                      <a:lumOff val="50000"/>
                    </a:schemeClr>
                  </a:solidFill>
                  <a:latin typeface="Calibri" panose="020F0502020204030204" pitchFamily="34" charset="0"/>
                  <a:cs typeface="Calibri" panose="020F0502020204030204" pitchFamily="34" charset="0"/>
                </a:rPr>
                <a:t>£</a:t>
              </a:r>
              <a:r>
                <a:rPr lang="en-GB" dirty="0">
                  <a:solidFill>
                    <a:schemeClr val="tx2">
                      <a:lumMod val="50000"/>
                      <a:lumOff val="50000"/>
                    </a:schemeClr>
                  </a:solidFill>
                  <a:latin typeface="Calibri" panose="020F0502020204030204" pitchFamily="34" charset="0"/>
                  <a:cs typeface="Calibri" panose="020F0502020204030204" pitchFamily="34" charset="0"/>
                </a:rPr>
                <a:t>b</a:t>
              </a:r>
              <a:r>
                <a:rPr lang="en-GB" dirty="0" smtClean="0">
                  <a:solidFill>
                    <a:schemeClr val="tx2">
                      <a:lumMod val="50000"/>
                      <a:lumOff val="50000"/>
                    </a:schemeClr>
                  </a:solidFill>
                  <a:latin typeface="Calibri" panose="020F0502020204030204" pitchFamily="34" charset="0"/>
                  <a:cs typeface="Calibri" panose="020F0502020204030204" pitchFamily="34" charset="0"/>
                </a:rPr>
                <a:t>n Gross </a:t>
              </a:r>
              <a:r>
                <a:rPr lang="en-GB" dirty="0">
                  <a:solidFill>
                    <a:schemeClr val="tx2">
                      <a:lumMod val="50000"/>
                      <a:lumOff val="50000"/>
                    </a:schemeClr>
                  </a:solidFill>
                  <a:latin typeface="Calibri" panose="020F0502020204030204" pitchFamily="34" charset="0"/>
                  <a:cs typeface="Calibri" panose="020F0502020204030204" pitchFamily="34" charset="0"/>
                </a:rPr>
                <a:t>lending on all mortgages per qr (Source </a:t>
              </a:r>
              <a:r>
                <a:rPr lang="en-GB" dirty="0" smtClean="0">
                  <a:solidFill>
                    <a:schemeClr val="tx2">
                      <a:lumMod val="50000"/>
                      <a:lumOff val="50000"/>
                    </a:schemeClr>
                  </a:solidFill>
                  <a:latin typeface="Calibri" panose="020F0502020204030204" pitchFamily="34" charset="0"/>
                  <a:cs typeface="Calibri" panose="020F0502020204030204" pitchFamily="34" charset="0"/>
                </a:rPr>
                <a:t>Bank of England)</a:t>
              </a:r>
              <a:r>
                <a:rPr lang="en-GB" dirty="0">
                  <a:solidFill>
                    <a:schemeClr val="tx2">
                      <a:lumMod val="50000"/>
                      <a:lumOff val="50000"/>
                    </a:schemeClr>
                  </a:solidFill>
                  <a:latin typeface="Calibri" panose="020F0502020204030204" pitchFamily="34" charset="0"/>
                  <a:cs typeface="Calibri" panose="020F0502020204030204" pitchFamily="34" charset="0"/>
                </a:rPr>
                <a:t/>
              </a:r>
              <a:br>
                <a:rPr lang="en-GB" dirty="0">
                  <a:solidFill>
                    <a:schemeClr val="tx2">
                      <a:lumMod val="50000"/>
                      <a:lumOff val="50000"/>
                    </a:schemeClr>
                  </a:solidFill>
                  <a:latin typeface="Calibri" panose="020F0502020204030204" pitchFamily="34" charset="0"/>
                  <a:cs typeface="Calibri" panose="020F0502020204030204" pitchFamily="34" charset="0"/>
                </a:rPr>
              </a:br>
              <a:r>
                <a:rPr lang="en-GB" dirty="0">
                  <a:solidFill>
                    <a:schemeClr val="tx2">
                      <a:lumMod val="50000"/>
                      <a:lumOff val="50000"/>
                    </a:schemeClr>
                  </a:solidFill>
                  <a:latin typeface="Calibri" panose="020F0502020204030204" pitchFamily="34" charset="0"/>
                  <a:cs typeface="Calibri" panose="020F0502020204030204" pitchFamily="34" charset="0"/>
                </a:rPr>
                <a:t>Average no. of cases per year</a:t>
              </a:r>
              <a:endParaRPr lang="en-US" dirty="0">
                <a:solidFill>
                  <a:schemeClr val="tx2">
                    <a:lumMod val="50000"/>
                    <a:lumOff val="50000"/>
                  </a:schemeClr>
                </a:solidFill>
                <a:latin typeface="Calibri" panose="020F0502020204030204" pitchFamily="34" charset="0"/>
                <a:cs typeface="Calibri" panose="020F0502020204030204" pitchFamily="34" charset="0"/>
              </a:endParaRPr>
            </a:p>
          </p:txBody>
        </p:sp>
        <p:sp>
          <p:nvSpPr>
            <p:cNvPr id="55" name="Rectangle 66"/>
            <p:cNvSpPr>
              <a:spLocks noChangeArrowheads="1"/>
            </p:cNvSpPr>
            <p:nvPr/>
          </p:nvSpPr>
          <p:spPr bwMode="auto">
            <a:xfrm>
              <a:off x="268" y="3484"/>
              <a:ext cx="120" cy="60"/>
            </a:xfrm>
            <a:prstGeom prst="rect">
              <a:avLst/>
            </a:prstGeom>
            <a:solidFill>
              <a:schemeClr val="accent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900" dirty="0">
                <a:solidFill>
                  <a:srgbClr val="333333"/>
                </a:solidFill>
              </a:endParaRPr>
            </a:p>
          </p:txBody>
        </p:sp>
        <p:sp>
          <p:nvSpPr>
            <p:cNvPr id="56" name="Line 67"/>
            <p:cNvSpPr>
              <a:spLocks noChangeShapeType="1"/>
            </p:cNvSpPr>
            <p:nvPr/>
          </p:nvSpPr>
          <p:spPr bwMode="auto">
            <a:xfrm>
              <a:off x="268" y="3644"/>
              <a:ext cx="102" cy="0"/>
            </a:xfrm>
            <a:prstGeom prst="line">
              <a:avLst/>
            </a:prstGeom>
            <a:noFill/>
            <a:ln w="2857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900" dirty="0">
                <a:solidFill>
                  <a:srgbClr val="333333"/>
                </a:solidFill>
              </a:endParaRPr>
            </a:p>
          </p:txBody>
        </p:sp>
      </p:grpSp>
      <p:graphicFrame>
        <p:nvGraphicFramePr>
          <p:cNvPr id="57" name="Table 56"/>
          <p:cNvGraphicFramePr>
            <a:graphicFrameLocks noGrp="1"/>
          </p:cNvGraphicFramePr>
          <p:nvPr>
            <p:extLst>
              <p:ext uri="{D42A27DB-BD31-4B8C-83A1-F6EECF244321}">
                <p14:modId xmlns:p14="http://schemas.microsoft.com/office/powerpoint/2010/main" val="108196190"/>
              </p:ext>
            </p:extLst>
          </p:nvPr>
        </p:nvGraphicFramePr>
        <p:xfrm>
          <a:off x="10114868" y="2280463"/>
          <a:ext cx="719758" cy="1337556"/>
        </p:xfrm>
        <a:graphic>
          <a:graphicData uri="http://schemas.openxmlformats.org/drawingml/2006/table">
            <a:tbl>
              <a:tblPr>
                <a:tableStyleId>{5C22544A-7EE6-4342-B048-85BDC9FD1C3A}</a:tableStyleId>
              </a:tblPr>
              <a:tblGrid>
                <a:gridCol w="719758">
                  <a:extLst>
                    <a:ext uri="{9D8B030D-6E8A-4147-A177-3AD203B41FA5}">
                      <a16:colId xmlns:a16="http://schemas.microsoft.com/office/drawing/2014/main" xmlns="" val="20000"/>
                    </a:ext>
                  </a:extLst>
                </a:gridCol>
              </a:tblGrid>
              <a:tr h="334389">
                <a:tc>
                  <a:txBody>
                    <a:bodyPr/>
                    <a:lstStyle/>
                    <a:p>
                      <a:pPr algn="ctr"/>
                      <a:r>
                        <a:rPr lang="en-GB" sz="1000" dirty="0" smtClean="0">
                          <a:solidFill>
                            <a:schemeClr val="tx2">
                              <a:lumMod val="50000"/>
                              <a:lumOff val="50000"/>
                            </a:schemeClr>
                          </a:solidFill>
                        </a:rPr>
                        <a:t>(19)</a:t>
                      </a:r>
                      <a:endParaRPr lang="en-GB" sz="1000" dirty="0">
                        <a:solidFill>
                          <a:schemeClr val="tx2">
                            <a:lumMod val="50000"/>
                            <a:lumOff val="50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34389">
                <a:tc>
                  <a:txBody>
                    <a:bodyPr/>
                    <a:lstStyle/>
                    <a:p>
                      <a:pPr algn="ctr"/>
                      <a:r>
                        <a:rPr lang="en-GB" sz="1000" dirty="0" smtClean="0">
                          <a:solidFill>
                            <a:schemeClr val="tx2">
                              <a:lumMod val="50000"/>
                              <a:lumOff val="50000"/>
                            </a:schemeClr>
                          </a:solidFill>
                        </a:rPr>
                        <a:t>(20)</a:t>
                      </a:r>
                      <a:endParaRPr lang="en-GB" sz="1000" dirty="0">
                        <a:solidFill>
                          <a:schemeClr val="tx2">
                            <a:lumMod val="50000"/>
                            <a:lumOff val="50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34389">
                <a:tc>
                  <a:txBody>
                    <a:bodyPr/>
                    <a:lstStyle/>
                    <a:p>
                      <a:pPr algn="ctr"/>
                      <a:r>
                        <a:rPr lang="en-GB" sz="1000" dirty="0" smtClean="0">
                          <a:solidFill>
                            <a:schemeClr val="tx2">
                              <a:lumMod val="50000"/>
                              <a:lumOff val="50000"/>
                            </a:schemeClr>
                          </a:solidFill>
                        </a:rPr>
                        <a:t>(16)</a:t>
                      </a:r>
                      <a:endParaRPr lang="en-GB" sz="1000" dirty="0">
                        <a:solidFill>
                          <a:schemeClr val="tx2">
                            <a:lumMod val="50000"/>
                            <a:lumOff val="50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34389">
                <a:tc>
                  <a:txBody>
                    <a:bodyPr/>
                    <a:lstStyle/>
                    <a:p>
                      <a:pPr algn="ctr"/>
                      <a:r>
                        <a:rPr lang="en-GB" sz="1000" dirty="0" smtClean="0">
                          <a:solidFill>
                            <a:schemeClr val="tx2">
                              <a:lumMod val="50000"/>
                              <a:lumOff val="50000"/>
                            </a:schemeClr>
                          </a:solidFill>
                        </a:rPr>
                        <a:t>(9)</a:t>
                      </a:r>
                      <a:endParaRPr lang="en-GB" sz="1000" dirty="0">
                        <a:solidFill>
                          <a:schemeClr val="tx2">
                            <a:lumMod val="50000"/>
                            <a:lumOff val="50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59" name="Rectangle 58"/>
          <p:cNvSpPr/>
          <p:nvPr/>
        </p:nvSpPr>
        <p:spPr bwMode="auto">
          <a:xfrm>
            <a:off x="5883496" y="2222432"/>
            <a:ext cx="5039936" cy="1384833"/>
          </a:xfrm>
          <a:prstGeom prst="rect">
            <a:avLst/>
          </a:prstGeom>
          <a:noFill/>
          <a:ln w="12700" cap="flat" cmpd="sng" algn="ctr">
            <a:solidFill>
              <a:schemeClr val="accent3"/>
            </a:solidFill>
            <a:prstDash val="dash"/>
            <a:round/>
            <a:headEnd type="none" w="med" len="med"/>
            <a:tailEnd type="none" w="med" len="med"/>
          </a:ln>
          <a:effectLst/>
        </p:spPr>
        <p:txBody>
          <a:bodyPr rot="0" spcFirstLastPara="0" vertOverflow="overflow" horzOverflow="overflow" vert="horz" wrap="square" lIns="77925" tIns="38963" rIns="77925" bIns="38963" numCol="1" spcCol="0" rtlCol="0" fromWordArt="0" anchor="ctr" anchorCtr="0" forceAA="0" compatLnSpc="1">
            <a:prstTxWarp prst="textNoShape">
              <a:avLst/>
            </a:prstTxWarp>
            <a:noAutofit/>
          </a:bodyPr>
          <a:lstStyle/>
          <a:p>
            <a:r>
              <a:rPr lang="en-GB" sz="1400" b="1" dirty="0" smtClean="0">
                <a:solidFill>
                  <a:schemeClr val="accent3"/>
                </a:solidFill>
                <a:latin typeface="Calibri" panose="020F0502020204030204" pitchFamily="34" charset="0"/>
                <a:cs typeface="Calibri" panose="020F0502020204030204" pitchFamily="34" charset="0"/>
              </a:rPr>
              <a:t>65%</a:t>
            </a:r>
            <a:r>
              <a:rPr lang="en-GB" sz="1400" dirty="0" smtClean="0">
                <a:solidFill>
                  <a:schemeClr val="accent3"/>
                </a:solidFill>
                <a:latin typeface="Calibri" panose="020F0502020204030204" pitchFamily="34" charset="0"/>
                <a:cs typeface="Calibri" panose="020F0502020204030204" pitchFamily="34" charset="0"/>
              </a:rPr>
              <a:t> </a:t>
            </a:r>
            <a:endParaRPr lang="en-GB" sz="1400" dirty="0">
              <a:solidFill>
                <a:schemeClr val="accent3"/>
              </a:solidFill>
              <a:latin typeface="Calibri" panose="020F0502020204030204" pitchFamily="34" charset="0"/>
              <a:cs typeface="Calibri" panose="020F0502020204030204" pitchFamily="34" charset="0"/>
            </a:endParaRPr>
          </a:p>
          <a:p>
            <a:r>
              <a:rPr lang="en-GB" sz="1400" b="1" dirty="0">
                <a:solidFill>
                  <a:schemeClr val="accent3"/>
                </a:solidFill>
                <a:latin typeface="Calibri" panose="020F0502020204030204" pitchFamily="34" charset="0"/>
                <a:cs typeface="Calibri" panose="020F0502020204030204" pitchFamily="34" charset="0"/>
              </a:rPr>
              <a:t>residential</a:t>
            </a:r>
          </a:p>
        </p:txBody>
      </p:sp>
      <p:sp>
        <p:nvSpPr>
          <p:cNvPr id="60" name="Rectangle 59"/>
          <p:cNvSpPr/>
          <p:nvPr/>
        </p:nvSpPr>
        <p:spPr bwMode="auto">
          <a:xfrm>
            <a:off x="5883496" y="3912098"/>
            <a:ext cx="5039998" cy="1056778"/>
          </a:xfrm>
          <a:prstGeom prst="rect">
            <a:avLst/>
          </a:prstGeom>
          <a:noFill/>
          <a:ln w="12700" cap="flat" cmpd="sng" algn="ctr">
            <a:solidFill>
              <a:schemeClr val="accent5"/>
            </a:solidFill>
            <a:prstDash val="dash"/>
            <a:round/>
            <a:headEnd type="none" w="med" len="med"/>
            <a:tailEnd type="none" w="med" len="med"/>
          </a:ln>
          <a:effectLst/>
        </p:spPr>
        <p:txBody>
          <a:bodyPr rot="0" spcFirstLastPara="0" vertOverflow="overflow" horzOverflow="overflow" vert="horz" wrap="square" lIns="77925" tIns="38963" rIns="77925" bIns="38963" numCol="1" spcCol="0" rtlCol="0" fromWordArt="0" anchor="ctr" anchorCtr="0" forceAA="0" compatLnSpc="1">
            <a:prstTxWarp prst="textNoShape">
              <a:avLst/>
            </a:prstTxWarp>
            <a:noAutofit/>
          </a:bodyPr>
          <a:lstStyle/>
          <a:p>
            <a:r>
              <a:rPr lang="en-GB" sz="1400" b="1" dirty="0" smtClean="0">
                <a:solidFill>
                  <a:schemeClr val="accent5"/>
                </a:solidFill>
                <a:latin typeface="Calibri" panose="020F0502020204030204" pitchFamily="34" charset="0"/>
                <a:cs typeface="Calibri" panose="020F0502020204030204" pitchFamily="34" charset="0"/>
              </a:rPr>
              <a:t>28% </a:t>
            </a:r>
            <a:endParaRPr lang="en-GB" sz="1400" b="1" dirty="0">
              <a:solidFill>
                <a:schemeClr val="accent5"/>
              </a:solidFill>
              <a:latin typeface="Calibri" panose="020F0502020204030204" pitchFamily="34" charset="0"/>
              <a:cs typeface="Calibri" panose="020F0502020204030204" pitchFamily="34" charset="0"/>
            </a:endParaRPr>
          </a:p>
          <a:p>
            <a:r>
              <a:rPr lang="en-GB" sz="1400" b="1" dirty="0">
                <a:solidFill>
                  <a:schemeClr val="accent5"/>
                </a:solidFill>
                <a:latin typeface="Calibri" panose="020F0502020204030204" pitchFamily="34" charset="0"/>
                <a:cs typeface="Calibri" panose="020F0502020204030204" pitchFamily="34" charset="0"/>
              </a:rPr>
              <a:t>BTL</a:t>
            </a:r>
          </a:p>
        </p:txBody>
      </p:sp>
      <p:sp>
        <p:nvSpPr>
          <p:cNvPr id="61" name="Rectangle 60"/>
          <p:cNvSpPr/>
          <p:nvPr/>
        </p:nvSpPr>
        <p:spPr bwMode="auto">
          <a:xfrm>
            <a:off x="5883496" y="5211985"/>
            <a:ext cx="5040000" cy="785054"/>
          </a:xfrm>
          <a:prstGeom prst="rect">
            <a:avLst/>
          </a:prstGeom>
          <a:noFill/>
          <a:ln w="12700" cap="flat" cmpd="sng" algn="ctr">
            <a:solidFill>
              <a:schemeClr val="accent6"/>
            </a:solidFill>
            <a:prstDash val="dash"/>
            <a:round/>
            <a:headEnd type="none" w="med" len="med"/>
            <a:tailEnd type="none" w="med" len="med"/>
          </a:ln>
          <a:effectLst/>
        </p:spPr>
        <p:txBody>
          <a:bodyPr rot="0" spcFirstLastPara="0" vertOverflow="overflow" horzOverflow="overflow" vert="horz" wrap="square" lIns="77925" tIns="38963" rIns="77925" bIns="38963" numCol="1" spcCol="0" rtlCol="0" fromWordArt="0" anchor="ctr" anchorCtr="0" forceAA="0" compatLnSpc="1">
            <a:prstTxWarp prst="textNoShape">
              <a:avLst/>
            </a:prstTxWarp>
            <a:noAutofit/>
          </a:bodyPr>
          <a:lstStyle/>
          <a:p>
            <a:r>
              <a:rPr lang="en-GB" sz="1400" b="1" dirty="0">
                <a:solidFill>
                  <a:schemeClr val="accent6"/>
                </a:solidFill>
                <a:latin typeface="Calibri" panose="020F0502020204030204" pitchFamily="34" charset="0"/>
                <a:cs typeface="Calibri" panose="020F0502020204030204" pitchFamily="34" charset="0"/>
              </a:rPr>
              <a:t>7</a:t>
            </a:r>
            <a:r>
              <a:rPr lang="en-GB" sz="1400" b="1" dirty="0" smtClean="0">
                <a:solidFill>
                  <a:schemeClr val="accent6"/>
                </a:solidFill>
                <a:latin typeface="Calibri" panose="020F0502020204030204" pitchFamily="34" charset="0"/>
                <a:cs typeface="Calibri" panose="020F0502020204030204" pitchFamily="34" charset="0"/>
              </a:rPr>
              <a:t>%</a:t>
            </a:r>
            <a:r>
              <a:rPr lang="en-GB" sz="1400" dirty="0" smtClean="0">
                <a:solidFill>
                  <a:schemeClr val="accent6"/>
                </a:solidFill>
                <a:latin typeface="Calibri" panose="020F0502020204030204" pitchFamily="34" charset="0"/>
                <a:cs typeface="Calibri" panose="020F0502020204030204" pitchFamily="34" charset="0"/>
              </a:rPr>
              <a:t> </a:t>
            </a:r>
            <a:endParaRPr lang="en-GB" sz="1400" dirty="0">
              <a:solidFill>
                <a:schemeClr val="accent6"/>
              </a:solidFill>
              <a:latin typeface="Calibri" panose="020F0502020204030204" pitchFamily="34" charset="0"/>
              <a:cs typeface="Calibri" panose="020F0502020204030204" pitchFamily="34" charset="0"/>
            </a:endParaRPr>
          </a:p>
          <a:p>
            <a:r>
              <a:rPr lang="en-GB" sz="1400" b="1" dirty="0">
                <a:solidFill>
                  <a:schemeClr val="accent6"/>
                </a:solidFill>
                <a:latin typeface="Calibri" panose="020F0502020204030204" pitchFamily="34" charset="0"/>
                <a:cs typeface="Calibri" panose="020F0502020204030204" pitchFamily="34" charset="0"/>
              </a:rPr>
              <a:t>Specialist</a:t>
            </a:r>
          </a:p>
        </p:txBody>
      </p:sp>
      <p:graphicFrame>
        <p:nvGraphicFramePr>
          <p:cNvPr id="64" name="Table 63"/>
          <p:cNvGraphicFramePr>
            <a:graphicFrameLocks noGrp="1"/>
          </p:cNvGraphicFramePr>
          <p:nvPr>
            <p:extLst>
              <p:ext uri="{D42A27DB-BD31-4B8C-83A1-F6EECF244321}">
                <p14:modId xmlns:p14="http://schemas.microsoft.com/office/powerpoint/2010/main" val="4056692345"/>
              </p:ext>
            </p:extLst>
          </p:nvPr>
        </p:nvGraphicFramePr>
        <p:xfrm>
          <a:off x="10114868" y="3915042"/>
          <a:ext cx="719758" cy="1080000"/>
        </p:xfrm>
        <a:graphic>
          <a:graphicData uri="http://schemas.openxmlformats.org/drawingml/2006/table">
            <a:tbl>
              <a:tblPr>
                <a:tableStyleId>{5C22544A-7EE6-4342-B048-85BDC9FD1C3A}</a:tableStyleId>
              </a:tblPr>
              <a:tblGrid>
                <a:gridCol w="719758">
                  <a:extLst>
                    <a:ext uri="{9D8B030D-6E8A-4147-A177-3AD203B41FA5}">
                      <a16:colId xmlns:a16="http://schemas.microsoft.com/office/drawing/2014/main" xmlns="" val="20000"/>
                    </a:ext>
                  </a:extLst>
                </a:gridCol>
              </a:tblGrid>
              <a:tr h="360000">
                <a:tc>
                  <a:txBody>
                    <a:bodyPr/>
                    <a:lstStyle/>
                    <a:p>
                      <a:pPr algn="ctr"/>
                      <a:r>
                        <a:rPr lang="en-GB" sz="1000" dirty="0">
                          <a:solidFill>
                            <a:schemeClr val="tx2">
                              <a:lumMod val="50000"/>
                              <a:lumOff val="50000"/>
                            </a:schemeClr>
                          </a:solidFill>
                        </a:rPr>
                        <a:t>(</a:t>
                      </a:r>
                      <a:r>
                        <a:rPr lang="en-GB" sz="1000" dirty="0" smtClean="0">
                          <a:solidFill>
                            <a:schemeClr val="tx2">
                              <a:lumMod val="50000"/>
                              <a:lumOff val="50000"/>
                            </a:schemeClr>
                          </a:solidFill>
                        </a:rPr>
                        <a:t>17)</a:t>
                      </a:r>
                      <a:endParaRPr lang="en-GB" sz="1000" dirty="0">
                        <a:solidFill>
                          <a:schemeClr val="tx2">
                            <a:lumMod val="50000"/>
                            <a:lumOff val="50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60000">
                <a:tc>
                  <a:txBody>
                    <a:bodyPr/>
                    <a:lstStyle/>
                    <a:p>
                      <a:pPr algn="ctr"/>
                      <a:r>
                        <a:rPr lang="en-GB" sz="1000" dirty="0" smtClean="0">
                          <a:solidFill>
                            <a:schemeClr val="tx2">
                              <a:lumMod val="50000"/>
                              <a:lumOff val="50000"/>
                            </a:schemeClr>
                          </a:solidFill>
                        </a:rPr>
                        <a:t>(7)</a:t>
                      </a:r>
                      <a:endParaRPr lang="en-GB" sz="1000" dirty="0">
                        <a:solidFill>
                          <a:schemeClr val="tx2">
                            <a:lumMod val="50000"/>
                            <a:lumOff val="50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60000">
                <a:tc>
                  <a:txBody>
                    <a:bodyPr/>
                    <a:lstStyle/>
                    <a:p>
                      <a:pPr algn="ctr"/>
                      <a:r>
                        <a:rPr lang="en-GB" sz="1000" dirty="0" smtClean="0">
                          <a:solidFill>
                            <a:schemeClr val="tx2">
                              <a:lumMod val="50000"/>
                              <a:lumOff val="50000"/>
                            </a:schemeClr>
                          </a:solidFill>
                        </a:rPr>
                        <a:t>(4)</a:t>
                      </a:r>
                      <a:endParaRPr lang="en-GB" sz="1000" dirty="0">
                        <a:solidFill>
                          <a:schemeClr val="tx2">
                            <a:lumMod val="50000"/>
                            <a:lumOff val="50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graphicFrame>
        <p:nvGraphicFramePr>
          <p:cNvPr id="65" name="Table 64"/>
          <p:cNvGraphicFramePr>
            <a:graphicFrameLocks noGrp="1"/>
          </p:cNvGraphicFramePr>
          <p:nvPr>
            <p:extLst>
              <p:ext uri="{D42A27DB-BD31-4B8C-83A1-F6EECF244321}">
                <p14:modId xmlns:p14="http://schemas.microsoft.com/office/powerpoint/2010/main" val="118783642"/>
              </p:ext>
            </p:extLst>
          </p:nvPr>
        </p:nvGraphicFramePr>
        <p:xfrm>
          <a:off x="10114868" y="5266577"/>
          <a:ext cx="719758" cy="1080000"/>
        </p:xfrm>
        <a:graphic>
          <a:graphicData uri="http://schemas.openxmlformats.org/drawingml/2006/table">
            <a:tbl>
              <a:tblPr>
                <a:tableStyleId>{5C22544A-7EE6-4342-B048-85BDC9FD1C3A}</a:tableStyleId>
              </a:tblPr>
              <a:tblGrid>
                <a:gridCol w="719758">
                  <a:extLst>
                    <a:ext uri="{9D8B030D-6E8A-4147-A177-3AD203B41FA5}">
                      <a16:colId xmlns:a16="http://schemas.microsoft.com/office/drawing/2014/main" xmlns="" val="20000"/>
                    </a:ext>
                  </a:extLst>
                </a:gridCol>
              </a:tblGrid>
              <a:tr h="360000">
                <a:tc>
                  <a:txBody>
                    <a:bodyPr/>
                    <a:lstStyle/>
                    <a:p>
                      <a:pPr algn="ctr"/>
                      <a:r>
                        <a:rPr lang="en-GB" sz="1000" dirty="0" smtClean="0">
                          <a:solidFill>
                            <a:schemeClr val="tx2">
                              <a:lumMod val="50000"/>
                              <a:lumOff val="50000"/>
                            </a:schemeClr>
                          </a:solidFill>
                        </a:rPr>
                        <a:t>(3)</a:t>
                      </a:r>
                      <a:endParaRPr lang="en-GB" sz="1000" dirty="0">
                        <a:solidFill>
                          <a:schemeClr val="tx2">
                            <a:lumMod val="50000"/>
                            <a:lumOff val="50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60000">
                <a:tc>
                  <a:txBody>
                    <a:bodyPr/>
                    <a:lstStyle/>
                    <a:p>
                      <a:pPr algn="ctr"/>
                      <a:r>
                        <a:rPr lang="en-GB" sz="1000" dirty="0" smtClean="0">
                          <a:solidFill>
                            <a:schemeClr val="tx2">
                              <a:lumMod val="50000"/>
                              <a:lumOff val="50000"/>
                            </a:schemeClr>
                          </a:solidFill>
                        </a:rPr>
                        <a:t>(4)</a:t>
                      </a:r>
                      <a:endParaRPr lang="en-GB" sz="1000" dirty="0">
                        <a:solidFill>
                          <a:schemeClr val="tx2">
                            <a:lumMod val="50000"/>
                            <a:lumOff val="50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60000">
                <a:tc>
                  <a:txBody>
                    <a:bodyPr/>
                    <a:lstStyle/>
                    <a:p>
                      <a:pPr algn="ctr"/>
                      <a:endParaRPr lang="en-GB" sz="1000" dirty="0">
                        <a:solidFill>
                          <a:schemeClr val="tx2">
                            <a:lumMod val="50000"/>
                            <a:lumOff val="50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graphicFrame>
        <p:nvGraphicFramePr>
          <p:cNvPr id="22" name="Chart 21">
            <a:extLst>
              <a:ext uri="{FF2B5EF4-FFF2-40B4-BE49-F238E27FC236}">
                <a16:creationId xmlns:a16="http://schemas.microsoft.com/office/drawing/2014/main" xmlns="" id="{9B282FE7-0277-7743-8FFC-724CF36DEF6A}"/>
              </a:ext>
            </a:extLst>
          </p:cNvPr>
          <p:cNvGraphicFramePr/>
          <p:nvPr>
            <p:extLst>
              <p:ext uri="{D42A27DB-BD31-4B8C-83A1-F6EECF244321}">
                <p14:modId xmlns:p14="http://schemas.microsoft.com/office/powerpoint/2010/main" val="2945058129"/>
              </p:ext>
            </p:extLst>
          </p:nvPr>
        </p:nvGraphicFramePr>
        <p:xfrm>
          <a:off x="6947065" y="2147655"/>
          <a:ext cx="3158632" cy="401660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484069352"/>
              </p:ext>
            </p:extLst>
          </p:nvPr>
        </p:nvGraphicFramePr>
        <p:xfrm>
          <a:off x="423864" y="5474577"/>
          <a:ext cx="5013009" cy="487680"/>
        </p:xfrm>
        <a:graphic>
          <a:graphicData uri="http://schemas.openxmlformats.org/drawingml/2006/table">
            <a:tbl>
              <a:tblPr firstRow="1" bandRow="1">
                <a:tableStyleId>{5C22544A-7EE6-4342-B048-85BDC9FD1C3A}</a:tableStyleId>
              </a:tblPr>
              <a:tblGrid>
                <a:gridCol w="557001"/>
                <a:gridCol w="557001"/>
                <a:gridCol w="557001"/>
                <a:gridCol w="557001"/>
                <a:gridCol w="557001"/>
                <a:gridCol w="557001"/>
                <a:gridCol w="557001"/>
                <a:gridCol w="557001"/>
                <a:gridCol w="557001"/>
              </a:tblGrid>
              <a:tr h="240512">
                <a:tc>
                  <a:txBody>
                    <a:bodyPr/>
                    <a:lstStyle/>
                    <a:p>
                      <a:pPr algn="ctr"/>
                      <a:r>
                        <a:rPr lang="en-GB" sz="1000" dirty="0" smtClean="0">
                          <a:solidFill>
                            <a:schemeClr val="tx1"/>
                          </a:solidFill>
                          <a:latin typeface="Arial" panose="020B0604020202020204" pitchFamily="34" charset="0"/>
                          <a:cs typeface="Arial" panose="020B0604020202020204" pitchFamily="34" charset="0"/>
                        </a:rPr>
                        <a:t>Jan 20</a:t>
                      </a:r>
                      <a:endParaRPr lang="en-GB" sz="1000" dirty="0">
                        <a:solidFill>
                          <a:schemeClr val="tx1"/>
                        </a:solidFill>
                        <a:latin typeface="Arial" panose="020B0604020202020204" pitchFamily="34" charset="0"/>
                        <a:cs typeface="Arial" panose="020B0604020202020204" pitchFamily="34" charset="0"/>
                      </a:endParaRPr>
                    </a:p>
                  </a:txBody>
                  <a:tcPr marL="45720" marR="45720">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GB" sz="1000" dirty="0" smtClean="0">
                          <a:solidFill>
                            <a:schemeClr val="tx1"/>
                          </a:solidFill>
                          <a:latin typeface="Arial" panose="020B0604020202020204" pitchFamily="34" charset="0"/>
                          <a:cs typeface="Arial" panose="020B0604020202020204" pitchFamily="34" charset="0"/>
                        </a:rPr>
                        <a:t>Feb 20</a:t>
                      </a:r>
                      <a:endParaRPr lang="en-GB" sz="1000" dirty="0">
                        <a:solidFill>
                          <a:schemeClr val="tx1"/>
                        </a:solidFill>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GB" sz="1000" dirty="0" smtClean="0">
                          <a:solidFill>
                            <a:schemeClr val="tx1"/>
                          </a:solidFill>
                          <a:latin typeface="Arial" panose="020B0604020202020204" pitchFamily="34" charset="0"/>
                          <a:cs typeface="Arial" panose="020B0604020202020204" pitchFamily="34" charset="0"/>
                        </a:rPr>
                        <a:t>Mar 20</a:t>
                      </a:r>
                      <a:endParaRPr lang="en-GB" sz="1000" dirty="0">
                        <a:solidFill>
                          <a:schemeClr val="tx1"/>
                        </a:solidFill>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GB" sz="1000" dirty="0" smtClean="0">
                          <a:solidFill>
                            <a:schemeClr val="tx1"/>
                          </a:solidFill>
                          <a:latin typeface="Arial" panose="020B0604020202020204" pitchFamily="34" charset="0"/>
                          <a:cs typeface="Arial" panose="020B0604020202020204" pitchFamily="34" charset="0"/>
                        </a:rPr>
                        <a:t>Apr 20</a:t>
                      </a:r>
                      <a:endParaRPr lang="en-GB" sz="1000" dirty="0">
                        <a:solidFill>
                          <a:schemeClr val="tx1"/>
                        </a:solidFill>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GB" sz="1000" dirty="0" smtClean="0">
                          <a:solidFill>
                            <a:schemeClr val="tx1"/>
                          </a:solidFill>
                          <a:latin typeface="Arial" panose="020B0604020202020204" pitchFamily="34" charset="0"/>
                          <a:cs typeface="Arial" panose="020B0604020202020204" pitchFamily="34" charset="0"/>
                        </a:rPr>
                        <a:t>May 20</a:t>
                      </a:r>
                      <a:endParaRPr lang="en-GB" sz="1000" dirty="0">
                        <a:solidFill>
                          <a:schemeClr val="tx1"/>
                        </a:solidFill>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GB" sz="1000" dirty="0" smtClean="0">
                          <a:solidFill>
                            <a:schemeClr val="tx1"/>
                          </a:solidFill>
                          <a:latin typeface="Arial" panose="020B0604020202020204" pitchFamily="34" charset="0"/>
                          <a:cs typeface="Arial" panose="020B0604020202020204" pitchFamily="34" charset="0"/>
                        </a:rPr>
                        <a:t>Jun 20</a:t>
                      </a:r>
                      <a:endParaRPr lang="en-GB" sz="1000" dirty="0">
                        <a:solidFill>
                          <a:schemeClr val="tx1"/>
                        </a:solidFill>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GB" sz="1000" dirty="0" smtClean="0">
                          <a:solidFill>
                            <a:schemeClr val="tx1"/>
                          </a:solidFill>
                          <a:latin typeface="Arial" panose="020B0604020202020204" pitchFamily="34" charset="0"/>
                          <a:cs typeface="Arial" panose="020B0604020202020204" pitchFamily="34" charset="0"/>
                        </a:rPr>
                        <a:t>Jul 20</a:t>
                      </a:r>
                      <a:endParaRPr lang="en-GB" sz="1000" dirty="0">
                        <a:solidFill>
                          <a:schemeClr val="tx1"/>
                        </a:solidFill>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GB" sz="1000" dirty="0" smtClean="0">
                          <a:solidFill>
                            <a:schemeClr val="tx1"/>
                          </a:solidFill>
                          <a:latin typeface="Arial" panose="020B0604020202020204" pitchFamily="34" charset="0"/>
                          <a:cs typeface="Arial" panose="020B0604020202020204" pitchFamily="34" charset="0"/>
                        </a:rPr>
                        <a:t>Aug 20</a:t>
                      </a:r>
                      <a:endParaRPr lang="en-GB" sz="1000" dirty="0">
                        <a:solidFill>
                          <a:schemeClr val="tx1"/>
                        </a:solidFill>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GB" sz="1000" dirty="0" smtClean="0">
                          <a:solidFill>
                            <a:schemeClr val="tx1"/>
                          </a:solidFill>
                          <a:latin typeface="Arial" panose="020B0604020202020204" pitchFamily="34" charset="0"/>
                          <a:cs typeface="Arial" panose="020B0604020202020204" pitchFamily="34" charset="0"/>
                        </a:rPr>
                        <a:t>Sep 20</a:t>
                      </a:r>
                      <a:endParaRPr lang="en-GB" sz="1000" dirty="0">
                        <a:solidFill>
                          <a:schemeClr val="tx1"/>
                        </a:solidFill>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6">
                        <a:lumMod val="40000"/>
                        <a:lumOff val="60000"/>
                      </a:schemeClr>
                    </a:solidFill>
                  </a:tcPr>
                </a:tc>
              </a:tr>
              <a:tr h="240512">
                <a:tc>
                  <a:txBody>
                    <a:bodyPr/>
                    <a:lstStyle/>
                    <a:p>
                      <a:pPr algn="ctr"/>
                      <a:r>
                        <a:rPr lang="en-GB" sz="1000" dirty="0" smtClean="0">
                          <a:solidFill>
                            <a:schemeClr val="tx1"/>
                          </a:solidFill>
                          <a:latin typeface="Arial" panose="020B0604020202020204" pitchFamily="34" charset="0"/>
                          <a:cs typeface="Arial" panose="020B0604020202020204" pitchFamily="34" charset="0"/>
                        </a:rPr>
                        <a:t>74</a:t>
                      </a:r>
                      <a:endParaRPr lang="en-GB" sz="1000" dirty="0">
                        <a:solidFill>
                          <a:schemeClr val="tx1"/>
                        </a:solidFill>
                        <a:latin typeface="Arial" panose="020B0604020202020204" pitchFamily="34" charset="0"/>
                        <a:cs typeface="Arial" panose="020B0604020202020204" pitchFamily="34" charset="0"/>
                      </a:endParaRPr>
                    </a:p>
                  </a:txBody>
                  <a:tcPr marL="45720" marR="45720">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GB" sz="1000" dirty="0" smtClean="0">
                          <a:solidFill>
                            <a:schemeClr val="tx1"/>
                          </a:solidFill>
                          <a:latin typeface="Arial" panose="020B0604020202020204" pitchFamily="34" charset="0"/>
                          <a:cs typeface="Arial" panose="020B0604020202020204" pitchFamily="34" charset="0"/>
                        </a:rPr>
                        <a:t>88</a:t>
                      </a:r>
                      <a:endParaRPr lang="en-GB" sz="1000" dirty="0">
                        <a:solidFill>
                          <a:schemeClr val="tx1"/>
                        </a:solidFill>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GB" sz="1000" dirty="0" smtClean="0">
                          <a:solidFill>
                            <a:schemeClr val="tx1"/>
                          </a:solidFill>
                          <a:latin typeface="Arial" panose="020B0604020202020204" pitchFamily="34" charset="0"/>
                          <a:cs typeface="Arial" panose="020B0604020202020204" pitchFamily="34" charset="0"/>
                        </a:rPr>
                        <a:t>81</a:t>
                      </a:r>
                      <a:endParaRPr lang="en-GB" sz="1000" dirty="0">
                        <a:solidFill>
                          <a:schemeClr val="tx1"/>
                        </a:solidFill>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GB" sz="1000" dirty="0" smtClean="0">
                          <a:solidFill>
                            <a:schemeClr val="tx1"/>
                          </a:solidFill>
                          <a:latin typeface="Arial" panose="020B0604020202020204" pitchFamily="34" charset="0"/>
                          <a:cs typeface="Arial" panose="020B0604020202020204" pitchFamily="34" charset="0"/>
                        </a:rPr>
                        <a:t>n/a</a:t>
                      </a:r>
                      <a:endParaRPr lang="en-GB" sz="1000" dirty="0">
                        <a:solidFill>
                          <a:schemeClr val="tx1"/>
                        </a:solidFill>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GB" sz="1000" dirty="0" smtClean="0">
                          <a:solidFill>
                            <a:schemeClr val="tx1"/>
                          </a:solidFill>
                          <a:latin typeface="Arial" panose="020B0604020202020204" pitchFamily="34" charset="0"/>
                          <a:cs typeface="Arial" panose="020B0604020202020204" pitchFamily="34" charset="0"/>
                        </a:rPr>
                        <a:t>86</a:t>
                      </a:r>
                      <a:endParaRPr lang="en-GB" sz="1000" dirty="0">
                        <a:solidFill>
                          <a:schemeClr val="tx1"/>
                        </a:solidFill>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GB" sz="1000" dirty="0" smtClean="0">
                          <a:solidFill>
                            <a:schemeClr val="tx1"/>
                          </a:solidFill>
                          <a:latin typeface="Arial" panose="020B0604020202020204" pitchFamily="34" charset="0"/>
                          <a:cs typeface="Arial" panose="020B0604020202020204" pitchFamily="34" charset="0"/>
                        </a:rPr>
                        <a:t>87</a:t>
                      </a:r>
                      <a:endParaRPr lang="en-GB" sz="1000" dirty="0">
                        <a:solidFill>
                          <a:schemeClr val="tx1"/>
                        </a:solidFill>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GB" sz="1000" dirty="0" smtClean="0">
                          <a:solidFill>
                            <a:schemeClr val="tx1"/>
                          </a:solidFill>
                          <a:latin typeface="Arial" panose="020B0604020202020204" pitchFamily="34" charset="0"/>
                          <a:cs typeface="Arial" panose="020B0604020202020204" pitchFamily="34" charset="0"/>
                        </a:rPr>
                        <a:t>95</a:t>
                      </a:r>
                      <a:endParaRPr lang="en-GB" sz="1000" dirty="0">
                        <a:solidFill>
                          <a:schemeClr val="tx1"/>
                        </a:solidFill>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GB" sz="1000" dirty="0" smtClean="0">
                          <a:solidFill>
                            <a:schemeClr val="tx1"/>
                          </a:solidFill>
                          <a:latin typeface="Arial" panose="020B0604020202020204" pitchFamily="34" charset="0"/>
                          <a:cs typeface="Arial" panose="020B0604020202020204" pitchFamily="34" charset="0"/>
                        </a:rPr>
                        <a:t>94</a:t>
                      </a:r>
                      <a:endParaRPr lang="en-GB" sz="1000" dirty="0">
                        <a:solidFill>
                          <a:schemeClr val="tx1"/>
                        </a:solidFill>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GB" sz="1000" dirty="0" smtClean="0">
                          <a:solidFill>
                            <a:schemeClr val="tx1"/>
                          </a:solidFill>
                          <a:latin typeface="Arial" panose="020B0604020202020204" pitchFamily="34" charset="0"/>
                          <a:cs typeface="Arial" panose="020B0604020202020204" pitchFamily="34" charset="0"/>
                        </a:rPr>
                        <a:t>81</a:t>
                      </a:r>
                      <a:endParaRPr lang="en-GB" sz="1000" dirty="0">
                        <a:solidFill>
                          <a:schemeClr val="tx1"/>
                        </a:solidFill>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r>
            </a:tbl>
          </a:graphicData>
        </a:graphic>
      </p:graphicFrame>
    </p:spTree>
    <p:extLst>
      <p:ext uri="{BB962C8B-B14F-4D97-AF65-F5344CB8AC3E}">
        <p14:creationId xmlns:p14="http://schemas.microsoft.com/office/powerpoint/2010/main" val="375789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sz="2900" dirty="0" smtClean="0"/>
              <a:t>Confidence in outlook for mortgage industry</a:t>
            </a:r>
            <a:endParaRPr lang="fr-FR" sz="2900" dirty="0"/>
          </a:p>
        </p:txBody>
      </p:sp>
      <p:sp>
        <p:nvSpPr>
          <p:cNvPr id="10" name="Espace réservé du texte 9"/>
          <p:cNvSpPr>
            <a:spLocks noGrp="1"/>
          </p:cNvSpPr>
          <p:nvPr>
            <p:ph type="body" sz="quarter" idx="4294967295"/>
          </p:nvPr>
        </p:nvSpPr>
        <p:spPr>
          <a:xfrm>
            <a:off x="410188" y="829744"/>
            <a:ext cx="10363200" cy="595002"/>
          </a:xfrm>
        </p:spPr>
        <p:txBody>
          <a:bodyPr vert="horz" lIns="0" tIns="0" rIns="0" bIns="0" rtlCol="0">
            <a:noAutofit/>
          </a:bodyPr>
          <a:lstStyle/>
          <a:p>
            <a:r>
              <a:rPr lang="en-GB" sz="1700" dirty="0" smtClean="0"/>
              <a:t>Confidence in the outlook for the mortgage industry showed some signs of recovery over the summer, however confidence dipped again in September, as local restrictions were introduced. </a:t>
            </a:r>
            <a:endParaRPr lang="en-GB" sz="1700" dirty="0"/>
          </a:p>
        </p:txBody>
      </p:sp>
      <p:sp>
        <p:nvSpPr>
          <p:cNvPr id="52" name="Text Placeholder 6"/>
          <p:cNvSpPr>
            <a:spLocks noGrp="1"/>
          </p:cNvSpPr>
          <p:nvPr>
            <p:ph type="body" sz="quarter" idx="4294967295"/>
          </p:nvPr>
        </p:nvSpPr>
        <p:spPr>
          <a:xfrm>
            <a:off x="676892" y="6213406"/>
            <a:ext cx="9789621" cy="644594"/>
          </a:xfrm>
          <a:prstGeom prst="rect">
            <a:avLst/>
          </a:prstGeom>
        </p:spPr>
        <p:txBody>
          <a:bodyPr>
            <a:normAutofit/>
          </a:bodyPr>
          <a:lstStyle/>
          <a:p>
            <a:pPr>
              <a:spcBef>
                <a:spcPts val="0"/>
              </a:spcBef>
            </a:pPr>
            <a:r>
              <a:rPr lang="en-GB" sz="1000" dirty="0">
                <a:solidFill>
                  <a:schemeClr val="tx1">
                    <a:lumMod val="60000"/>
                    <a:lumOff val="40000"/>
                  </a:schemeClr>
                </a:solidFill>
              </a:rPr>
              <a:t>QH1a. Currently, how confident do you feel about the business outlook for the mortgage industry?</a:t>
            </a:r>
          </a:p>
          <a:p>
            <a:pPr>
              <a:spcBef>
                <a:spcPts val="0"/>
              </a:spcBef>
            </a:pPr>
            <a:r>
              <a:rPr lang="en-GB" sz="1000" dirty="0" smtClean="0">
                <a:solidFill>
                  <a:schemeClr val="tx1">
                    <a:lumMod val="60000"/>
                    <a:lumOff val="40000"/>
                  </a:schemeClr>
                </a:solidFill>
              </a:rPr>
              <a:t>Base</a:t>
            </a:r>
            <a:r>
              <a:rPr lang="en-GB" sz="1000" dirty="0">
                <a:solidFill>
                  <a:schemeClr val="tx1">
                    <a:lumMod val="60000"/>
                    <a:lumOff val="40000"/>
                  </a:schemeClr>
                </a:solidFill>
              </a:rPr>
              <a:t>: All respondents </a:t>
            </a:r>
            <a:r>
              <a:rPr lang="en-GB" sz="1000" dirty="0" smtClean="0">
                <a:solidFill>
                  <a:schemeClr val="tx1">
                    <a:lumMod val="60000"/>
                    <a:lumOff val="40000"/>
                  </a:schemeClr>
                </a:solidFill>
              </a:rPr>
              <a:t>(300)</a:t>
            </a:r>
            <a:endParaRPr lang="en-GB" sz="1000" dirty="0">
              <a:solidFill>
                <a:schemeClr val="tx1">
                  <a:lumMod val="60000"/>
                  <a:lumOff val="40000"/>
                </a:schemeClr>
              </a:solidFill>
            </a:endParaRPr>
          </a:p>
        </p:txBody>
      </p:sp>
      <p:grpSp>
        <p:nvGrpSpPr>
          <p:cNvPr id="65" name="Group 64"/>
          <p:cNvGrpSpPr/>
          <p:nvPr/>
        </p:nvGrpSpPr>
        <p:grpSpPr>
          <a:xfrm>
            <a:off x="2863033" y="5779636"/>
            <a:ext cx="6315923" cy="276999"/>
            <a:chOff x="1583577" y="4333504"/>
            <a:chExt cx="6315923" cy="276999"/>
          </a:xfrm>
        </p:grpSpPr>
        <p:sp>
          <p:nvSpPr>
            <p:cNvPr id="66" name="Text Box 53"/>
            <p:cNvSpPr txBox="1">
              <a:spLocks noChangeArrowheads="1"/>
            </p:cNvSpPr>
            <p:nvPr/>
          </p:nvSpPr>
          <p:spPr bwMode="auto">
            <a:xfrm>
              <a:off x="1699330" y="4333504"/>
              <a:ext cx="141542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1200" dirty="0">
                  <a:solidFill>
                    <a:srgbClr val="000000">
                      <a:lumMod val="50000"/>
                      <a:lumOff val="50000"/>
                    </a:srgbClr>
                  </a:solidFill>
                  <a:latin typeface="Calibri" panose="020F0502020204030204" pitchFamily="34" charset="0"/>
                  <a:cs typeface="Calibri" panose="020F0502020204030204" pitchFamily="34" charset="0"/>
                </a:rPr>
                <a:t>Very confident</a:t>
              </a:r>
            </a:p>
          </p:txBody>
        </p:sp>
        <p:grpSp>
          <p:nvGrpSpPr>
            <p:cNvPr id="67" name="Group 57"/>
            <p:cNvGrpSpPr>
              <a:grpSpLocks/>
            </p:cNvGrpSpPr>
            <p:nvPr/>
          </p:nvGrpSpPr>
          <p:grpSpPr bwMode="auto">
            <a:xfrm>
              <a:off x="1583577" y="4408809"/>
              <a:ext cx="4930800" cy="127000"/>
              <a:chOff x="4434" y="627"/>
              <a:chExt cx="4694" cy="96"/>
            </a:xfrm>
          </p:grpSpPr>
          <p:sp>
            <p:nvSpPr>
              <p:cNvPr id="71" name="Rectangle 52"/>
              <p:cNvSpPr>
                <a:spLocks noChangeArrowheads="1"/>
              </p:cNvSpPr>
              <p:nvPr/>
            </p:nvSpPr>
            <p:spPr bwMode="auto">
              <a:xfrm>
                <a:off x="4434" y="627"/>
                <a:ext cx="96" cy="96"/>
              </a:xfrm>
              <a:prstGeom prst="rect">
                <a:avLst/>
              </a:prstGeom>
              <a:solidFill>
                <a:schemeClr val="accent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200" dirty="0">
                  <a:solidFill>
                    <a:srgbClr val="000000">
                      <a:lumMod val="50000"/>
                      <a:lumOff val="50000"/>
                    </a:srgbClr>
                  </a:solidFill>
                  <a:latin typeface="Calibri" panose="020F0502020204030204" pitchFamily="34" charset="0"/>
                  <a:cs typeface="Calibri" panose="020F0502020204030204" pitchFamily="34" charset="0"/>
                </a:endParaRPr>
              </a:p>
            </p:txBody>
          </p:sp>
          <p:sp>
            <p:nvSpPr>
              <p:cNvPr id="72" name="Rectangle 54"/>
              <p:cNvSpPr>
                <a:spLocks noChangeArrowheads="1"/>
              </p:cNvSpPr>
              <p:nvPr/>
            </p:nvSpPr>
            <p:spPr bwMode="auto">
              <a:xfrm>
                <a:off x="5967" y="627"/>
                <a:ext cx="96" cy="96"/>
              </a:xfrm>
              <a:prstGeom prst="rect">
                <a:avLst/>
              </a:prstGeom>
              <a:solidFill>
                <a:schemeClr val="accent6">
                  <a:lumMod val="60000"/>
                  <a:lumOff val="4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200" dirty="0">
                  <a:solidFill>
                    <a:srgbClr val="000000">
                      <a:lumMod val="50000"/>
                      <a:lumOff val="50000"/>
                    </a:srgbClr>
                  </a:solidFill>
                  <a:latin typeface="Calibri" panose="020F0502020204030204" pitchFamily="34" charset="0"/>
                  <a:cs typeface="Calibri" panose="020F0502020204030204" pitchFamily="34" charset="0"/>
                </a:endParaRPr>
              </a:p>
            </p:txBody>
          </p:sp>
          <p:sp>
            <p:nvSpPr>
              <p:cNvPr id="73" name="Rectangle 55"/>
              <p:cNvSpPr>
                <a:spLocks noChangeArrowheads="1"/>
              </p:cNvSpPr>
              <p:nvPr/>
            </p:nvSpPr>
            <p:spPr bwMode="auto">
              <a:xfrm>
                <a:off x="7499" y="627"/>
                <a:ext cx="96" cy="96"/>
              </a:xfrm>
              <a:prstGeom prst="rect">
                <a:avLst/>
              </a:prstGeom>
              <a:solidFill>
                <a:schemeClr val="accent3">
                  <a:lumMod val="60000"/>
                  <a:lumOff val="4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200" dirty="0">
                  <a:solidFill>
                    <a:srgbClr val="000000">
                      <a:lumMod val="50000"/>
                      <a:lumOff val="50000"/>
                    </a:srgbClr>
                  </a:solidFill>
                  <a:latin typeface="Calibri" panose="020F0502020204030204" pitchFamily="34" charset="0"/>
                  <a:cs typeface="Calibri" panose="020F0502020204030204" pitchFamily="34" charset="0"/>
                </a:endParaRPr>
              </a:p>
            </p:txBody>
          </p:sp>
          <p:sp>
            <p:nvSpPr>
              <p:cNvPr id="74" name="Rectangle 56"/>
              <p:cNvSpPr>
                <a:spLocks noChangeArrowheads="1"/>
              </p:cNvSpPr>
              <p:nvPr/>
            </p:nvSpPr>
            <p:spPr bwMode="auto">
              <a:xfrm>
                <a:off x="9032" y="627"/>
                <a:ext cx="96" cy="96"/>
              </a:xfrm>
              <a:prstGeom prst="rect">
                <a:avLst/>
              </a:prstGeom>
              <a:solidFill>
                <a:schemeClr val="accent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200" dirty="0">
                  <a:solidFill>
                    <a:srgbClr val="000000">
                      <a:lumMod val="50000"/>
                      <a:lumOff val="50000"/>
                    </a:srgbClr>
                  </a:solidFill>
                  <a:latin typeface="Calibri" panose="020F0502020204030204" pitchFamily="34" charset="0"/>
                  <a:cs typeface="Calibri" panose="020F0502020204030204" pitchFamily="34" charset="0"/>
                </a:endParaRPr>
              </a:p>
            </p:txBody>
          </p:sp>
        </p:grpSp>
        <p:sp>
          <p:nvSpPr>
            <p:cNvPr id="68" name="Rectangle 67"/>
            <p:cNvSpPr/>
            <p:nvPr/>
          </p:nvSpPr>
          <p:spPr>
            <a:xfrm>
              <a:off x="3294756" y="4333504"/>
              <a:ext cx="1146789" cy="276999"/>
            </a:xfrm>
            <a:prstGeom prst="rect">
              <a:avLst/>
            </a:prstGeom>
          </p:spPr>
          <p:txBody>
            <a:bodyPr wrap="none">
              <a:spAutoFit/>
            </a:bodyPr>
            <a:lstStyle/>
            <a:p>
              <a:pPr>
                <a:spcBef>
                  <a:spcPct val="50000"/>
                </a:spcBef>
              </a:pPr>
              <a:r>
                <a:rPr lang="en-GB" sz="1200" dirty="0">
                  <a:solidFill>
                    <a:srgbClr val="000000">
                      <a:lumMod val="50000"/>
                      <a:lumOff val="50000"/>
                    </a:srgbClr>
                  </a:solidFill>
                  <a:latin typeface="Calibri" panose="020F0502020204030204" pitchFamily="34" charset="0"/>
                  <a:cs typeface="Calibri" panose="020F0502020204030204" pitchFamily="34" charset="0"/>
                </a:rPr>
                <a:t>Fairly confident</a:t>
              </a:r>
            </a:p>
          </p:txBody>
        </p:sp>
        <p:sp>
          <p:nvSpPr>
            <p:cNvPr id="69" name="Rectangle 68"/>
            <p:cNvSpPr/>
            <p:nvPr/>
          </p:nvSpPr>
          <p:spPr>
            <a:xfrm>
              <a:off x="4904041" y="4333504"/>
              <a:ext cx="1348959" cy="276999"/>
            </a:xfrm>
            <a:prstGeom prst="rect">
              <a:avLst/>
            </a:prstGeom>
          </p:spPr>
          <p:txBody>
            <a:bodyPr wrap="none">
              <a:spAutoFit/>
            </a:bodyPr>
            <a:lstStyle/>
            <a:p>
              <a:pPr>
                <a:spcBef>
                  <a:spcPct val="50000"/>
                </a:spcBef>
              </a:pPr>
              <a:r>
                <a:rPr lang="en-GB" sz="1200" dirty="0">
                  <a:solidFill>
                    <a:srgbClr val="000000">
                      <a:lumMod val="50000"/>
                      <a:lumOff val="50000"/>
                    </a:srgbClr>
                  </a:solidFill>
                  <a:latin typeface="Calibri" panose="020F0502020204030204" pitchFamily="34" charset="0"/>
                  <a:cs typeface="Calibri" panose="020F0502020204030204" pitchFamily="34" charset="0"/>
                </a:rPr>
                <a:t>Not very confident</a:t>
              </a:r>
            </a:p>
          </p:txBody>
        </p:sp>
        <p:sp>
          <p:nvSpPr>
            <p:cNvPr id="70" name="Rectangle 69"/>
            <p:cNvSpPr/>
            <p:nvPr/>
          </p:nvSpPr>
          <p:spPr>
            <a:xfrm>
              <a:off x="6514377" y="4333504"/>
              <a:ext cx="1385123" cy="276999"/>
            </a:xfrm>
            <a:prstGeom prst="rect">
              <a:avLst/>
            </a:prstGeom>
          </p:spPr>
          <p:txBody>
            <a:bodyPr wrap="none">
              <a:spAutoFit/>
            </a:bodyPr>
            <a:lstStyle/>
            <a:p>
              <a:pPr>
                <a:spcBef>
                  <a:spcPct val="50000"/>
                </a:spcBef>
              </a:pPr>
              <a:r>
                <a:rPr lang="en-GB" sz="1200" dirty="0">
                  <a:solidFill>
                    <a:srgbClr val="000000">
                      <a:lumMod val="50000"/>
                      <a:lumOff val="50000"/>
                    </a:srgbClr>
                  </a:solidFill>
                  <a:latin typeface="Calibri" panose="020F0502020204030204" pitchFamily="34" charset="0"/>
                  <a:cs typeface="Calibri" panose="020F0502020204030204" pitchFamily="34" charset="0"/>
                </a:rPr>
                <a:t>Not at all confident</a:t>
              </a:r>
              <a:endParaRPr lang="en-US" sz="1200" dirty="0">
                <a:solidFill>
                  <a:srgbClr val="000000">
                    <a:lumMod val="50000"/>
                    <a:lumOff val="50000"/>
                  </a:srgbClr>
                </a:solidFill>
                <a:latin typeface="Calibri" panose="020F0502020204030204" pitchFamily="34" charset="0"/>
                <a:cs typeface="Calibri" panose="020F0502020204030204" pitchFamily="34" charset="0"/>
              </a:endParaRPr>
            </a:p>
          </p:txBody>
        </p:sp>
      </p:grpSp>
      <p:graphicFrame>
        <p:nvGraphicFramePr>
          <p:cNvPr id="17" name="Chart 16"/>
          <p:cNvGraphicFramePr/>
          <p:nvPr>
            <p:extLst>
              <p:ext uri="{D42A27DB-BD31-4B8C-83A1-F6EECF244321}">
                <p14:modId xmlns:p14="http://schemas.microsoft.com/office/powerpoint/2010/main" val="1950388588"/>
              </p:ext>
            </p:extLst>
          </p:nvPr>
        </p:nvGraphicFramePr>
        <p:xfrm>
          <a:off x="513849" y="2325319"/>
          <a:ext cx="10692000" cy="3103000"/>
        </p:xfrm>
        <a:graphic>
          <a:graphicData uri="http://schemas.openxmlformats.org/drawingml/2006/chart">
            <c:chart xmlns:c="http://schemas.openxmlformats.org/drawingml/2006/chart" xmlns:r="http://schemas.openxmlformats.org/officeDocument/2006/relationships" r:id="rId2"/>
          </a:graphicData>
        </a:graphic>
      </p:graphicFrame>
      <p:sp>
        <p:nvSpPr>
          <p:cNvPr id="18" name="Rectangle 17"/>
          <p:cNvSpPr/>
          <p:nvPr/>
        </p:nvSpPr>
        <p:spPr bwMode="auto">
          <a:xfrm>
            <a:off x="8297839" y="1601619"/>
            <a:ext cx="2878184" cy="3826700"/>
          </a:xfrm>
          <a:prstGeom prst="rect">
            <a:avLst/>
          </a:prstGeom>
          <a:noFill/>
          <a:ln w="12700" cap="flat" cmpd="sng" algn="ctr">
            <a:solidFill>
              <a:schemeClr val="accent3"/>
            </a:solidFill>
            <a:prstDash val="dash"/>
            <a:round/>
            <a:headEnd type="none" w="med" len="med"/>
            <a:tailEnd type="none" w="med" len="med"/>
          </a:ln>
          <a:effectLst/>
        </p:spPr>
        <p:txBody>
          <a:bodyPr rot="0" spcFirstLastPara="0" vertOverflow="overflow" horzOverflow="overflow" vert="horz" wrap="square" lIns="77925" tIns="38963" rIns="77925" bIns="38963" numCol="1" spcCol="0" rtlCol="0" fromWordArt="0" anchor="t" anchorCtr="0" forceAA="0" compatLnSpc="1">
            <a:prstTxWarp prst="textNoShape">
              <a:avLst/>
            </a:prstTxWarp>
            <a:noAutofit/>
          </a:bodyPr>
          <a:lstStyle/>
          <a:p>
            <a:pPr algn="ctr"/>
            <a:r>
              <a:rPr lang="en-GB" sz="1400" b="1" dirty="0" smtClean="0">
                <a:solidFill>
                  <a:schemeClr val="accent3"/>
                </a:solidFill>
                <a:latin typeface="Calibri" panose="020F0502020204030204" pitchFamily="34" charset="0"/>
                <a:cs typeface="Calibri" panose="020F0502020204030204" pitchFamily="34" charset="0"/>
              </a:rPr>
              <a:t>2020 by month</a:t>
            </a:r>
            <a:endParaRPr lang="en-GB" sz="1400" b="1" dirty="0">
              <a:solidFill>
                <a:schemeClr val="accent3"/>
              </a:solidFill>
              <a:latin typeface="Calibri" panose="020F0502020204030204" pitchFamily="34" charset="0"/>
              <a:cs typeface="Calibri" panose="020F0502020204030204" pitchFamily="34" charset="0"/>
            </a:endParaRPr>
          </a:p>
        </p:txBody>
      </p:sp>
      <p:cxnSp>
        <p:nvCxnSpPr>
          <p:cNvPr id="19" name="Straight Connector 18"/>
          <p:cNvCxnSpPr/>
          <p:nvPr/>
        </p:nvCxnSpPr>
        <p:spPr>
          <a:xfrm flipV="1">
            <a:off x="9391420" y="2115681"/>
            <a:ext cx="0" cy="3201313"/>
          </a:xfrm>
          <a:prstGeom prst="line">
            <a:avLst/>
          </a:prstGeom>
          <a:ln w="9525" cmpd="sng">
            <a:solidFill>
              <a:schemeClr val="bg1">
                <a:lumMod val="50000"/>
              </a:schemeClr>
            </a:solidFill>
            <a:prstDash val="dash"/>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8004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Personnalisée 4">
      <a:dk1>
        <a:srgbClr val="FFFFFF"/>
      </a:dk1>
      <a:lt1>
        <a:srgbClr val="404040"/>
      </a:lt1>
      <a:dk2>
        <a:srgbClr val="FFFFFF"/>
      </a:dk2>
      <a:lt2>
        <a:srgbClr val="000000"/>
      </a:lt2>
      <a:accent1>
        <a:srgbClr val="F90004"/>
      </a:accent1>
      <a:accent2>
        <a:srgbClr val="EC2606"/>
      </a:accent2>
      <a:accent3>
        <a:srgbClr val="FD5608"/>
      </a:accent3>
      <a:accent4>
        <a:srgbClr val="C61C47"/>
      </a:accent4>
      <a:accent5>
        <a:srgbClr val="7BC9EE"/>
      </a:accent5>
      <a:accent6>
        <a:srgbClr val="AFD52C"/>
      </a:accent6>
      <a:hlink>
        <a:srgbClr val="404040"/>
      </a:hlink>
      <a:folHlink>
        <a:srgbClr val="191919"/>
      </a:folHlink>
    </a:clrScheme>
    <a:fontScheme name="Fox Presentation">
      <a:majorFont>
        <a:latin typeface="Roboto Condensed"/>
        <a:ea typeface=""/>
        <a:cs typeface=""/>
      </a:majorFont>
      <a:minorFont>
        <a:latin typeface="Roboto Condensed"/>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19050">
          <a:gradFill flip="none" rotWithShape="1">
            <a:gsLst>
              <a:gs pos="100000">
                <a:srgbClr val="FB6B00"/>
              </a:gs>
              <a:gs pos="82000">
                <a:srgbClr val="FB6B00"/>
              </a:gs>
              <a:gs pos="62000">
                <a:srgbClr val="FB6500"/>
              </a:gs>
              <a:gs pos="40000">
                <a:srgbClr val="F84A04"/>
              </a:gs>
              <a:gs pos="19000">
                <a:schemeClr val="accent3"/>
              </a:gs>
              <a:gs pos="0">
                <a:srgbClr val="EF2E0A"/>
              </a:gs>
            </a:gsLst>
            <a:lin ang="0" scaled="1"/>
            <a:tileRect/>
          </a:gra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smtClean="0">
            <a:ln w="0"/>
            <a:solidFill>
              <a:schemeClr val="tx1"/>
            </a:solidFill>
            <a:effectLst>
              <a:outerShdw blurRad="38100" dist="19050" dir="2700000" algn="tl" rotWithShape="0">
                <a:schemeClr val="dk1">
                  <a:alpha val="40000"/>
                </a:schemeClr>
              </a:outerShdw>
            </a:effectLst>
            <a:latin typeface="Verdana" charset="0"/>
            <a:ea typeface="Verdana" charset="0"/>
            <a:cs typeface="Verdana"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9525" cmpd="sng">
          <a:solidFill>
            <a:schemeClr val="tx2"/>
          </a:solidFill>
          <a:prstDash val="solid"/>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smtClean="0">
            <a:latin typeface="Verdana"/>
            <a:cs typeface="Verdana"/>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DRC Colour Palette 1">
    <a:dk1>
      <a:srgbClr val="000000"/>
    </a:dk1>
    <a:lt1>
      <a:srgbClr val="FFFFFF"/>
    </a:lt1>
    <a:dk2>
      <a:srgbClr val="000000"/>
    </a:dk2>
    <a:lt2>
      <a:srgbClr val="FFFFFF"/>
    </a:lt2>
    <a:accent1>
      <a:srgbClr val="ED174F"/>
    </a:accent1>
    <a:accent2>
      <a:srgbClr val="0077BE"/>
    </a:accent2>
    <a:accent3>
      <a:srgbClr val="842C91"/>
    </a:accent3>
    <a:accent4>
      <a:srgbClr val="51C2B6"/>
    </a:accent4>
    <a:accent5>
      <a:srgbClr val="E7DDB6"/>
    </a:accent5>
    <a:accent6>
      <a:srgbClr val="FFDE62"/>
    </a:accent6>
    <a:hlink>
      <a:srgbClr val="842C91"/>
    </a:hlink>
    <a:folHlink>
      <a:srgbClr val="51C2B6"/>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BDRC Colour Palette 1">
    <a:dk1>
      <a:srgbClr val="000000"/>
    </a:dk1>
    <a:lt1>
      <a:srgbClr val="FFFFFF"/>
    </a:lt1>
    <a:dk2>
      <a:srgbClr val="000000"/>
    </a:dk2>
    <a:lt2>
      <a:srgbClr val="FFFFFF"/>
    </a:lt2>
    <a:accent1>
      <a:srgbClr val="ED174F"/>
    </a:accent1>
    <a:accent2>
      <a:srgbClr val="0077BE"/>
    </a:accent2>
    <a:accent3>
      <a:srgbClr val="842C91"/>
    </a:accent3>
    <a:accent4>
      <a:srgbClr val="51C2B6"/>
    </a:accent4>
    <a:accent5>
      <a:srgbClr val="E7DDB6"/>
    </a:accent5>
    <a:accent6>
      <a:srgbClr val="FFDE62"/>
    </a:accent6>
    <a:hlink>
      <a:srgbClr val="842C91"/>
    </a:hlink>
    <a:folHlink>
      <a:srgbClr val="51C2B6"/>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BDRC Colour Palette 1">
    <a:dk1>
      <a:srgbClr val="000000"/>
    </a:dk1>
    <a:lt1>
      <a:srgbClr val="FFFFFF"/>
    </a:lt1>
    <a:dk2>
      <a:srgbClr val="000000"/>
    </a:dk2>
    <a:lt2>
      <a:srgbClr val="FFFFFF"/>
    </a:lt2>
    <a:accent1>
      <a:srgbClr val="ED174F"/>
    </a:accent1>
    <a:accent2>
      <a:srgbClr val="0077BE"/>
    </a:accent2>
    <a:accent3>
      <a:srgbClr val="842C91"/>
    </a:accent3>
    <a:accent4>
      <a:srgbClr val="51C2B6"/>
    </a:accent4>
    <a:accent5>
      <a:srgbClr val="E7DDB6"/>
    </a:accent5>
    <a:accent6>
      <a:srgbClr val="FFDE62"/>
    </a:accent6>
    <a:hlink>
      <a:srgbClr val="842C91"/>
    </a:hlink>
    <a:folHlink>
      <a:srgbClr val="51C2B6"/>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19001</TotalTime>
  <Words>3153</Words>
  <Application>Microsoft Office PowerPoint</Application>
  <PresentationFormat>Widescreen</PresentationFormat>
  <Paragraphs>453</Paragraphs>
  <Slides>29</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ＭＳ Ｐゴシック</vt:lpstr>
      <vt:lpstr>Arial</vt:lpstr>
      <vt:lpstr>Calibri</vt:lpstr>
      <vt:lpstr>Roboto Condensed</vt:lpstr>
      <vt:lpstr>Roboto Condensed bold</vt:lpstr>
      <vt:lpstr>Roboto Condensed Light</vt:lpstr>
      <vt:lpstr>Segoe UI</vt:lpstr>
      <vt:lpstr>Verdana</vt:lpstr>
      <vt:lpstr>Wingdings</vt:lpstr>
      <vt:lpstr>Office Theme</vt:lpstr>
      <vt:lpstr>PowerPoint Presentation</vt:lpstr>
      <vt:lpstr>Contents</vt:lpstr>
      <vt:lpstr>Background &amp; methodology</vt:lpstr>
      <vt:lpstr>Background &amp; methodology</vt:lpstr>
      <vt:lpstr>Executive summary</vt:lpstr>
      <vt:lpstr>Executive summary</vt:lpstr>
      <vt:lpstr>Business volumes and confidence</vt:lpstr>
      <vt:lpstr>Claimed volumes of mortgage cases, per year</vt:lpstr>
      <vt:lpstr>Confidence in outlook for mortgage industry</vt:lpstr>
      <vt:lpstr>Confidence in outlook for intermediary sector</vt:lpstr>
      <vt:lpstr>Confidence in outlook for their own business</vt:lpstr>
      <vt:lpstr>Reasons for felt level of confidence in one’s own business…</vt:lpstr>
      <vt:lpstr>Business flow</vt:lpstr>
      <vt:lpstr>Average number of DIPs in last 3 months</vt:lpstr>
      <vt:lpstr>Average number of DIPs – By business</vt:lpstr>
      <vt:lpstr>DIPs resulting in a DIP accept (%)</vt:lpstr>
      <vt:lpstr>DIPs resulting in a DIP accept (%) – By business</vt:lpstr>
      <vt:lpstr>DIP accepts resulting in a full application (%)</vt:lpstr>
      <vt:lpstr>DIP accepts resulting in a full application (%) – By business</vt:lpstr>
      <vt:lpstr>Full applications resulting in an offer (%)</vt:lpstr>
      <vt:lpstr>Full applications resulting in an offer (%) – By business</vt:lpstr>
      <vt:lpstr>Offers resulting in a completion (%)</vt:lpstr>
      <vt:lpstr>Offers resulting in a completion (%) – By business</vt:lpstr>
      <vt:lpstr>Conversion from DIP to completion</vt:lpstr>
      <vt:lpstr>Conversion from DIP to completion – By business</vt:lpstr>
      <vt:lpstr>Conversion from full application to completion</vt:lpstr>
      <vt:lpstr>Conversion from full application to completion (%)</vt:lpstr>
      <vt:lpstr>Conversion from full application to completion – By business</vt:lpstr>
      <vt:lpstr>Any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Batzorig123</dc:creator>
  <cp:lastModifiedBy>Sam Burton</cp:lastModifiedBy>
  <cp:revision>1786</cp:revision>
  <cp:lastPrinted>2019-10-28T09:26:31Z</cp:lastPrinted>
  <dcterms:created xsi:type="dcterms:W3CDTF">2015-04-13T07:09:46Z</dcterms:created>
  <dcterms:modified xsi:type="dcterms:W3CDTF">2020-10-29T11:05:03Z</dcterms:modified>
</cp:coreProperties>
</file>