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notesSlides/notesSlide3.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4.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827" r:id="rId5"/>
    <p:sldId id="847" r:id="rId6"/>
    <p:sldId id="829" r:id="rId7"/>
    <p:sldId id="848" r:id="rId8"/>
    <p:sldId id="849" r:id="rId9"/>
    <p:sldId id="850" r:id="rId10"/>
    <p:sldId id="851" r:id="rId11"/>
    <p:sldId id="877" r:id="rId12"/>
    <p:sldId id="890" r:id="rId13"/>
    <p:sldId id="886" r:id="rId14"/>
    <p:sldId id="887" r:id="rId15"/>
    <p:sldId id="888" r:id="rId16"/>
    <p:sldId id="889" r:id="rId17"/>
    <p:sldId id="858" r:id="rId18"/>
    <p:sldId id="879" r:id="rId19"/>
    <p:sldId id="860" r:id="rId20"/>
    <p:sldId id="880" r:id="rId21"/>
    <p:sldId id="862" r:id="rId22"/>
    <p:sldId id="881" r:id="rId23"/>
    <p:sldId id="864" r:id="rId24"/>
    <p:sldId id="882" r:id="rId25"/>
    <p:sldId id="866" r:id="rId26"/>
    <p:sldId id="883" r:id="rId27"/>
    <p:sldId id="868" r:id="rId28"/>
    <p:sldId id="884" r:id="rId29"/>
    <p:sldId id="870" r:id="rId30"/>
    <p:sldId id="885" r:id="rId31"/>
    <p:sldId id="876" r:id="rId32"/>
    <p:sldId id="873" r:id="rId33"/>
    <p:sldId id="874" r:id="rId3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orient="horz" pos="2364" userDrawn="1">
          <p15:clr>
            <a:srgbClr val="A4A3A4"/>
          </p15:clr>
        </p15:guide>
        <p15:guide id="4" pos="3505">
          <p15:clr>
            <a:srgbClr val="A4A3A4"/>
          </p15:clr>
        </p15:guide>
        <p15:guide id="5" orient="horz" pos="1003" userDrawn="1">
          <p15:clr>
            <a:srgbClr val="A4A3A4"/>
          </p15:clr>
        </p15:guide>
        <p15:guide id="6" orient="horz" pos="747">
          <p15:clr>
            <a:srgbClr val="A4A3A4"/>
          </p15:clr>
        </p15:guide>
        <p15:guide id="7" orient="horz" pos="3883">
          <p15:clr>
            <a:srgbClr val="A4A3A4"/>
          </p15:clr>
        </p15:guide>
        <p15:guide id="8" orient="horz" pos="665">
          <p15:clr>
            <a:srgbClr val="A4A3A4"/>
          </p15:clr>
        </p15:guide>
        <p15:guide id="9" pos="7083" userDrawn="1">
          <p15:clr>
            <a:srgbClr val="A4A3A4"/>
          </p15:clr>
        </p15:guide>
        <p15:guide id="10" pos="267">
          <p15:clr>
            <a:srgbClr val="A4A3A4"/>
          </p15:clr>
        </p15:guide>
        <p15:guide id="11" pos="259">
          <p15:clr>
            <a:srgbClr val="A4A3A4"/>
          </p15:clr>
        </p15:guide>
        <p15:guide id="12" pos="660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404040"/>
    <a:srgbClr val="57585A"/>
    <a:srgbClr val="F84A04"/>
    <a:srgbClr val="FB6B00"/>
    <a:srgbClr val="FB6500"/>
    <a:srgbClr val="F75704"/>
    <a:srgbClr val="EF2E0A"/>
    <a:srgbClr val="FB6A00"/>
    <a:srgbClr val="FDA1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77" autoAdjust="0"/>
    <p:restoredTop sz="94434" autoAdjust="0"/>
  </p:normalViewPr>
  <p:slideViewPr>
    <p:cSldViewPr snapToGrid="0" showGuides="1">
      <p:cViewPr varScale="1">
        <p:scale>
          <a:sx n="62" d="100"/>
          <a:sy n="62" d="100"/>
        </p:scale>
        <p:origin x="568" y="44"/>
      </p:cViewPr>
      <p:guideLst>
        <p:guide orient="horz" pos="2137"/>
        <p:guide pos="3840"/>
        <p:guide orient="horz" pos="2364"/>
        <p:guide pos="3505"/>
        <p:guide orient="horz" pos="1003"/>
        <p:guide orient="horz" pos="747"/>
        <p:guide orient="horz" pos="3883"/>
        <p:guide orient="horz" pos="665"/>
        <p:guide pos="7083"/>
        <p:guide pos="267"/>
        <p:guide pos="259"/>
        <p:guide pos="6607"/>
      </p:guideLst>
    </p:cSldViewPr>
  </p:slideViewPr>
  <p:outlineViewPr>
    <p:cViewPr>
      <p:scale>
        <a:sx n="33" d="100"/>
        <a:sy n="33" d="100"/>
      </p:scale>
      <p:origin x="0" y="-256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1"/>
          <c:spPr>
            <a:solidFill>
              <a:schemeClr val="accent3"/>
            </a:solidFill>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AE4-4747-A76E-477D63B693DE}"/>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E4-4747-A76E-477D63B693DE}"/>
                </c:ext>
              </c:extLst>
            </c:dLbl>
            <c:spPr>
              <a:noFill/>
              <a:ln>
                <a:noFill/>
              </a:ln>
              <a:effectLst/>
            </c:spPr>
            <c:txPr>
              <a:bodyPr wrap="square" lIns="38100" tIns="19050" rIns="38100" bIns="19050" anchor="ctr">
                <a:spAutoFit/>
              </a:bodyPr>
              <a:lstStyle/>
              <a:p>
                <a:pPr>
                  <a:defRPr sz="1100">
                    <a:solidFill>
                      <a:schemeClr val="accent3"/>
                    </a:solidFill>
                    <a:latin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Sheet1!$V$1:$AN$1</c:f>
              <c:strCache>
                <c:ptCount val="19"/>
                <c:pt idx="0">
                  <c:v>Q1'15</c:v>
                </c:pt>
                <c:pt idx="1">
                  <c:v>Q2'15</c:v>
                </c:pt>
                <c:pt idx="2">
                  <c:v>Q3'15</c:v>
                </c:pt>
                <c:pt idx="3">
                  <c:v>Q4'15</c:v>
                </c:pt>
                <c:pt idx="4">
                  <c:v>Q1'16</c:v>
                </c:pt>
                <c:pt idx="5">
                  <c:v>Q2'16</c:v>
                </c:pt>
                <c:pt idx="6">
                  <c:v>Q3'16</c:v>
                </c:pt>
                <c:pt idx="7">
                  <c:v>Q4'16</c:v>
                </c:pt>
                <c:pt idx="8">
                  <c:v>Q1'17</c:v>
                </c:pt>
                <c:pt idx="9">
                  <c:v>Q2'17</c:v>
                </c:pt>
                <c:pt idx="10">
                  <c:v>Q3'17</c:v>
                </c:pt>
                <c:pt idx="11">
                  <c:v>Q4'17</c:v>
                </c:pt>
                <c:pt idx="12">
                  <c:v>Q1'18</c:v>
                </c:pt>
                <c:pt idx="13">
                  <c:v>Q2'18</c:v>
                </c:pt>
                <c:pt idx="14">
                  <c:v>Q3'18</c:v>
                </c:pt>
                <c:pt idx="15">
                  <c:v>Q4'18</c:v>
                </c:pt>
                <c:pt idx="16">
                  <c:v>Q1'19</c:v>
                </c:pt>
                <c:pt idx="17">
                  <c:v>Q2'19</c:v>
                </c:pt>
                <c:pt idx="18">
                  <c:v>Q3'19</c:v>
                </c:pt>
              </c:strCache>
            </c:strRef>
          </c:cat>
          <c:val>
            <c:numRef>
              <c:f>Sheet1!$V$3:$AN$3</c:f>
              <c:numCache>
                <c:formatCode>0.0</c:formatCode>
                <c:ptCount val="19"/>
                <c:pt idx="0">
                  <c:v>45.023000000000003</c:v>
                </c:pt>
                <c:pt idx="1">
                  <c:v>52.670999999999999</c:v>
                </c:pt>
                <c:pt idx="2">
                  <c:v>61.777999999999999</c:v>
                </c:pt>
                <c:pt idx="3">
                  <c:v>62.305999999999997</c:v>
                </c:pt>
                <c:pt idx="4">
                  <c:v>63.325000000000003</c:v>
                </c:pt>
                <c:pt idx="5">
                  <c:v>57.496000000000002</c:v>
                </c:pt>
                <c:pt idx="6">
                  <c:v>63.854999999999997</c:v>
                </c:pt>
                <c:pt idx="7">
                  <c:v>61.83</c:v>
                </c:pt>
                <c:pt idx="8">
                  <c:v>59.941000000000003</c:v>
                </c:pt>
                <c:pt idx="9">
                  <c:v>62.253999999999998</c:v>
                </c:pt>
                <c:pt idx="10">
                  <c:v>69.685000000000002</c:v>
                </c:pt>
                <c:pt idx="11">
                  <c:v>68.527000000000001</c:v>
                </c:pt>
                <c:pt idx="12">
                  <c:v>61.22</c:v>
                </c:pt>
                <c:pt idx="13">
                  <c:v>65.375</c:v>
                </c:pt>
                <c:pt idx="14">
                  <c:v>71.599000000000004</c:v>
                </c:pt>
                <c:pt idx="15">
                  <c:v>70.457999999999998</c:v>
                </c:pt>
                <c:pt idx="16">
                  <c:v>60.811</c:v>
                </c:pt>
                <c:pt idx="17">
                  <c:v>64.097999999999999</c:v>
                </c:pt>
                <c:pt idx="18">
                  <c:v>70.424999999999997</c:v>
                </c:pt>
              </c:numCache>
            </c:numRef>
          </c:val>
          <c:extLst>
            <c:ext xmlns:c16="http://schemas.microsoft.com/office/drawing/2014/chart" uri="{C3380CC4-5D6E-409C-BE32-E72D297353CC}">
              <c16:uniqueId val="{00000000-AFE5-7F4D-B83A-8659764DB17F}"/>
            </c:ext>
          </c:extLst>
        </c:ser>
        <c:dLbls>
          <c:showLegendKey val="0"/>
          <c:showVal val="0"/>
          <c:showCatName val="0"/>
          <c:showSerName val="0"/>
          <c:showPercent val="0"/>
          <c:showBubbleSize val="0"/>
        </c:dLbls>
        <c:gapWidth val="70"/>
        <c:axId val="115012456"/>
        <c:axId val="115012064"/>
      </c:barChart>
      <c:lineChart>
        <c:grouping val="standard"/>
        <c:varyColors val="0"/>
        <c:ser>
          <c:idx val="0"/>
          <c:order val="0"/>
          <c:spPr>
            <a:ln w="12700">
              <a:solidFill>
                <a:schemeClr val="accent6"/>
              </a:solidFill>
            </a:ln>
          </c:spPr>
          <c:marker>
            <c:symbol val="circle"/>
            <c:size val="6"/>
            <c:spPr>
              <a:solidFill>
                <a:schemeClr val="bg1"/>
              </a:solidFill>
              <a:ln w="12700">
                <a:solidFill>
                  <a:schemeClr val="accent6"/>
                </a:solidFill>
              </a:ln>
            </c:spPr>
          </c:marker>
          <c:dLbls>
            <c:dLbl>
              <c:idx val="19"/>
              <c:layout>
                <c:manualLayout>
                  <c:x val="-4.63657848149817E-2"/>
                  <c:y val="-4.66011168048282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E5-7F4D-B83A-8659764DB17F}"/>
                </c:ext>
              </c:extLst>
            </c:dLbl>
            <c:dLbl>
              <c:idx val="25"/>
              <c:layout>
                <c:manualLayout>
                  <c:x val="-4.03062521005648E-2"/>
                  <c:y val="-6.49015554723304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E5-7F4D-B83A-8659764DB17F}"/>
                </c:ext>
              </c:extLst>
            </c:dLbl>
            <c:spPr>
              <a:noFill/>
              <a:ln>
                <a:noFill/>
              </a:ln>
              <a:effectLst/>
            </c:spPr>
            <c:txPr>
              <a:bodyPr/>
              <a:lstStyle/>
              <a:p>
                <a:pPr>
                  <a:defRPr sz="1050" b="0">
                    <a:solidFill>
                      <a:schemeClr val="accent6"/>
                    </a:solidFill>
                    <a:latin typeface="Calibri" panose="020F0502020204030204" pitchFamily="34" charset="0"/>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Sheet1!$V$1:$AN$1</c:f>
              <c:strCache>
                <c:ptCount val="19"/>
                <c:pt idx="0">
                  <c:v>Q1'15</c:v>
                </c:pt>
                <c:pt idx="1">
                  <c:v>Q2'15</c:v>
                </c:pt>
                <c:pt idx="2">
                  <c:v>Q3'15</c:v>
                </c:pt>
                <c:pt idx="3">
                  <c:v>Q4'15</c:v>
                </c:pt>
                <c:pt idx="4">
                  <c:v>Q1'16</c:v>
                </c:pt>
                <c:pt idx="5">
                  <c:v>Q2'16</c:v>
                </c:pt>
                <c:pt idx="6">
                  <c:v>Q3'16</c:v>
                </c:pt>
                <c:pt idx="7">
                  <c:v>Q4'16</c:v>
                </c:pt>
                <c:pt idx="8">
                  <c:v>Q1'17</c:v>
                </c:pt>
                <c:pt idx="9">
                  <c:v>Q2'17</c:v>
                </c:pt>
                <c:pt idx="10">
                  <c:v>Q3'17</c:v>
                </c:pt>
                <c:pt idx="11">
                  <c:v>Q4'17</c:v>
                </c:pt>
                <c:pt idx="12">
                  <c:v>Q1'18</c:v>
                </c:pt>
                <c:pt idx="13">
                  <c:v>Q2'18</c:v>
                </c:pt>
                <c:pt idx="14">
                  <c:v>Q3'18</c:v>
                </c:pt>
                <c:pt idx="15">
                  <c:v>Q4'18</c:v>
                </c:pt>
                <c:pt idx="16">
                  <c:v>Q1'19</c:v>
                </c:pt>
                <c:pt idx="17">
                  <c:v>Q2'19</c:v>
                </c:pt>
                <c:pt idx="18">
                  <c:v>Q3'19</c:v>
                </c:pt>
              </c:strCache>
            </c:strRef>
          </c:cat>
          <c:val>
            <c:numRef>
              <c:f>Sheet1!$V$2:$AN$2</c:f>
              <c:numCache>
                <c:formatCode>General</c:formatCode>
                <c:ptCount val="19"/>
                <c:pt idx="0">
                  <c:v>77</c:v>
                </c:pt>
                <c:pt idx="1">
                  <c:v>88</c:v>
                </c:pt>
                <c:pt idx="2">
                  <c:v>85</c:v>
                </c:pt>
                <c:pt idx="3">
                  <c:v>82</c:v>
                </c:pt>
                <c:pt idx="4">
                  <c:v>72</c:v>
                </c:pt>
                <c:pt idx="5">
                  <c:v>73</c:v>
                </c:pt>
                <c:pt idx="6">
                  <c:v>69</c:v>
                </c:pt>
                <c:pt idx="7">
                  <c:v>74</c:v>
                </c:pt>
                <c:pt idx="8">
                  <c:v>77</c:v>
                </c:pt>
                <c:pt idx="9">
                  <c:v>80</c:v>
                </c:pt>
                <c:pt idx="10">
                  <c:v>81</c:v>
                </c:pt>
                <c:pt idx="11">
                  <c:v>87</c:v>
                </c:pt>
                <c:pt idx="12">
                  <c:v>86</c:v>
                </c:pt>
                <c:pt idx="13">
                  <c:v>90</c:v>
                </c:pt>
                <c:pt idx="14">
                  <c:v>81</c:v>
                </c:pt>
                <c:pt idx="15">
                  <c:v>80</c:v>
                </c:pt>
                <c:pt idx="16">
                  <c:v>81</c:v>
                </c:pt>
                <c:pt idx="17">
                  <c:v>87</c:v>
                </c:pt>
                <c:pt idx="18">
                  <c:v>84</c:v>
                </c:pt>
              </c:numCache>
            </c:numRef>
          </c:val>
          <c:smooth val="0"/>
          <c:extLst>
            <c:ext xmlns:c16="http://schemas.microsoft.com/office/drawing/2014/chart" uri="{C3380CC4-5D6E-409C-BE32-E72D297353CC}">
              <c16:uniqueId val="{00000003-AFE5-7F4D-B83A-8659764DB17F}"/>
            </c:ext>
          </c:extLst>
        </c:ser>
        <c:dLbls>
          <c:showLegendKey val="0"/>
          <c:showVal val="0"/>
          <c:showCatName val="0"/>
          <c:showSerName val="0"/>
          <c:showPercent val="0"/>
          <c:showBubbleSize val="0"/>
        </c:dLbls>
        <c:marker val="1"/>
        <c:smooth val="0"/>
        <c:axId val="163634784"/>
        <c:axId val="163631648"/>
      </c:lineChart>
      <c:catAx>
        <c:axId val="115012456"/>
        <c:scaling>
          <c:orientation val="minMax"/>
        </c:scaling>
        <c:delete val="0"/>
        <c:axPos val="b"/>
        <c:numFmt formatCode="General" sourceLinked="1"/>
        <c:majorTickMark val="none"/>
        <c:minorTickMark val="none"/>
        <c:tickLblPos val="nextTo"/>
        <c:spPr>
          <a:ln>
            <a:solidFill>
              <a:schemeClr val="bg1">
                <a:lumMod val="65000"/>
              </a:schemeClr>
            </a:solidFill>
          </a:ln>
        </c:spPr>
        <c:txPr>
          <a:bodyPr rot="-5400000" vert="horz"/>
          <a:lstStyle/>
          <a:p>
            <a:pPr>
              <a:defRPr sz="120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115012064"/>
        <c:crosses val="autoZero"/>
        <c:auto val="1"/>
        <c:lblAlgn val="ctr"/>
        <c:lblOffset val="100"/>
        <c:noMultiLvlLbl val="0"/>
      </c:catAx>
      <c:valAx>
        <c:axId val="115012064"/>
        <c:scaling>
          <c:orientation val="minMax"/>
          <c:max val="125"/>
          <c:min val="0"/>
        </c:scaling>
        <c:delete val="1"/>
        <c:axPos val="l"/>
        <c:numFmt formatCode="0.0" sourceLinked="1"/>
        <c:majorTickMark val="none"/>
        <c:minorTickMark val="none"/>
        <c:tickLblPos val="nextTo"/>
        <c:crossAx val="115012456"/>
        <c:crosses val="autoZero"/>
        <c:crossBetween val="between"/>
        <c:majorUnit val="25"/>
      </c:valAx>
      <c:valAx>
        <c:axId val="163631648"/>
        <c:scaling>
          <c:orientation val="minMax"/>
          <c:max val="110"/>
          <c:min val="0"/>
        </c:scaling>
        <c:delete val="1"/>
        <c:axPos val="r"/>
        <c:numFmt formatCode="General" sourceLinked="1"/>
        <c:majorTickMark val="out"/>
        <c:minorTickMark val="none"/>
        <c:tickLblPos val="nextTo"/>
        <c:crossAx val="163634784"/>
        <c:crosses val="max"/>
        <c:crossBetween val="between"/>
        <c:majorUnit val="25"/>
        <c:minorUnit val="25"/>
      </c:valAx>
      <c:catAx>
        <c:axId val="163634784"/>
        <c:scaling>
          <c:orientation val="minMax"/>
        </c:scaling>
        <c:delete val="1"/>
        <c:axPos val="b"/>
        <c:numFmt formatCode="General" sourceLinked="0"/>
        <c:majorTickMark val="out"/>
        <c:minorTickMark val="none"/>
        <c:tickLblPos val="nextTo"/>
        <c:crossAx val="163631648"/>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61D4-E54B-9492-12D5815F7941}"/>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Q3 2019</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c:v>83</c:v>
                </c:pt>
                <c:pt idx="2">
                  <c:v>83</c:v>
                </c:pt>
                <c:pt idx="3">
                  <c:v>82</c:v>
                </c:pt>
                <c:pt idx="5" formatCode="0">
                  <c:v>84</c:v>
                </c:pt>
                <c:pt idx="6" formatCode="0">
                  <c:v>84</c:v>
                </c:pt>
                <c:pt idx="7" formatCode="0">
                  <c:v>82</c:v>
                </c:pt>
                <c:pt idx="8" formatCode="0">
                  <c:v>81</c:v>
                </c:pt>
                <c:pt idx="10" formatCode="0">
                  <c:v>81</c:v>
                </c:pt>
                <c:pt idx="11" formatCode="0">
                  <c:v>84</c:v>
                </c:pt>
                <c:pt idx="12" formatCode="0">
                  <c:v>84</c:v>
                </c:pt>
                <c:pt idx="13" formatCode="0">
                  <c:v>82</c:v>
                </c:pt>
                <c:pt idx="14" formatCode="0">
                  <c:v>81</c:v>
                </c:pt>
                <c:pt idx="16">
                  <c:v>81</c:v>
                </c:pt>
                <c:pt idx="17">
                  <c:v>81</c:v>
                </c:pt>
                <c:pt idx="18">
                  <c:v>84</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823789728"/>
        <c:axId val="823784632"/>
      </c:barChart>
      <c:valAx>
        <c:axId val="823784632"/>
        <c:scaling>
          <c:orientation val="minMax"/>
          <c:max val="120"/>
          <c:min val="0"/>
        </c:scaling>
        <c:delete val="1"/>
        <c:axPos val="b"/>
        <c:numFmt formatCode="General" sourceLinked="1"/>
        <c:majorTickMark val="out"/>
        <c:minorTickMark val="none"/>
        <c:tickLblPos val="nextTo"/>
        <c:crossAx val="823789728"/>
        <c:crosses val="max"/>
        <c:crossBetween val="between"/>
      </c:valAx>
      <c:catAx>
        <c:axId val="823789728"/>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823784632"/>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8.8793479789904803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9"/>
            <c:invertIfNegative val="0"/>
            <c:bubble3D val="0"/>
            <c:extLst>
              <c:ext xmlns:c16="http://schemas.microsoft.com/office/drawing/2014/chart" uri="{C3380CC4-5D6E-409C-BE32-E72D297353CC}">
                <c16:uniqueId val="{00000000-6ECA-46D9-9F2E-D6DED7D4579B}"/>
              </c:ext>
            </c:extLst>
          </c:dPt>
          <c:dPt>
            <c:idx val="10"/>
            <c:invertIfNegative val="0"/>
            <c:bubble3D val="0"/>
            <c:extLst>
              <c:ext xmlns:c16="http://schemas.microsoft.com/office/drawing/2014/chart" uri="{C3380CC4-5D6E-409C-BE32-E72D297353CC}">
                <c16:uniqueId val="{00000001-6ECA-46D9-9F2E-D6DED7D4579B}"/>
              </c:ext>
            </c:extLst>
          </c:dPt>
          <c:dPt>
            <c:idx val="11"/>
            <c:invertIfNegative val="0"/>
            <c:bubble3D val="0"/>
            <c:extLst>
              <c:ext xmlns:c16="http://schemas.microsoft.com/office/drawing/2014/chart" uri="{C3380CC4-5D6E-409C-BE32-E72D297353CC}">
                <c16:uniqueId val="{00000002-6ECA-46D9-9F2E-D6DED7D4579B}"/>
              </c:ext>
            </c:extLst>
          </c:dPt>
          <c:dPt>
            <c:idx val="12"/>
            <c:invertIfNegative val="0"/>
            <c:bubble3D val="0"/>
            <c:extLst>
              <c:ext xmlns:c16="http://schemas.microsoft.com/office/drawing/2014/chart" uri="{C3380CC4-5D6E-409C-BE32-E72D297353CC}">
                <c16:uniqueId val="{00000000-6E28-FB4B-A35E-9933ACE1649F}"/>
              </c:ext>
            </c:extLst>
          </c:dPt>
          <c:dPt>
            <c:idx val="13"/>
            <c:invertIfNegative val="0"/>
            <c:bubble3D val="0"/>
            <c:extLst>
              <c:ext xmlns:c16="http://schemas.microsoft.com/office/drawing/2014/chart" uri="{C3380CC4-5D6E-409C-BE32-E72D297353CC}">
                <c16:uniqueId val="{00000001-6E28-FB4B-A35E-9933ACE1649F}"/>
              </c:ext>
            </c:extLst>
          </c:dPt>
          <c:dPt>
            <c:idx val="14"/>
            <c:invertIfNegative val="0"/>
            <c:bubble3D val="0"/>
            <c:extLst>
              <c:ext xmlns:c16="http://schemas.microsoft.com/office/drawing/2014/chart" uri="{C3380CC4-5D6E-409C-BE32-E72D297353CC}">
                <c16:uniqueId val="{00000002-6E28-FB4B-A35E-9933ACE1649F}"/>
              </c:ext>
            </c:extLst>
          </c:dPt>
          <c:dPt>
            <c:idx val="15"/>
            <c:invertIfNegative val="0"/>
            <c:bubble3D val="0"/>
            <c:extLst>
              <c:ext xmlns:c16="http://schemas.microsoft.com/office/drawing/2014/chart" uri="{C3380CC4-5D6E-409C-BE32-E72D297353CC}">
                <c16:uniqueId val="{00000000-A510-964B-86FB-6AC52C738E07}"/>
              </c:ext>
            </c:extLst>
          </c:dPt>
          <c:dPt>
            <c:idx val="16"/>
            <c:invertIfNegative val="0"/>
            <c:bubble3D val="0"/>
            <c:extLst>
              <c:ext xmlns:c16="http://schemas.microsoft.com/office/drawing/2014/chart" uri="{C3380CC4-5D6E-409C-BE32-E72D297353CC}">
                <c16:uniqueId val="{00000001-A510-964B-86FB-6AC52C738E07}"/>
              </c:ext>
            </c:extLst>
          </c:dPt>
          <c:dPt>
            <c:idx val="17"/>
            <c:invertIfNegative val="0"/>
            <c:bubble3D val="0"/>
            <c:extLst>
              <c:ext xmlns:c16="http://schemas.microsoft.com/office/drawing/2014/chart" uri="{C3380CC4-5D6E-409C-BE32-E72D297353CC}">
                <c16:uniqueId val="{00000002-A510-964B-86FB-6AC52C738E07}"/>
              </c:ext>
            </c:extLst>
          </c:dPt>
          <c:dPt>
            <c:idx val="18"/>
            <c:invertIfNegative val="0"/>
            <c:bubble3D val="0"/>
            <c:spPr>
              <a:solidFill>
                <a:schemeClr val="accent3"/>
              </a:solidFill>
            </c:spPr>
            <c:extLst>
              <c:ext xmlns:c16="http://schemas.microsoft.com/office/drawing/2014/chart" uri="{C3380CC4-5D6E-409C-BE32-E72D297353CC}">
                <c16:uniqueId val="{00000004-A510-964B-86FB-6AC52C738E07}"/>
              </c:ext>
            </c:extLst>
          </c:dPt>
          <c:dPt>
            <c:idx val="19"/>
            <c:invertIfNegative val="0"/>
            <c:bubble3D val="0"/>
            <c:spPr>
              <a:solidFill>
                <a:schemeClr val="accent3"/>
              </a:solidFill>
            </c:spPr>
            <c:extLst>
              <c:ext xmlns:c16="http://schemas.microsoft.com/office/drawing/2014/chart" uri="{C3380CC4-5D6E-409C-BE32-E72D297353CC}">
                <c16:uniqueId val="{00000006-A510-964B-86FB-6AC52C738E07}"/>
              </c:ext>
            </c:extLst>
          </c:dPt>
          <c:dPt>
            <c:idx val="20"/>
            <c:invertIfNegative val="0"/>
            <c:bubble3D val="0"/>
            <c:spPr>
              <a:solidFill>
                <a:schemeClr val="accent3"/>
              </a:solidFill>
            </c:spPr>
            <c:extLst>
              <c:ext xmlns:c16="http://schemas.microsoft.com/office/drawing/2014/chart" uri="{C3380CC4-5D6E-409C-BE32-E72D297353CC}">
                <c16:uniqueId val="{00000008-A510-964B-86FB-6AC52C738E07}"/>
              </c:ext>
            </c:extLst>
          </c:dPt>
          <c:dLbls>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Sheet1!$A$24:$A$44</c:f>
              <c:strCache>
                <c:ptCount val="21"/>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strCache>
            </c:strRef>
          </c:cat>
          <c:val>
            <c:numRef>
              <c:f>Sheet1!$B$24:$B$44</c:f>
              <c:numCache>
                <c:formatCode>General</c:formatCode>
                <c:ptCount val="21"/>
                <c:pt idx="0">
                  <c:v>78</c:v>
                </c:pt>
                <c:pt idx="1">
                  <c:v>77</c:v>
                </c:pt>
                <c:pt idx="2">
                  <c:v>74</c:v>
                </c:pt>
                <c:pt idx="3">
                  <c:v>83</c:v>
                </c:pt>
                <c:pt idx="4">
                  <c:v>85</c:v>
                </c:pt>
                <c:pt idx="5">
                  <c:v>82</c:v>
                </c:pt>
                <c:pt idx="6">
                  <c:v>81</c:v>
                </c:pt>
                <c:pt idx="7">
                  <c:v>78</c:v>
                </c:pt>
                <c:pt idx="8">
                  <c:v>80</c:v>
                </c:pt>
                <c:pt idx="9">
                  <c:v>81</c:v>
                </c:pt>
                <c:pt idx="10">
                  <c:v>81</c:v>
                </c:pt>
                <c:pt idx="11">
                  <c:v>84</c:v>
                </c:pt>
                <c:pt idx="12">
                  <c:v>84</c:v>
                </c:pt>
                <c:pt idx="13">
                  <c:v>85</c:v>
                </c:pt>
                <c:pt idx="14">
                  <c:v>84</c:v>
                </c:pt>
                <c:pt idx="15">
                  <c:v>82</c:v>
                </c:pt>
                <c:pt idx="16">
                  <c:v>82</c:v>
                </c:pt>
                <c:pt idx="17">
                  <c:v>84</c:v>
                </c:pt>
                <c:pt idx="18">
                  <c:v>80</c:v>
                </c:pt>
                <c:pt idx="19">
                  <c:v>78</c:v>
                </c:pt>
                <c:pt idx="20">
                  <c:v>81</c:v>
                </c:pt>
              </c:numCache>
            </c:numRef>
          </c:val>
          <c:extLs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823785808"/>
        <c:axId val="823790904"/>
      </c:barChart>
      <c:catAx>
        <c:axId val="823785808"/>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823790904"/>
        <c:crosses val="autoZero"/>
        <c:auto val="1"/>
        <c:lblAlgn val="ctr"/>
        <c:lblOffset val="100"/>
        <c:noMultiLvlLbl val="0"/>
      </c:catAx>
      <c:valAx>
        <c:axId val="823790904"/>
        <c:scaling>
          <c:orientation val="minMax"/>
          <c:max val="100"/>
          <c:min val="0"/>
        </c:scaling>
        <c:delete val="1"/>
        <c:axPos val="l"/>
        <c:numFmt formatCode="General" sourceLinked="1"/>
        <c:majorTickMark val="out"/>
        <c:minorTickMark val="none"/>
        <c:tickLblPos val="nextTo"/>
        <c:crossAx val="823785808"/>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369A-D040-86CB-68B6D7B9BB43}"/>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Q3 2019</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c:v>80</c:v>
                </c:pt>
                <c:pt idx="2">
                  <c:v>80</c:v>
                </c:pt>
                <c:pt idx="3">
                  <c:v>80</c:v>
                </c:pt>
                <c:pt idx="5" formatCode="0">
                  <c:v>78</c:v>
                </c:pt>
                <c:pt idx="6" formatCode="0">
                  <c:v>82</c:v>
                </c:pt>
                <c:pt idx="7" formatCode="0">
                  <c:v>80</c:v>
                </c:pt>
                <c:pt idx="8" formatCode="0">
                  <c:v>78</c:v>
                </c:pt>
                <c:pt idx="10" formatCode="0">
                  <c:v>80</c:v>
                </c:pt>
                <c:pt idx="11" formatCode="0">
                  <c:v>76</c:v>
                </c:pt>
                <c:pt idx="12" formatCode="0">
                  <c:v>81</c:v>
                </c:pt>
                <c:pt idx="13" formatCode="0">
                  <c:v>80</c:v>
                </c:pt>
                <c:pt idx="14" formatCode="0">
                  <c:v>80</c:v>
                </c:pt>
                <c:pt idx="16">
                  <c:v>78</c:v>
                </c:pt>
                <c:pt idx="17">
                  <c:v>80</c:v>
                </c:pt>
                <c:pt idx="18">
                  <c:v>80</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823787768"/>
        <c:axId val="823791688"/>
      </c:barChart>
      <c:valAx>
        <c:axId val="823791688"/>
        <c:scaling>
          <c:orientation val="minMax"/>
          <c:max val="120"/>
          <c:min val="0"/>
        </c:scaling>
        <c:delete val="1"/>
        <c:axPos val="b"/>
        <c:numFmt formatCode="General" sourceLinked="1"/>
        <c:majorTickMark val="out"/>
        <c:minorTickMark val="none"/>
        <c:tickLblPos val="nextTo"/>
        <c:crossAx val="823787768"/>
        <c:crosses val="max"/>
        <c:crossBetween val="between"/>
      </c:valAx>
      <c:catAx>
        <c:axId val="823787768"/>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823791688"/>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8.8793479789904803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9"/>
            <c:invertIfNegative val="0"/>
            <c:bubble3D val="0"/>
            <c:extLst>
              <c:ext xmlns:c16="http://schemas.microsoft.com/office/drawing/2014/chart" uri="{C3380CC4-5D6E-409C-BE32-E72D297353CC}">
                <c16:uniqueId val="{00000000-F069-41C5-B119-91576CCFCAF3}"/>
              </c:ext>
            </c:extLst>
          </c:dPt>
          <c:dPt>
            <c:idx val="10"/>
            <c:invertIfNegative val="0"/>
            <c:bubble3D val="0"/>
            <c:extLst>
              <c:ext xmlns:c16="http://schemas.microsoft.com/office/drawing/2014/chart" uri="{C3380CC4-5D6E-409C-BE32-E72D297353CC}">
                <c16:uniqueId val="{00000001-F069-41C5-B119-91576CCFCAF3}"/>
              </c:ext>
            </c:extLst>
          </c:dPt>
          <c:dPt>
            <c:idx val="11"/>
            <c:invertIfNegative val="0"/>
            <c:bubble3D val="0"/>
            <c:extLst>
              <c:ext xmlns:c16="http://schemas.microsoft.com/office/drawing/2014/chart" uri="{C3380CC4-5D6E-409C-BE32-E72D297353CC}">
                <c16:uniqueId val="{00000002-F069-41C5-B119-91576CCFCAF3}"/>
              </c:ext>
            </c:extLst>
          </c:dPt>
          <c:dPt>
            <c:idx val="12"/>
            <c:invertIfNegative val="0"/>
            <c:bubble3D val="0"/>
            <c:extLst>
              <c:ext xmlns:c16="http://schemas.microsoft.com/office/drawing/2014/chart" uri="{C3380CC4-5D6E-409C-BE32-E72D297353CC}">
                <c16:uniqueId val="{00000000-D1B2-9740-91F1-1C45CD258490}"/>
              </c:ext>
            </c:extLst>
          </c:dPt>
          <c:dPt>
            <c:idx val="13"/>
            <c:invertIfNegative val="0"/>
            <c:bubble3D val="0"/>
            <c:extLst>
              <c:ext xmlns:c16="http://schemas.microsoft.com/office/drawing/2014/chart" uri="{C3380CC4-5D6E-409C-BE32-E72D297353CC}">
                <c16:uniqueId val="{00000001-D1B2-9740-91F1-1C45CD258490}"/>
              </c:ext>
            </c:extLst>
          </c:dPt>
          <c:dPt>
            <c:idx val="14"/>
            <c:invertIfNegative val="0"/>
            <c:bubble3D val="0"/>
            <c:extLst>
              <c:ext xmlns:c16="http://schemas.microsoft.com/office/drawing/2014/chart" uri="{C3380CC4-5D6E-409C-BE32-E72D297353CC}">
                <c16:uniqueId val="{00000002-D1B2-9740-91F1-1C45CD258490}"/>
              </c:ext>
            </c:extLst>
          </c:dPt>
          <c:dPt>
            <c:idx val="15"/>
            <c:invertIfNegative val="0"/>
            <c:bubble3D val="0"/>
            <c:extLst>
              <c:ext xmlns:c16="http://schemas.microsoft.com/office/drawing/2014/chart" uri="{C3380CC4-5D6E-409C-BE32-E72D297353CC}">
                <c16:uniqueId val="{00000000-976F-154C-A474-2B2A25451423}"/>
              </c:ext>
            </c:extLst>
          </c:dPt>
          <c:dPt>
            <c:idx val="16"/>
            <c:invertIfNegative val="0"/>
            <c:bubble3D val="0"/>
            <c:extLst>
              <c:ext xmlns:c16="http://schemas.microsoft.com/office/drawing/2014/chart" uri="{C3380CC4-5D6E-409C-BE32-E72D297353CC}">
                <c16:uniqueId val="{00000001-976F-154C-A474-2B2A25451423}"/>
              </c:ext>
            </c:extLst>
          </c:dPt>
          <c:dPt>
            <c:idx val="17"/>
            <c:invertIfNegative val="0"/>
            <c:bubble3D val="0"/>
            <c:extLst>
              <c:ext xmlns:c16="http://schemas.microsoft.com/office/drawing/2014/chart" uri="{C3380CC4-5D6E-409C-BE32-E72D297353CC}">
                <c16:uniqueId val="{00000002-976F-154C-A474-2B2A25451423}"/>
              </c:ext>
            </c:extLst>
          </c:dPt>
          <c:dPt>
            <c:idx val="18"/>
            <c:invertIfNegative val="0"/>
            <c:bubble3D val="0"/>
            <c:spPr>
              <a:solidFill>
                <a:schemeClr val="accent3"/>
              </a:solidFill>
            </c:spPr>
            <c:extLst>
              <c:ext xmlns:c16="http://schemas.microsoft.com/office/drawing/2014/chart" uri="{C3380CC4-5D6E-409C-BE32-E72D297353CC}">
                <c16:uniqueId val="{00000004-976F-154C-A474-2B2A25451423}"/>
              </c:ext>
            </c:extLst>
          </c:dPt>
          <c:dPt>
            <c:idx val="19"/>
            <c:invertIfNegative val="0"/>
            <c:bubble3D val="0"/>
            <c:spPr>
              <a:solidFill>
                <a:schemeClr val="accent3"/>
              </a:solidFill>
            </c:spPr>
            <c:extLst>
              <c:ext xmlns:c16="http://schemas.microsoft.com/office/drawing/2014/chart" uri="{C3380CC4-5D6E-409C-BE32-E72D297353CC}">
                <c16:uniqueId val="{00000006-976F-154C-A474-2B2A25451423}"/>
              </c:ext>
            </c:extLst>
          </c:dPt>
          <c:dPt>
            <c:idx val="20"/>
            <c:invertIfNegative val="0"/>
            <c:bubble3D val="0"/>
            <c:spPr>
              <a:solidFill>
                <a:schemeClr val="accent3"/>
              </a:solidFill>
            </c:spPr>
            <c:extLst>
              <c:ext xmlns:c16="http://schemas.microsoft.com/office/drawing/2014/chart" uri="{C3380CC4-5D6E-409C-BE32-E72D297353CC}">
                <c16:uniqueId val="{00000008-976F-154C-A474-2B2A25451423}"/>
              </c:ext>
            </c:extLst>
          </c:dPt>
          <c:dLbls>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Sheet1!$A$24:$A$44</c:f>
              <c:strCache>
                <c:ptCount val="21"/>
                <c:pt idx="0">
                  <c:v>Jan</c:v>
                </c:pt>
                <c:pt idx="1">
                  <c:v>Feb</c:v>
                </c:pt>
                <c:pt idx="2">
                  <c:v>Mar</c:v>
                </c:pt>
                <c:pt idx="3">
                  <c:v>April</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strCache>
            </c:strRef>
          </c:cat>
          <c:val>
            <c:numRef>
              <c:f>Sheet1!$B$24:$B$44</c:f>
              <c:numCache>
                <c:formatCode>General</c:formatCode>
                <c:ptCount val="21"/>
                <c:pt idx="0">
                  <c:v>88</c:v>
                </c:pt>
                <c:pt idx="1">
                  <c:v>88</c:v>
                </c:pt>
                <c:pt idx="2">
                  <c:v>87</c:v>
                </c:pt>
                <c:pt idx="3">
                  <c:v>88</c:v>
                </c:pt>
                <c:pt idx="4">
                  <c:v>89</c:v>
                </c:pt>
                <c:pt idx="5">
                  <c:v>86</c:v>
                </c:pt>
                <c:pt idx="6">
                  <c:v>89</c:v>
                </c:pt>
                <c:pt idx="7">
                  <c:v>86</c:v>
                </c:pt>
                <c:pt idx="8">
                  <c:v>88</c:v>
                </c:pt>
                <c:pt idx="9">
                  <c:v>88</c:v>
                </c:pt>
                <c:pt idx="10">
                  <c:v>88</c:v>
                </c:pt>
                <c:pt idx="11">
                  <c:v>90</c:v>
                </c:pt>
                <c:pt idx="12">
                  <c:v>89</c:v>
                </c:pt>
                <c:pt idx="13">
                  <c:v>90</c:v>
                </c:pt>
                <c:pt idx="14">
                  <c:v>89</c:v>
                </c:pt>
                <c:pt idx="15">
                  <c:v>90</c:v>
                </c:pt>
                <c:pt idx="16">
                  <c:v>91</c:v>
                </c:pt>
                <c:pt idx="17">
                  <c:v>90</c:v>
                </c:pt>
                <c:pt idx="18">
                  <c:v>90</c:v>
                </c:pt>
                <c:pt idx="19">
                  <c:v>84</c:v>
                </c:pt>
                <c:pt idx="20">
                  <c:v>86</c:v>
                </c:pt>
              </c:numCache>
            </c:numRef>
          </c:val>
          <c:extLs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823786592"/>
        <c:axId val="823790512"/>
      </c:barChart>
      <c:catAx>
        <c:axId val="823786592"/>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823790512"/>
        <c:crosses val="autoZero"/>
        <c:auto val="1"/>
        <c:lblAlgn val="ctr"/>
        <c:lblOffset val="100"/>
        <c:noMultiLvlLbl val="0"/>
      </c:catAx>
      <c:valAx>
        <c:axId val="823790512"/>
        <c:scaling>
          <c:orientation val="minMax"/>
          <c:max val="100"/>
          <c:min val="0"/>
        </c:scaling>
        <c:delete val="1"/>
        <c:axPos val="l"/>
        <c:numFmt formatCode="General" sourceLinked="1"/>
        <c:majorTickMark val="out"/>
        <c:minorTickMark val="none"/>
        <c:tickLblPos val="nextTo"/>
        <c:crossAx val="823786592"/>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4C5E-794C-99FA-8CBB986BCEFC}"/>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Q3 2019</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c:v>87</c:v>
                </c:pt>
                <c:pt idx="2">
                  <c:v>86</c:v>
                </c:pt>
                <c:pt idx="3">
                  <c:v>88</c:v>
                </c:pt>
                <c:pt idx="5" formatCode="0">
                  <c:v>87</c:v>
                </c:pt>
                <c:pt idx="6" formatCode="0">
                  <c:v>87</c:v>
                </c:pt>
                <c:pt idx="7" formatCode="0">
                  <c:v>86</c:v>
                </c:pt>
                <c:pt idx="8" formatCode="0">
                  <c:v>88</c:v>
                </c:pt>
                <c:pt idx="10" formatCode="0">
                  <c:v>88</c:v>
                </c:pt>
                <c:pt idx="11" formatCode="0">
                  <c:v>85</c:v>
                </c:pt>
                <c:pt idx="12" formatCode="0">
                  <c:v>87</c:v>
                </c:pt>
                <c:pt idx="13" formatCode="0">
                  <c:v>86</c:v>
                </c:pt>
                <c:pt idx="14" formatCode="0">
                  <c:v>86</c:v>
                </c:pt>
                <c:pt idx="16">
                  <c:v>83</c:v>
                </c:pt>
                <c:pt idx="17">
                  <c:v>89</c:v>
                </c:pt>
                <c:pt idx="18">
                  <c:v>86</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823789336"/>
        <c:axId val="823788552"/>
      </c:barChart>
      <c:valAx>
        <c:axId val="823788552"/>
        <c:scaling>
          <c:orientation val="minMax"/>
          <c:max val="120"/>
          <c:min val="0"/>
        </c:scaling>
        <c:delete val="1"/>
        <c:axPos val="b"/>
        <c:numFmt formatCode="General" sourceLinked="1"/>
        <c:majorTickMark val="out"/>
        <c:minorTickMark val="none"/>
        <c:tickLblPos val="nextTo"/>
        <c:crossAx val="823789336"/>
        <c:crosses val="max"/>
        <c:crossBetween val="between"/>
      </c:valAx>
      <c:catAx>
        <c:axId val="823789336"/>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823788552"/>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8.8793479789904803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9"/>
            <c:invertIfNegative val="0"/>
            <c:bubble3D val="0"/>
            <c:extLst>
              <c:ext xmlns:c16="http://schemas.microsoft.com/office/drawing/2014/chart" uri="{C3380CC4-5D6E-409C-BE32-E72D297353CC}">
                <c16:uniqueId val="{00000000-3C9B-457C-9386-DE3791C743CB}"/>
              </c:ext>
            </c:extLst>
          </c:dPt>
          <c:dPt>
            <c:idx val="10"/>
            <c:invertIfNegative val="0"/>
            <c:bubble3D val="0"/>
            <c:extLst>
              <c:ext xmlns:c16="http://schemas.microsoft.com/office/drawing/2014/chart" uri="{C3380CC4-5D6E-409C-BE32-E72D297353CC}">
                <c16:uniqueId val="{00000001-3C9B-457C-9386-DE3791C743CB}"/>
              </c:ext>
            </c:extLst>
          </c:dPt>
          <c:dPt>
            <c:idx val="11"/>
            <c:invertIfNegative val="0"/>
            <c:bubble3D val="0"/>
            <c:extLst>
              <c:ext xmlns:c16="http://schemas.microsoft.com/office/drawing/2014/chart" uri="{C3380CC4-5D6E-409C-BE32-E72D297353CC}">
                <c16:uniqueId val="{00000002-3C9B-457C-9386-DE3791C743CB}"/>
              </c:ext>
            </c:extLst>
          </c:dPt>
          <c:dPt>
            <c:idx val="12"/>
            <c:invertIfNegative val="0"/>
            <c:bubble3D val="0"/>
            <c:extLst>
              <c:ext xmlns:c16="http://schemas.microsoft.com/office/drawing/2014/chart" uri="{C3380CC4-5D6E-409C-BE32-E72D297353CC}">
                <c16:uniqueId val="{00000000-250B-6749-AC59-68037DF9F7AD}"/>
              </c:ext>
            </c:extLst>
          </c:dPt>
          <c:dPt>
            <c:idx val="13"/>
            <c:invertIfNegative val="0"/>
            <c:bubble3D val="0"/>
            <c:extLst>
              <c:ext xmlns:c16="http://schemas.microsoft.com/office/drawing/2014/chart" uri="{C3380CC4-5D6E-409C-BE32-E72D297353CC}">
                <c16:uniqueId val="{00000001-250B-6749-AC59-68037DF9F7AD}"/>
              </c:ext>
            </c:extLst>
          </c:dPt>
          <c:dPt>
            <c:idx val="14"/>
            <c:invertIfNegative val="0"/>
            <c:bubble3D val="0"/>
            <c:extLst>
              <c:ext xmlns:c16="http://schemas.microsoft.com/office/drawing/2014/chart" uri="{C3380CC4-5D6E-409C-BE32-E72D297353CC}">
                <c16:uniqueId val="{00000002-250B-6749-AC59-68037DF9F7AD}"/>
              </c:ext>
            </c:extLst>
          </c:dPt>
          <c:dPt>
            <c:idx val="15"/>
            <c:invertIfNegative val="0"/>
            <c:bubble3D val="0"/>
            <c:extLst>
              <c:ext xmlns:c16="http://schemas.microsoft.com/office/drawing/2014/chart" uri="{C3380CC4-5D6E-409C-BE32-E72D297353CC}">
                <c16:uniqueId val="{00000001-F840-FF43-A355-212713C1807B}"/>
              </c:ext>
            </c:extLst>
          </c:dPt>
          <c:dPt>
            <c:idx val="16"/>
            <c:invertIfNegative val="0"/>
            <c:bubble3D val="0"/>
            <c:extLst>
              <c:ext xmlns:c16="http://schemas.microsoft.com/office/drawing/2014/chart" uri="{C3380CC4-5D6E-409C-BE32-E72D297353CC}">
                <c16:uniqueId val="{00000003-F840-FF43-A355-212713C1807B}"/>
              </c:ext>
            </c:extLst>
          </c:dPt>
          <c:dPt>
            <c:idx val="17"/>
            <c:invertIfNegative val="0"/>
            <c:bubble3D val="0"/>
            <c:extLst>
              <c:ext xmlns:c16="http://schemas.microsoft.com/office/drawing/2014/chart" uri="{C3380CC4-5D6E-409C-BE32-E72D297353CC}">
                <c16:uniqueId val="{00000005-F840-FF43-A355-212713C1807B}"/>
              </c:ext>
            </c:extLst>
          </c:dPt>
          <c:dPt>
            <c:idx val="18"/>
            <c:invertIfNegative val="0"/>
            <c:bubble3D val="0"/>
            <c:spPr>
              <a:solidFill>
                <a:schemeClr val="accent3"/>
              </a:solidFill>
            </c:spPr>
            <c:extLst>
              <c:ext xmlns:c16="http://schemas.microsoft.com/office/drawing/2014/chart" uri="{C3380CC4-5D6E-409C-BE32-E72D297353CC}">
                <c16:uniqueId val="{0000000A-3C9B-457C-9386-DE3791C743CB}"/>
              </c:ext>
            </c:extLst>
          </c:dPt>
          <c:dPt>
            <c:idx val="19"/>
            <c:invertIfNegative val="0"/>
            <c:bubble3D val="0"/>
            <c:spPr>
              <a:solidFill>
                <a:schemeClr val="accent3"/>
              </a:solidFill>
            </c:spPr>
            <c:extLst>
              <c:ext xmlns:c16="http://schemas.microsoft.com/office/drawing/2014/chart" uri="{C3380CC4-5D6E-409C-BE32-E72D297353CC}">
                <c16:uniqueId val="{0000000C-3C9B-457C-9386-DE3791C743CB}"/>
              </c:ext>
            </c:extLst>
          </c:dPt>
          <c:dPt>
            <c:idx val="20"/>
            <c:invertIfNegative val="0"/>
            <c:bubble3D val="0"/>
            <c:spPr>
              <a:solidFill>
                <a:schemeClr val="accent3"/>
              </a:solidFill>
            </c:spPr>
            <c:extLst>
              <c:ext xmlns:c16="http://schemas.microsoft.com/office/drawing/2014/chart" uri="{C3380CC4-5D6E-409C-BE32-E72D297353CC}">
                <c16:uniqueId val="{0000000E-3C9B-457C-9386-DE3791C743CB}"/>
              </c:ext>
            </c:extLst>
          </c:dPt>
          <c:dLbls>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Sheet1!$A$24:$A$44</c:f>
              <c:strCache>
                <c:ptCount val="21"/>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strCache>
            </c:strRef>
          </c:cat>
          <c:val>
            <c:numRef>
              <c:f>Sheet1!$B$24:$B$44</c:f>
              <c:numCache>
                <c:formatCode>General</c:formatCode>
                <c:ptCount val="21"/>
                <c:pt idx="0">
                  <c:v>85</c:v>
                </c:pt>
                <c:pt idx="1">
                  <c:v>81</c:v>
                </c:pt>
                <c:pt idx="2">
                  <c:v>82</c:v>
                </c:pt>
                <c:pt idx="3">
                  <c:v>84</c:v>
                </c:pt>
                <c:pt idx="4">
                  <c:v>88</c:v>
                </c:pt>
                <c:pt idx="5">
                  <c:v>82</c:v>
                </c:pt>
                <c:pt idx="6">
                  <c:v>84</c:v>
                </c:pt>
                <c:pt idx="7">
                  <c:v>82</c:v>
                </c:pt>
                <c:pt idx="8">
                  <c:v>80</c:v>
                </c:pt>
                <c:pt idx="9">
                  <c:v>87</c:v>
                </c:pt>
                <c:pt idx="10">
                  <c:v>86</c:v>
                </c:pt>
                <c:pt idx="11">
                  <c:v>88</c:v>
                </c:pt>
                <c:pt idx="12">
                  <c:v>87</c:v>
                </c:pt>
                <c:pt idx="13">
                  <c:v>86</c:v>
                </c:pt>
                <c:pt idx="14">
                  <c:v>86</c:v>
                </c:pt>
                <c:pt idx="15">
                  <c:v>88</c:v>
                </c:pt>
                <c:pt idx="16">
                  <c:v>89</c:v>
                </c:pt>
                <c:pt idx="17">
                  <c:v>88</c:v>
                </c:pt>
                <c:pt idx="18">
                  <c:v>88</c:v>
                </c:pt>
                <c:pt idx="19">
                  <c:v>81</c:v>
                </c:pt>
                <c:pt idx="20">
                  <c:v>83</c:v>
                </c:pt>
              </c:numCache>
            </c:numRef>
          </c:val>
          <c:extLs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823786200"/>
        <c:axId val="222881144"/>
      </c:barChart>
      <c:catAx>
        <c:axId val="823786200"/>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222881144"/>
        <c:crosses val="autoZero"/>
        <c:auto val="1"/>
        <c:lblAlgn val="ctr"/>
        <c:lblOffset val="100"/>
        <c:noMultiLvlLbl val="0"/>
      </c:catAx>
      <c:valAx>
        <c:axId val="222881144"/>
        <c:scaling>
          <c:orientation val="minMax"/>
          <c:max val="100"/>
          <c:min val="0"/>
        </c:scaling>
        <c:delete val="1"/>
        <c:axPos val="l"/>
        <c:numFmt formatCode="General" sourceLinked="1"/>
        <c:majorTickMark val="out"/>
        <c:minorTickMark val="none"/>
        <c:tickLblPos val="nextTo"/>
        <c:crossAx val="823786200"/>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6FD1-B245-A461-FE87EBF0C919}"/>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Q3 2019</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c:v>84</c:v>
                </c:pt>
                <c:pt idx="2">
                  <c:v>85</c:v>
                </c:pt>
                <c:pt idx="3">
                  <c:v>83</c:v>
                </c:pt>
                <c:pt idx="5" formatCode="0">
                  <c:v>87</c:v>
                </c:pt>
                <c:pt idx="6" formatCode="0">
                  <c:v>83</c:v>
                </c:pt>
                <c:pt idx="7" formatCode="0">
                  <c:v>84</c:v>
                </c:pt>
                <c:pt idx="8" formatCode="0">
                  <c:v>82</c:v>
                </c:pt>
                <c:pt idx="10" formatCode="0">
                  <c:v>85</c:v>
                </c:pt>
                <c:pt idx="11" formatCode="0">
                  <c:v>87</c:v>
                </c:pt>
                <c:pt idx="12" formatCode="0">
                  <c:v>84</c:v>
                </c:pt>
                <c:pt idx="13" formatCode="0">
                  <c:v>84</c:v>
                </c:pt>
                <c:pt idx="14" formatCode="0">
                  <c:v>85</c:v>
                </c:pt>
                <c:pt idx="16">
                  <c:v>83</c:v>
                </c:pt>
                <c:pt idx="17">
                  <c:v>86</c:v>
                </c:pt>
                <c:pt idx="18">
                  <c:v>82</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222882712"/>
        <c:axId val="222884672"/>
      </c:barChart>
      <c:valAx>
        <c:axId val="222884672"/>
        <c:scaling>
          <c:orientation val="minMax"/>
          <c:max val="120"/>
          <c:min val="0"/>
        </c:scaling>
        <c:delete val="1"/>
        <c:axPos val="b"/>
        <c:numFmt formatCode="General" sourceLinked="1"/>
        <c:majorTickMark val="out"/>
        <c:minorTickMark val="none"/>
        <c:tickLblPos val="nextTo"/>
        <c:crossAx val="222882712"/>
        <c:crosses val="max"/>
        <c:crossBetween val="between"/>
      </c:valAx>
      <c:catAx>
        <c:axId val="222882712"/>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222884672"/>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8CBA-0D4C-8DD9-5B64CFAB8602}"/>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Q3 2019</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c:v>48</c:v>
                </c:pt>
                <c:pt idx="2">
                  <c:v>49</c:v>
                </c:pt>
                <c:pt idx="3">
                  <c:v>48</c:v>
                </c:pt>
                <c:pt idx="5" formatCode="0">
                  <c:v>50</c:v>
                </c:pt>
                <c:pt idx="6" formatCode="0">
                  <c:v>50</c:v>
                </c:pt>
                <c:pt idx="7" formatCode="0">
                  <c:v>47</c:v>
                </c:pt>
                <c:pt idx="8" formatCode="0">
                  <c:v>46</c:v>
                </c:pt>
                <c:pt idx="10" formatCode="0">
                  <c:v>48</c:v>
                </c:pt>
                <c:pt idx="11" formatCode="0">
                  <c:v>47</c:v>
                </c:pt>
                <c:pt idx="12" formatCode="0">
                  <c:v>50</c:v>
                </c:pt>
                <c:pt idx="13" formatCode="0">
                  <c:v>47</c:v>
                </c:pt>
                <c:pt idx="14" formatCode="0">
                  <c:v>47</c:v>
                </c:pt>
                <c:pt idx="16">
                  <c:v>44</c:v>
                </c:pt>
                <c:pt idx="17">
                  <c:v>50</c:v>
                </c:pt>
                <c:pt idx="18">
                  <c:v>47</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163633216"/>
        <c:axId val="227878400"/>
      </c:barChart>
      <c:valAx>
        <c:axId val="227878400"/>
        <c:scaling>
          <c:orientation val="minMax"/>
          <c:max val="120"/>
          <c:min val="0"/>
        </c:scaling>
        <c:delete val="1"/>
        <c:axPos val="b"/>
        <c:numFmt formatCode="General" sourceLinked="1"/>
        <c:majorTickMark val="out"/>
        <c:minorTickMark val="none"/>
        <c:tickLblPos val="nextTo"/>
        <c:crossAx val="163633216"/>
        <c:crosses val="max"/>
        <c:crossBetween val="between"/>
      </c:valAx>
      <c:catAx>
        <c:axId val="163633216"/>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227878400"/>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8.8793479789904803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12"/>
            <c:invertIfNegative val="0"/>
            <c:bubble3D val="0"/>
            <c:extLst>
              <c:ext xmlns:c16="http://schemas.microsoft.com/office/drawing/2014/chart" uri="{C3380CC4-5D6E-409C-BE32-E72D297353CC}">
                <c16:uniqueId val="{00000000-7370-4829-93A2-A12C35F426AA}"/>
              </c:ext>
            </c:extLst>
          </c:dPt>
          <c:dPt>
            <c:idx val="13"/>
            <c:invertIfNegative val="0"/>
            <c:bubble3D val="0"/>
            <c:extLst>
              <c:ext xmlns:c16="http://schemas.microsoft.com/office/drawing/2014/chart" uri="{C3380CC4-5D6E-409C-BE32-E72D297353CC}">
                <c16:uniqueId val="{00000001-7370-4829-93A2-A12C35F426AA}"/>
              </c:ext>
            </c:extLst>
          </c:dPt>
          <c:dPt>
            <c:idx val="14"/>
            <c:invertIfNegative val="0"/>
            <c:bubble3D val="0"/>
            <c:extLst>
              <c:ext xmlns:c16="http://schemas.microsoft.com/office/drawing/2014/chart" uri="{C3380CC4-5D6E-409C-BE32-E72D297353CC}">
                <c16:uniqueId val="{00000002-7370-4829-93A2-A12C35F426AA}"/>
              </c:ext>
            </c:extLst>
          </c:dPt>
          <c:dPt>
            <c:idx val="15"/>
            <c:invertIfNegative val="0"/>
            <c:bubble3D val="0"/>
            <c:extLst>
              <c:ext xmlns:c16="http://schemas.microsoft.com/office/drawing/2014/chart" uri="{C3380CC4-5D6E-409C-BE32-E72D297353CC}">
                <c16:uniqueId val="{00000000-5865-2848-A21E-C84832299407}"/>
              </c:ext>
            </c:extLst>
          </c:dPt>
          <c:dPt>
            <c:idx val="16"/>
            <c:invertIfNegative val="0"/>
            <c:bubble3D val="0"/>
            <c:extLst>
              <c:ext xmlns:c16="http://schemas.microsoft.com/office/drawing/2014/chart" uri="{C3380CC4-5D6E-409C-BE32-E72D297353CC}">
                <c16:uniqueId val="{00000001-5865-2848-A21E-C84832299407}"/>
              </c:ext>
            </c:extLst>
          </c:dPt>
          <c:dPt>
            <c:idx val="17"/>
            <c:invertIfNegative val="0"/>
            <c:bubble3D val="0"/>
            <c:extLst>
              <c:ext xmlns:c16="http://schemas.microsoft.com/office/drawing/2014/chart" uri="{C3380CC4-5D6E-409C-BE32-E72D297353CC}">
                <c16:uniqueId val="{00000002-5865-2848-A21E-C84832299407}"/>
              </c:ext>
            </c:extLst>
          </c:dPt>
          <c:dPt>
            <c:idx val="18"/>
            <c:invertIfNegative val="0"/>
            <c:bubble3D val="0"/>
            <c:spPr>
              <a:solidFill>
                <a:schemeClr val="accent3"/>
              </a:solidFill>
            </c:spPr>
            <c:extLst>
              <c:ext xmlns:c16="http://schemas.microsoft.com/office/drawing/2014/chart" uri="{C3380CC4-5D6E-409C-BE32-E72D297353CC}">
                <c16:uniqueId val="{00000004-5865-2848-A21E-C84832299407}"/>
              </c:ext>
            </c:extLst>
          </c:dPt>
          <c:dPt>
            <c:idx val="19"/>
            <c:invertIfNegative val="0"/>
            <c:bubble3D val="0"/>
            <c:spPr>
              <a:solidFill>
                <a:schemeClr val="accent3"/>
              </a:solidFill>
            </c:spPr>
            <c:extLst>
              <c:ext xmlns:c16="http://schemas.microsoft.com/office/drawing/2014/chart" uri="{C3380CC4-5D6E-409C-BE32-E72D297353CC}">
                <c16:uniqueId val="{00000006-5865-2848-A21E-C84832299407}"/>
              </c:ext>
            </c:extLst>
          </c:dPt>
          <c:dPt>
            <c:idx val="20"/>
            <c:invertIfNegative val="0"/>
            <c:bubble3D val="0"/>
            <c:spPr>
              <a:solidFill>
                <a:schemeClr val="accent3"/>
              </a:solidFill>
            </c:spPr>
            <c:extLst>
              <c:ext xmlns:c16="http://schemas.microsoft.com/office/drawing/2014/chart" uri="{C3380CC4-5D6E-409C-BE32-E72D297353CC}">
                <c16:uniqueId val="{00000008-5865-2848-A21E-C84832299407}"/>
              </c:ext>
            </c:extLst>
          </c:dPt>
          <c:dLbls>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Sheet1!$A$27:$A$47</c:f>
              <c:strCache>
                <c:ptCount val="21"/>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strCache>
            </c:strRef>
          </c:cat>
          <c:val>
            <c:numRef>
              <c:f>Sheet1!$B$27:$B$47</c:f>
              <c:numCache>
                <c:formatCode>General</c:formatCode>
                <c:ptCount val="21"/>
                <c:pt idx="0">
                  <c:v>75</c:v>
                </c:pt>
                <c:pt idx="1">
                  <c:v>71</c:v>
                </c:pt>
                <c:pt idx="2">
                  <c:v>71</c:v>
                </c:pt>
                <c:pt idx="3">
                  <c:v>75</c:v>
                </c:pt>
                <c:pt idx="4">
                  <c:v>79</c:v>
                </c:pt>
                <c:pt idx="5">
                  <c:v>71</c:v>
                </c:pt>
                <c:pt idx="6">
                  <c:v>75</c:v>
                </c:pt>
                <c:pt idx="7">
                  <c:v>70</c:v>
                </c:pt>
                <c:pt idx="8">
                  <c:v>70</c:v>
                </c:pt>
                <c:pt idx="9">
                  <c:v>76</c:v>
                </c:pt>
                <c:pt idx="10">
                  <c:v>76</c:v>
                </c:pt>
                <c:pt idx="11">
                  <c:v>79</c:v>
                </c:pt>
                <c:pt idx="12">
                  <c:v>78</c:v>
                </c:pt>
                <c:pt idx="13">
                  <c:v>77</c:v>
                </c:pt>
                <c:pt idx="14">
                  <c:v>76</c:v>
                </c:pt>
                <c:pt idx="15">
                  <c:v>79</c:v>
                </c:pt>
                <c:pt idx="16">
                  <c:v>81</c:v>
                </c:pt>
                <c:pt idx="17">
                  <c:v>79</c:v>
                </c:pt>
                <c:pt idx="18">
                  <c:v>79</c:v>
                </c:pt>
                <c:pt idx="19">
                  <c:v>68</c:v>
                </c:pt>
                <c:pt idx="20">
                  <c:v>71</c:v>
                </c:pt>
              </c:numCache>
            </c:numRef>
          </c:val>
          <c:extLs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824764624"/>
        <c:axId val="824758744"/>
      </c:barChart>
      <c:catAx>
        <c:axId val="824764624"/>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824758744"/>
        <c:crosses val="autoZero"/>
        <c:auto val="1"/>
        <c:lblAlgn val="ctr"/>
        <c:lblOffset val="100"/>
        <c:noMultiLvlLbl val="0"/>
      </c:catAx>
      <c:valAx>
        <c:axId val="824758744"/>
        <c:scaling>
          <c:orientation val="minMax"/>
          <c:max val="100"/>
          <c:min val="0"/>
        </c:scaling>
        <c:delete val="1"/>
        <c:axPos val="l"/>
        <c:numFmt formatCode="General" sourceLinked="1"/>
        <c:majorTickMark val="out"/>
        <c:minorTickMark val="none"/>
        <c:tickLblPos val="nextTo"/>
        <c:crossAx val="824764624"/>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479C-8A47-9826-0E8AABCA73DD}"/>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Q3 2019</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c:v>73</c:v>
                </c:pt>
                <c:pt idx="2">
                  <c:v>73</c:v>
                </c:pt>
                <c:pt idx="3">
                  <c:v>73</c:v>
                </c:pt>
                <c:pt idx="5" formatCode="0">
                  <c:v>76</c:v>
                </c:pt>
                <c:pt idx="6" formatCode="0">
                  <c:v>72</c:v>
                </c:pt>
                <c:pt idx="7" formatCode="0">
                  <c:v>72</c:v>
                </c:pt>
                <c:pt idx="8" formatCode="0">
                  <c:v>72</c:v>
                </c:pt>
                <c:pt idx="10" formatCode="0">
                  <c:v>75</c:v>
                </c:pt>
                <c:pt idx="11" formatCode="0">
                  <c:v>74</c:v>
                </c:pt>
                <c:pt idx="12" formatCode="0">
                  <c:v>73</c:v>
                </c:pt>
                <c:pt idx="13" formatCode="0">
                  <c:v>72</c:v>
                </c:pt>
                <c:pt idx="14" formatCode="0">
                  <c:v>73</c:v>
                </c:pt>
                <c:pt idx="16">
                  <c:v>69</c:v>
                </c:pt>
                <c:pt idx="17">
                  <c:v>77</c:v>
                </c:pt>
                <c:pt idx="18">
                  <c:v>71</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824764232"/>
        <c:axId val="824761488"/>
      </c:barChart>
      <c:valAx>
        <c:axId val="824761488"/>
        <c:scaling>
          <c:orientation val="minMax"/>
          <c:max val="120"/>
          <c:min val="0"/>
        </c:scaling>
        <c:delete val="1"/>
        <c:axPos val="b"/>
        <c:numFmt formatCode="General" sourceLinked="1"/>
        <c:majorTickMark val="out"/>
        <c:minorTickMark val="none"/>
        <c:tickLblPos val="nextTo"/>
        <c:crossAx val="824764232"/>
        <c:crosses val="max"/>
        <c:crossBetween val="between"/>
      </c:valAx>
      <c:catAx>
        <c:axId val="824764232"/>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824761488"/>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363645815283311"/>
          <c:y val="3.7405004949910316E-2"/>
          <c:w val="0.43203950788424883"/>
          <c:h val="0.91007188455727628"/>
        </c:manualLayout>
      </c:layout>
      <c:barChart>
        <c:barDir val="bar"/>
        <c:grouping val="clustered"/>
        <c:varyColors val="0"/>
        <c:ser>
          <c:idx val="0"/>
          <c:order val="0"/>
          <c:tx>
            <c:strRef>
              <c:f>Sheet1!$B$1</c:f>
              <c:strCache>
                <c:ptCount val="1"/>
                <c:pt idx="0">
                  <c:v>Series 1</c:v>
                </c:pt>
              </c:strCache>
            </c:strRef>
          </c:tx>
          <c:spPr>
            <a:solidFill>
              <a:schemeClr val="accent3"/>
            </a:solidFill>
          </c:spPr>
          <c:invertIfNegative val="0"/>
          <c:dPt>
            <c:idx val="4"/>
            <c:invertIfNegative val="0"/>
            <c:bubble3D val="0"/>
            <c:spPr>
              <a:solidFill>
                <a:schemeClr val="accent5"/>
              </a:solidFill>
            </c:spPr>
            <c:extLst>
              <c:ext xmlns:c16="http://schemas.microsoft.com/office/drawing/2014/chart" uri="{C3380CC4-5D6E-409C-BE32-E72D297353CC}">
                <c16:uniqueId val="{00000001-DCE3-4F4D-8469-2447E519EFE3}"/>
              </c:ext>
            </c:extLst>
          </c:dPt>
          <c:dPt>
            <c:idx val="5"/>
            <c:invertIfNegative val="0"/>
            <c:bubble3D val="0"/>
            <c:spPr>
              <a:solidFill>
                <a:schemeClr val="accent5"/>
              </a:solidFill>
            </c:spPr>
            <c:extLst>
              <c:ext xmlns:c16="http://schemas.microsoft.com/office/drawing/2014/chart" uri="{C3380CC4-5D6E-409C-BE32-E72D297353CC}">
                <c16:uniqueId val="{00000003-DCE3-4F4D-8469-2447E519EFE3}"/>
              </c:ext>
            </c:extLst>
          </c:dPt>
          <c:dPt>
            <c:idx val="6"/>
            <c:invertIfNegative val="0"/>
            <c:bubble3D val="0"/>
            <c:spPr>
              <a:solidFill>
                <a:schemeClr val="accent5"/>
              </a:solidFill>
            </c:spPr>
            <c:extLst>
              <c:ext xmlns:c16="http://schemas.microsoft.com/office/drawing/2014/chart" uri="{C3380CC4-5D6E-409C-BE32-E72D297353CC}">
                <c16:uniqueId val="{00000005-DCE3-4F4D-8469-2447E519EFE3}"/>
              </c:ext>
            </c:extLst>
          </c:dPt>
          <c:dPt>
            <c:idx val="8"/>
            <c:invertIfNegative val="0"/>
            <c:bubble3D val="0"/>
            <c:spPr>
              <a:solidFill>
                <a:schemeClr val="accent6"/>
              </a:solidFill>
            </c:spPr>
            <c:extLst>
              <c:ext xmlns:c16="http://schemas.microsoft.com/office/drawing/2014/chart" uri="{C3380CC4-5D6E-409C-BE32-E72D297353CC}">
                <c16:uniqueId val="{00000007-DCE3-4F4D-8469-2447E519EFE3}"/>
              </c:ext>
            </c:extLst>
          </c:dPt>
          <c:dPt>
            <c:idx val="9"/>
            <c:invertIfNegative val="0"/>
            <c:bubble3D val="0"/>
            <c:spPr>
              <a:solidFill>
                <a:schemeClr val="accent6"/>
              </a:solidFill>
            </c:spPr>
            <c:extLst>
              <c:ext xmlns:c16="http://schemas.microsoft.com/office/drawing/2014/chart" uri="{C3380CC4-5D6E-409C-BE32-E72D297353CC}">
                <c16:uniqueId val="{00000009-DCE3-4F4D-8469-2447E519EFE3}"/>
              </c:ext>
            </c:extLst>
          </c:dPt>
          <c:dLbls>
            <c:spPr>
              <a:noFill/>
              <a:ln>
                <a:noFill/>
              </a:ln>
              <a:effectLst/>
            </c:spPr>
            <c:txPr>
              <a:bodyPr/>
              <a:lstStyle/>
              <a:p>
                <a:pPr>
                  <a:defRPr sz="1500">
                    <a:solidFill>
                      <a:schemeClr val="tx2">
                        <a:lumMod val="50000"/>
                        <a:lumOff val="50000"/>
                      </a:schemeClr>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Remortgagers</c:v>
                </c:pt>
                <c:pt idx="1">
                  <c:v>First Time Buyers</c:v>
                </c:pt>
                <c:pt idx="2">
                  <c:v>Movers</c:v>
                </c:pt>
                <c:pt idx="4">
                  <c:v>BTL 1- 3 properties</c:v>
                </c:pt>
                <c:pt idx="5">
                  <c:v>BTL 4+ properties</c:v>
                </c:pt>
                <c:pt idx="6">
                  <c:v>Limited Co BTL</c:v>
                </c:pt>
                <c:pt idx="8">
                  <c:v>Adverse</c:v>
                </c:pt>
                <c:pt idx="9">
                  <c:v>Other specialist</c:v>
                </c:pt>
              </c:strCache>
            </c:strRef>
          </c:cat>
          <c:val>
            <c:numRef>
              <c:f>Sheet1!$B$2:$B$11</c:f>
              <c:numCache>
                <c:formatCode>General</c:formatCode>
                <c:ptCount val="10"/>
                <c:pt idx="0">
                  <c:v>26</c:v>
                </c:pt>
                <c:pt idx="1">
                  <c:v>21</c:v>
                </c:pt>
                <c:pt idx="2">
                  <c:v>19</c:v>
                </c:pt>
                <c:pt idx="4">
                  <c:v>16</c:v>
                </c:pt>
                <c:pt idx="5">
                  <c:v>7</c:v>
                </c:pt>
                <c:pt idx="6">
                  <c:v>3</c:v>
                </c:pt>
                <c:pt idx="8">
                  <c:v>5</c:v>
                </c:pt>
                <c:pt idx="9">
                  <c:v>4</c:v>
                </c:pt>
              </c:numCache>
            </c:numRef>
          </c:val>
          <c:extLst>
            <c:ext xmlns:c16="http://schemas.microsoft.com/office/drawing/2014/chart" uri="{C3380CC4-5D6E-409C-BE32-E72D297353CC}">
              <c16:uniqueId val="{0000000A-DCE3-4F4D-8469-2447E519EFE3}"/>
            </c:ext>
          </c:extLst>
        </c:ser>
        <c:dLbls>
          <c:showLegendKey val="0"/>
          <c:showVal val="0"/>
          <c:showCatName val="0"/>
          <c:showSerName val="0"/>
          <c:showPercent val="0"/>
          <c:showBubbleSize val="0"/>
        </c:dLbls>
        <c:gapWidth val="70"/>
        <c:axId val="163635960"/>
        <c:axId val="163637136"/>
      </c:barChart>
      <c:catAx>
        <c:axId val="163635960"/>
        <c:scaling>
          <c:orientation val="maxMin"/>
        </c:scaling>
        <c:delete val="0"/>
        <c:axPos val="l"/>
        <c:numFmt formatCode="General" sourceLinked="0"/>
        <c:majorTickMark val="out"/>
        <c:minorTickMark val="none"/>
        <c:tickLblPos val="nextTo"/>
        <c:spPr>
          <a:ln>
            <a:noFill/>
          </a:ln>
        </c:spPr>
        <c:txPr>
          <a:bodyPr/>
          <a:lstStyle/>
          <a:p>
            <a:pPr>
              <a:defRPr sz="140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163637136"/>
        <c:crosses val="autoZero"/>
        <c:auto val="1"/>
        <c:lblAlgn val="ctr"/>
        <c:lblOffset val="100"/>
        <c:noMultiLvlLbl val="0"/>
      </c:catAx>
      <c:valAx>
        <c:axId val="163637136"/>
        <c:scaling>
          <c:orientation val="minMax"/>
        </c:scaling>
        <c:delete val="1"/>
        <c:axPos val="t"/>
        <c:numFmt formatCode="General" sourceLinked="1"/>
        <c:majorTickMark val="out"/>
        <c:minorTickMark val="none"/>
        <c:tickLblPos val="nextTo"/>
        <c:crossAx val="1636359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896082843649699E-4"/>
          <c:y val="0"/>
          <c:w val="0.97936444150492097"/>
          <c:h val="0.76369561751890902"/>
        </c:manualLayout>
      </c:layout>
      <c:barChart>
        <c:barDir val="col"/>
        <c:grouping val="percentStacked"/>
        <c:varyColors val="0"/>
        <c:ser>
          <c:idx val="0"/>
          <c:order val="0"/>
          <c:tx>
            <c:strRef>
              <c:f>Sheet1!$B$1</c:f>
              <c:strCache>
                <c:ptCount val="1"/>
                <c:pt idx="0">
                  <c:v>Not at all confident</c:v>
                </c:pt>
              </c:strCache>
            </c:strRef>
          </c:tx>
          <c:spPr>
            <a:solidFill>
              <a:srgbClr val="FD5608"/>
            </a:solidFill>
          </c:spPr>
          <c:invertIfNegative val="0"/>
          <c:cat>
            <c:strRef>
              <c:f>Sheet1!$A$2:$A$19</c:f>
              <c:strCache>
                <c:ptCount val="18"/>
                <c:pt idx="0">
                  <c:v>Q1</c:v>
                </c:pt>
                <c:pt idx="1">
                  <c:v>Q2</c:v>
                </c:pt>
                <c:pt idx="2">
                  <c:v>Q3</c:v>
                </c:pt>
                <c:pt idx="3">
                  <c:v>Q4</c:v>
                </c:pt>
                <c:pt idx="5">
                  <c:v>Q1</c:v>
                </c:pt>
                <c:pt idx="6">
                  <c:v>Q2</c:v>
                </c:pt>
                <c:pt idx="7">
                  <c:v>Q3</c:v>
                </c:pt>
                <c:pt idx="8">
                  <c:v>Q4</c:v>
                </c:pt>
                <c:pt idx="10">
                  <c:v>Q1</c:v>
                </c:pt>
                <c:pt idx="11">
                  <c:v>Q2</c:v>
                </c:pt>
                <c:pt idx="12">
                  <c:v>Q3</c:v>
                </c:pt>
                <c:pt idx="13">
                  <c:v>Q4</c:v>
                </c:pt>
                <c:pt idx="15">
                  <c:v>Q1</c:v>
                </c:pt>
                <c:pt idx="16">
                  <c:v>Q2</c:v>
                </c:pt>
                <c:pt idx="17">
                  <c:v>Q3</c:v>
                </c:pt>
              </c:strCache>
            </c:strRef>
          </c:cat>
          <c:val>
            <c:numRef>
              <c:f>Sheet1!$B$2:$B$19</c:f>
              <c:numCache>
                <c:formatCode>General</c:formatCode>
                <c:ptCount val="18"/>
                <c:pt idx="0">
                  <c:v>1</c:v>
                </c:pt>
                <c:pt idx="1">
                  <c:v>1</c:v>
                </c:pt>
                <c:pt idx="2">
                  <c:v>1</c:v>
                </c:pt>
                <c:pt idx="6">
                  <c:v>1</c:v>
                </c:pt>
                <c:pt idx="7">
                  <c:v>0</c:v>
                </c:pt>
                <c:pt idx="10">
                  <c:v>1</c:v>
                </c:pt>
                <c:pt idx="11">
                  <c:v>0</c:v>
                </c:pt>
                <c:pt idx="12">
                  <c:v>1</c:v>
                </c:pt>
                <c:pt idx="13">
                  <c:v>1</c:v>
                </c:pt>
                <c:pt idx="15">
                  <c:v>1</c:v>
                </c:pt>
                <c:pt idx="17">
                  <c:v>1</c:v>
                </c:pt>
              </c:numCache>
            </c:numRef>
          </c:val>
          <c:extLst>
            <c:ext xmlns:c16="http://schemas.microsoft.com/office/drawing/2014/chart" uri="{C3380CC4-5D6E-409C-BE32-E72D297353CC}">
              <c16:uniqueId val="{00000028-8664-A14C-BE43-24F6860C36D0}"/>
            </c:ext>
          </c:extLst>
        </c:ser>
        <c:ser>
          <c:idx val="1"/>
          <c:order val="1"/>
          <c:tx>
            <c:strRef>
              <c:f>Sheet1!$C$1</c:f>
              <c:strCache>
                <c:ptCount val="1"/>
                <c:pt idx="0">
                  <c:v>Not very confident</c:v>
                </c:pt>
              </c:strCache>
            </c:strRef>
          </c:tx>
          <c:spPr>
            <a:solidFill>
              <a:srgbClr val="FD5608">
                <a:lumMod val="60000"/>
                <a:lumOff val="4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Sheet1!$A$2:$A$19</c:f>
              <c:strCache>
                <c:ptCount val="18"/>
                <c:pt idx="0">
                  <c:v>Q1</c:v>
                </c:pt>
                <c:pt idx="1">
                  <c:v>Q2</c:v>
                </c:pt>
                <c:pt idx="2">
                  <c:v>Q3</c:v>
                </c:pt>
                <c:pt idx="3">
                  <c:v>Q4</c:v>
                </c:pt>
                <c:pt idx="5">
                  <c:v>Q1</c:v>
                </c:pt>
                <c:pt idx="6">
                  <c:v>Q2</c:v>
                </c:pt>
                <c:pt idx="7">
                  <c:v>Q3</c:v>
                </c:pt>
                <c:pt idx="8">
                  <c:v>Q4</c:v>
                </c:pt>
                <c:pt idx="10">
                  <c:v>Q1</c:v>
                </c:pt>
                <c:pt idx="11">
                  <c:v>Q2</c:v>
                </c:pt>
                <c:pt idx="12">
                  <c:v>Q3</c:v>
                </c:pt>
                <c:pt idx="13">
                  <c:v>Q4</c:v>
                </c:pt>
                <c:pt idx="15">
                  <c:v>Q1</c:v>
                </c:pt>
                <c:pt idx="16">
                  <c:v>Q2</c:v>
                </c:pt>
                <c:pt idx="17">
                  <c:v>Q3</c:v>
                </c:pt>
              </c:strCache>
            </c:strRef>
          </c:cat>
          <c:val>
            <c:numRef>
              <c:f>Sheet1!$C$2:$C$19</c:f>
              <c:numCache>
                <c:formatCode>General</c:formatCode>
                <c:ptCount val="18"/>
                <c:pt idx="0">
                  <c:v>2</c:v>
                </c:pt>
                <c:pt idx="1">
                  <c:v>4</c:v>
                </c:pt>
                <c:pt idx="2">
                  <c:v>2</c:v>
                </c:pt>
                <c:pt idx="3">
                  <c:v>4</c:v>
                </c:pt>
                <c:pt idx="5">
                  <c:v>3</c:v>
                </c:pt>
                <c:pt idx="6">
                  <c:v>3</c:v>
                </c:pt>
                <c:pt idx="7">
                  <c:v>5</c:v>
                </c:pt>
                <c:pt idx="8">
                  <c:v>4</c:v>
                </c:pt>
                <c:pt idx="10">
                  <c:v>4</c:v>
                </c:pt>
                <c:pt idx="11">
                  <c:v>4</c:v>
                </c:pt>
                <c:pt idx="12">
                  <c:v>6</c:v>
                </c:pt>
                <c:pt idx="13">
                  <c:v>8</c:v>
                </c:pt>
                <c:pt idx="15">
                  <c:v>7</c:v>
                </c:pt>
                <c:pt idx="16">
                  <c:v>7</c:v>
                </c:pt>
                <c:pt idx="17">
                  <c:v>7</c:v>
                </c:pt>
              </c:numCache>
            </c:numRef>
          </c:val>
          <c:extLst>
            <c:ext xmlns:c16="http://schemas.microsoft.com/office/drawing/2014/chart" uri="{C3380CC4-5D6E-409C-BE32-E72D297353CC}">
              <c16:uniqueId val="{00000048-8664-A14C-BE43-24F6860C36D0}"/>
            </c:ext>
          </c:extLst>
        </c:ser>
        <c:ser>
          <c:idx val="2"/>
          <c:order val="2"/>
          <c:tx>
            <c:strRef>
              <c:f>Sheet1!$D$1</c:f>
              <c:strCache>
                <c:ptCount val="1"/>
                <c:pt idx="0">
                  <c:v>Fairly confident2</c:v>
                </c:pt>
              </c:strCache>
            </c:strRef>
          </c:tx>
          <c:spPr>
            <a:solidFill>
              <a:srgbClr val="AFD52C">
                <a:lumMod val="60000"/>
                <a:lumOff val="4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Sheet1!$A$2:$A$19</c:f>
              <c:strCache>
                <c:ptCount val="18"/>
                <c:pt idx="0">
                  <c:v>Q1</c:v>
                </c:pt>
                <c:pt idx="1">
                  <c:v>Q2</c:v>
                </c:pt>
                <c:pt idx="2">
                  <c:v>Q3</c:v>
                </c:pt>
                <c:pt idx="3">
                  <c:v>Q4</c:v>
                </c:pt>
                <c:pt idx="5">
                  <c:v>Q1</c:v>
                </c:pt>
                <c:pt idx="6">
                  <c:v>Q2</c:v>
                </c:pt>
                <c:pt idx="7">
                  <c:v>Q3</c:v>
                </c:pt>
                <c:pt idx="8">
                  <c:v>Q4</c:v>
                </c:pt>
                <c:pt idx="10">
                  <c:v>Q1</c:v>
                </c:pt>
                <c:pt idx="11">
                  <c:v>Q2</c:v>
                </c:pt>
                <c:pt idx="12">
                  <c:v>Q3</c:v>
                </c:pt>
                <c:pt idx="13">
                  <c:v>Q4</c:v>
                </c:pt>
                <c:pt idx="15">
                  <c:v>Q1</c:v>
                </c:pt>
                <c:pt idx="16">
                  <c:v>Q2</c:v>
                </c:pt>
                <c:pt idx="17">
                  <c:v>Q3</c:v>
                </c:pt>
              </c:strCache>
            </c:strRef>
          </c:cat>
          <c:val>
            <c:numRef>
              <c:f>Sheet1!$D$2:$D$19</c:f>
              <c:numCache>
                <c:formatCode>General</c:formatCode>
                <c:ptCount val="18"/>
                <c:pt idx="0">
                  <c:v>55</c:v>
                </c:pt>
                <c:pt idx="1">
                  <c:v>56</c:v>
                </c:pt>
                <c:pt idx="2">
                  <c:v>52</c:v>
                </c:pt>
                <c:pt idx="3">
                  <c:v>52</c:v>
                </c:pt>
                <c:pt idx="5">
                  <c:v>52</c:v>
                </c:pt>
                <c:pt idx="6">
                  <c:v>56</c:v>
                </c:pt>
                <c:pt idx="7">
                  <c:v>52</c:v>
                </c:pt>
                <c:pt idx="8">
                  <c:v>55</c:v>
                </c:pt>
                <c:pt idx="10">
                  <c:v>51</c:v>
                </c:pt>
                <c:pt idx="11">
                  <c:v>54</c:v>
                </c:pt>
                <c:pt idx="12">
                  <c:v>58</c:v>
                </c:pt>
                <c:pt idx="13">
                  <c:v>60</c:v>
                </c:pt>
                <c:pt idx="15">
                  <c:v>63</c:v>
                </c:pt>
                <c:pt idx="16">
                  <c:v>61</c:v>
                </c:pt>
                <c:pt idx="17">
                  <c:v>60</c:v>
                </c:pt>
              </c:numCache>
            </c:numRef>
          </c:val>
          <c:extLst>
            <c:ext xmlns:c16="http://schemas.microsoft.com/office/drawing/2014/chart" uri="{C3380CC4-5D6E-409C-BE32-E72D297353CC}">
              <c16:uniqueId val="{00000049-8664-A14C-BE43-24F6860C36D0}"/>
            </c:ext>
          </c:extLst>
        </c:ser>
        <c:ser>
          <c:idx val="3"/>
          <c:order val="3"/>
          <c:tx>
            <c:strRef>
              <c:f>Sheet1!$E$1</c:f>
              <c:strCache>
                <c:ptCount val="1"/>
                <c:pt idx="0">
                  <c:v>Very confident</c:v>
                </c:pt>
              </c:strCache>
            </c:strRef>
          </c:tx>
          <c:spPr>
            <a:solidFill>
              <a:srgbClr val="AFD52C"/>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Sheet1!$A$2:$A$19</c:f>
              <c:strCache>
                <c:ptCount val="18"/>
                <c:pt idx="0">
                  <c:v>Q1</c:v>
                </c:pt>
                <c:pt idx="1">
                  <c:v>Q2</c:v>
                </c:pt>
                <c:pt idx="2">
                  <c:v>Q3</c:v>
                </c:pt>
                <c:pt idx="3">
                  <c:v>Q4</c:v>
                </c:pt>
                <c:pt idx="5">
                  <c:v>Q1</c:v>
                </c:pt>
                <c:pt idx="6">
                  <c:v>Q2</c:v>
                </c:pt>
                <c:pt idx="7">
                  <c:v>Q3</c:v>
                </c:pt>
                <c:pt idx="8">
                  <c:v>Q4</c:v>
                </c:pt>
                <c:pt idx="10">
                  <c:v>Q1</c:v>
                </c:pt>
                <c:pt idx="11">
                  <c:v>Q2</c:v>
                </c:pt>
                <c:pt idx="12">
                  <c:v>Q3</c:v>
                </c:pt>
                <c:pt idx="13">
                  <c:v>Q4</c:v>
                </c:pt>
                <c:pt idx="15">
                  <c:v>Q1</c:v>
                </c:pt>
                <c:pt idx="16">
                  <c:v>Q2</c:v>
                </c:pt>
                <c:pt idx="17">
                  <c:v>Q3</c:v>
                </c:pt>
              </c:strCache>
            </c:strRef>
          </c:cat>
          <c:val>
            <c:numRef>
              <c:f>Sheet1!$E$2:$E$19</c:f>
              <c:numCache>
                <c:formatCode>General</c:formatCode>
                <c:ptCount val="18"/>
                <c:pt idx="0">
                  <c:v>42</c:v>
                </c:pt>
                <c:pt idx="1">
                  <c:v>39</c:v>
                </c:pt>
                <c:pt idx="2">
                  <c:v>45</c:v>
                </c:pt>
                <c:pt idx="3">
                  <c:v>43</c:v>
                </c:pt>
                <c:pt idx="5">
                  <c:v>45</c:v>
                </c:pt>
                <c:pt idx="6">
                  <c:v>40</c:v>
                </c:pt>
                <c:pt idx="7">
                  <c:v>43</c:v>
                </c:pt>
                <c:pt idx="8">
                  <c:v>40</c:v>
                </c:pt>
                <c:pt idx="10">
                  <c:v>45</c:v>
                </c:pt>
                <c:pt idx="11">
                  <c:v>41</c:v>
                </c:pt>
                <c:pt idx="12">
                  <c:v>34</c:v>
                </c:pt>
                <c:pt idx="13">
                  <c:v>29</c:v>
                </c:pt>
                <c:pt idx="15">
                  <c:v>29</c:v>
                </c:pt>
                <c:pt idx="16">
                  <c:v>30</c:v>
                </c:pt>
                <c:pt idx="17">
                  <c:v>31</c:v>
                </c:pt>
              </c:numCache>
            </c:numRef>
          </c:val>
          <c:extLst>
            <c:ext xmlns:c16="http://schemas.microsoft.com/office/drawing/2014/chart" uri="{C3380CC4-5D6E-409C-BE32-E72D297353CC}">
              <c16:uniqueId val="{0000004A-8664-A14C-BE43-24F6860C36D0}"/>
            </c:ext>
          </c:extLst>
        </c:ser>
        <c:dLbls>
          <c:showLegendKey val="0"/>
          <c:showVal val="0"/>
          <c:showCatName val="0"/>
          <c:showSerName val="0"/>
          <c:showPercent val="0"/>
          <c:showBubbleSize val="0"/>
        </c:dLbls>
        <c:gapWidth val="30"/>
        <c:overlap val="100"/>
        <c:axId val="222881536"/>
        <c:axId val="222883496"/>
      </c:barChart>
      <c:catAx>
        <c:axId val="222881536"/>
        <c:scaling>
          <c:orientation val="minMax"/>
        </c:scaling>
        <c:delete val="0"/>
        <c:axPos val="b"/>
        <c:numFmt formatCode="General" sourceLinked="0"/>
        <c:majorTickMark val="out"/>
        <c:minorTickMark val="none"/>
        <c:tickLblPos val="nextTo"/>
        <c:spPr>
          <a:ln>
            <a:noFill/>
          </a:ln>
        </c:spPr>
        <c:txPr>
          <a:bodyPr rot="-5400000" vert="horz"/>
          <a:lstStyle/>
          <a:p>
            <a:pPr>
              <a:defRPr sz="120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222883496"/>
        <c:crosses val="autoZero"/>
        <c:auto val="1"/>
        <c:lblAlgn val="ctr"/>
        <c:lblOffset val="100"/>
        <c:noMultiLvlLbl val="0"/>
      </c:catAx>
      <c:valAx>
        <c:axId val="222883496"/>
        <c:scaling>
          <c:orientation val="minMax"/>
        </c:scaling>
        <c:delete val="1"/>
        <c:axPos val="l"/>
        <c:numFmt formatCode="0%" sourceLinked="1"/>
        <c:majorTickMark val="out"/>
        <c:minorTickMark val="none"/>
        <c:tickLblPos val="nextTo"/>
        <c:crossAx val="222881536"/>
        <c:crosses val="autoZero"/>
        <c:crossBetween val="between"/>
      </c:valAx>
    </c:plotArea>
    <c:plotVisOnly val="1"/>
    <c:dispBlanksAs val="gap"/>
    <c:showDLblsOverMax val="0"/>
  </c:chart>
  <c:txPr>
    <a:bodyPr/>
    <a:lstStyle/>
    <a:p>
      <a:pPr>
        <a:defRPr sz="1000">
          <a:solidFill>
            <a:schemeClr val="tx1"/>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896082843649699E-4"/>
          <c:y val="0"/>
          <c:w val="0.97936444150492097"/>
          <c:h val="0.76369561751890902"/>
        </c:manualLayout>
      </c:layout>
      <c:barChart>
        <c:barDir val="col"/>
        <c:grouping val="percentStacked"/>
        <c:varyColors val="0"/>
        <c:ser>
          <c:idx val="0"/>
          <c:order val="0"/>
          <c:tx>
            <c:strRef>
              <c:f>Sheet1!$B$1</c:f>
              <c:strCache>
                <c:ptCount val="1"/>
                <c:pt idx="0">
                  <c:v>Not at all confident</c:v>
                </c:pt>
              </c:strCache>
            </c:strRef>
          </c:tx>
          <c:spPr>
            <a:solidFill>
              <a:srgbClr val="FD5608"/>
            </a:solidFill>
          </c:spPr>
          <c:invertIfNegative val="0"/>
          <c:cat>
            <c:strRef>
              <c:f>Sheet1!$A$2:$A$19</c:f>
              <c:strCache>
                <c:ptCount val="18"/>
                <c:pt idx="0">
                  <c:v>Q1</c:v>
                </c:pt>
                <c:pt idx="1">
                  <c:v>Q2</c:v>
                </c:pt>
                <c:pt idx="2">
                  <c:v>Q3</c:v>
                </c:pt>
                <c:pt idx="3">
                  <c:v>Q4</c:v>
                </c:pt>
                <c:pt idx="5">
                  <c:v>Q1</c:v>
                </c:pt>
                <c:pt idx="6">
                  <c:v>Q2</c:v>
                </c:pt>
                <c:pt idx="7">
                  <c:v>Q3</c:v>
                </c:pt>
                <c:pt idx="8">
                  <c:v>Q4</c:v>
                </c:pt>
                <c:pt idx="10">
                  <c:v>Q1</c:v>
                </c:pt>
                <c:pt idx="11">
                  <c:v>Q2</c:v>
                </c:pt>
                <c:pt idx="12">
                  <c:v>Q3</c:v>
                </c:pt>
                <c:pt idx="13">
                  <c:v>Q4</c:v>
                </c:pt>
                <c:pt idx="15">
                  <c:v>Q1</c:v>
                </c:pt>
                <c:pt idx="16">
                  <c:v>Q2</c:v>
                </c:pt>
                <c:pt idx="17">
                  <c:v>Q3</c:v>
                </c:pt>
              </c:strCache>
            </c:strRef>
          </c:cat>
          <c:val>
            <c:numRef>
              <c:f>Sheet1!$B$2:$B$19</c:f>
              <c:numCache>
                <c:formatCode>General</c:formatCode>
                <c:ptCount val="18"/>
                <c:pt idx="0">
                  <c:v>1</c:v>
                </c:pt>
                <c:pt idx="3">
                  <c:v>1</c:v>
                </c:pt>
                <c:pt idx="7">
                  <c:v>0</c:v>
                </c:pt>
                <c:pt idx="10">
                  <c:v>1</c:v>
                </c:pt>
                <c:pt idx="11">
                  <c:v>0</c:v>
                </c:pt>
                <c:pt idx="12">
                  <c:v>1</c:v>
                </c:pt>
                <c:pt idx="13">
                  <c:v>1</c:v>
                </c:pt>
                <c:pt idx="15">
                  <c:v>0</c:v>
                </c:pt>
                <c:pt idx="16">
                  <c:v>0</c:v>
                </c:pt>
                <c:pt idx="17">
                  <c:v>1</c:v>
                </c:pt>
              </c:numCache>
            </c:numRef>
          </c:val>
          <c:extLst>
            <c:ext xmlns:c16="http://schemas.microsoft.com/office/drawing/2014/chart" uri="{C3380CC4-5D6E-409C-BE32-E72D297353CC}">
              <c16:uniqueId val="{00000028-7CA4-C34B-9BF5-B1EDF22C62B2}"/>
            </c:ext>
          </c:extLst>
        </c:ser>
        <c:ser>
          <c:idx val="1"/>
          <c:order val="1"/>
          <c:tx>
            <c:strRef>
              <c:f>Sheet1!$C$1</c:f>
              <c:strCache>
                <c:ptCount val="1"/>
                <c:pt idx="0">
                  <c:v>Not very confident</c:v>
                </c:pt>
              </c:strCache>
            </c:strRef>
          </c:tx>
          <c:spPr>
            <a:solidFill>
              <a:srgbClr val="FD5608">
                <a:lumMod val="60000"/>
                <a:lumOff val="4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Sheet1!$A$2:$A$19</c:f>
              <c:strCache>
                <c:ptCount val="18"/>
                <c:pt idx="0">
                  <c:v>Q1</c:v>
                </c:pt>
                <c:pt idx="1">
                  <c:v>Q2</c:v>
                </c:pt>
                <c:pt idx="2">
                  <c:v>Q3</c:v>
                </c:pt>
                <c:pt idx="3">
                  <c:v>Q4</c:v>
                </c:pt>
                <c:pt idx="5">
                  <c:v>Q1</c:v>
                </c:pt>
                <c:pt idx="6">
                  <c:v>Q2</c:v>
                </c:pt>
                <c:pt idx="7">
                  <c:v>Q3</c:v>
                </c:pt>
                <c:pt idx="8">
                  <c:v>Q4</c:v>
                </c:pt>
                <c:pt idx="10">
                  <c:v>Q1</c:v>
                </c:pt>
                <c:pt idx="11">
                  <c:v>Q2</c:v>
                </c:pt>
                <c:pt idx="12">
                  <c:v>Q3</c:v>
                </c:pt>
                <c:pt idx="13">
                  <c:v>Q4</c:v>
                </c:pt>
                <c:pt idx="15">
                  <c:v>Q1</c:v>
                </c:pt>
                <c:pt idx="16">
                  <c:v>Q2</c:v>
                </c:pt>
                <c:pt idx="17">
                  <c:v>Q3</c:v>
                </c:pt>
              </c:strCache>
            </c:strRef>
          </c:cat>
          <c:val>
            <c:numRef>
              <c:f>Sheet1!$C$2:$C$19</c:f>
              <c:numCache>
                <c:formatCode>General</c:formatCode>
                <c:ptCount val="18"/>
                <c:pt idx="0">
                  <c:v>1</c:v>
                </c:pt>
                <c:pt idx="1">
                  <c:v>3</c:v>
                </c:pt>
                <c:pt idx="2">
                  <c:v>2</c:v>
                </c:pt>
                <c:pt idx="3">
                  <c:v>1</c:v>
                </c:pt>
                <c:pt idx="5">
                  <c:v>2</c:v>
                </c:pt>
                <c:pt idx="6">
                  <c:v>2</c:v>
                </c:pt>
                <c:pt idx="7">
                  <c:v>2</c:v>
                </c:pt>
                <c:pt idx="8">
                  <c:v>2</c:v>
                </c:pt>
                <c:pt idx="10">
                  <c:v>2</c:v>
                </c:pt>
                <c:pt idx="11">
                  <c:v>4</c:v>
                </c:pt>
                <c:pt idx="12">
                  <c:v>4</c:v>
                </c:pt>
                <c:pt idx="13">
                  <c:v>5</c:v>
                </c:pt>
                <c:pt idx="15">
                  <c:v>5</c:v>
                </c:pt>
                <c:pt idx="16">
                  <c:v>6</c:v>
                </c:pt>
                <c:pt idx="17">
                  <c:v>4</c:v>
                </c:pt>
              </c:numCache>
            </c:numRef>
          </c:val>
          <c:extLst>
            <c:ext xmlns:c16="http://schemas.microsoft.com/office/drawing/2014/chart" uri="{C3380CC4-5D6E-409C-BE32-E72D297353CC}">
              <c16:uniqueId val="{0000004A-7CA4-C34B-9BF5-B1EDF22C62B2}"/>
            </c:ext>
          </c:extLst>
        </c:ser>
        <c:ser>
          <c:idx val="2"/>
          <c:order val="2"/>
          <c:tx>
            <c:strRef>
              <c:f>Sheet1!$D$1</c:f>
              <c:strCache>
                <c:ptCount val="1"/>
                <c:pt idx="0">
                  <c:v>Fairly confident2</c:v>
                </c:pt>
              </c:strCache>
            </c:strRef>
          </c:tx>
          <c:spPr>
            <a:solidFill>
              <a:srgbClr val="AFD52C">
                <a:lumMod val="60000"/>
                <a:lumOff val="40000"/>
              </a:srgb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Sheet1!$A$2:$A$19</c:f>
              <c:strCache>
                <c:ptCount val="18"/>
                <c:pt idx="0">
                  <c:v>Q1</c:v>
                </c:pt>
                <c:pt idx="1">
                  <c:v>Q2</c:v>
                </c:pt>
                <c:pt idx="2">
                  <c:v>Q3</c:v>
                </c:pt>
                <c:pt idx="3">
                  <c:v>Q4</c:v>
                </c:pt>
                <c:pt idx="5">
                  <c:v>Q1</c:v>
                </c:pt>
                <c:pt idx="6">
                  <c:v>Q2</c:v>
                </c:pt>
                <c:pt idx="7">
                  <c:v>Q3</c:v>
                </c:pt>
                <c:pt idx="8">
                  <c:v>Q4</c:v>
                </c:pt>
                <c:pt idx="10">
                  <c:v>Q1</c:v>
                </c:pt>
                <c:pt idx="11">
                  <c:v>Q2</c:v>
                </c:pt>
                <c:pt idx="12">
                  <c:v>Q3</c:v>
                </c:pt>
                <c:pt idx="13">
                  <c:v>Q4</c:v>
                </c:pt>
                <c:pt idx="15">
                  <c:v>Q1</c:v>
                </c:pt>
                <c:pt idx="16">
                  <c:v>Q2</c:v>
                </c:pt>
                <c:pt idx="17">
                  <c:v>Q3</c:v>
                </c:pt>
              </c:strCache>
            </c:strRef>
          </c:cat>
          <c:val>
            <c:numRef>
              <c:f>Sheet1!$D$2:$D$19</c:f>
              <c:numCache>
                <c:formatCode>General</c:formatCode>
                <c:ptCount val="18"/>
                <c:pt idx="0">
                  <c:v>46</c:v>
                </c:pt>
                <c:pt idx="1">
                  <c:v>43</c:v>
                </c:pt>
                <c:pt idx="2">
                  <c:v>48</c:v>
                </c:pt>
                <c:pt idx="3">
                  <c:v>46</c:v>
                </c:pt>
                <c:pt idx="5">
                  <c:v>41</c:v>
                </c:pt>
                <c:pt idx="6">
                  <c:v>37</c:v>
                </c:pt>
                <c:pt idx="7">
                  <c:v>39</c:v>
                </c:pt>
                <c:pt idx="8">
                  <c:v>41</c:v>
                </c:pt>
                <c:pt idx="10">
                  <c:v>37</c:v>
                </c:pt>
                <c:pt idx="11">
                  <c:v>44</c:v>
                </c:pt>
                <c:pt idx="12">
                  <c:v>46</c:v>
                </c:pt>
                <c:pt idx="13">
                  <c:v>49</c:v>
                </c:pt>
                <c:pt idx="15">
                  <c:v>48</c:v>
                </c:pt>
                <c:pt idx="16">
                  <c:v>49</c:v>
                </c:pt>
                <c:pt idx="17">
                  <c:v>47</c:v>
                </c:pt>
              </c:numCache>
            </c:numRef>
          </c:val>
          <c:extLst>
            <c:ext xmlns:c16="http://schemas.microsoft.com/office/drawing/2014/chart" uri="{C3380CC4-5D6E-409C-BE32-E72D297353CC}">
              <c16:uniqueId val="{0000004B-7CA4-C34B-9BF5-B1EDF22C62B2}"/>
            </c:ext>
          </c:extLst>
        </c:ser>
        <c:ser>
          <c:idx val="3"/>
          <c:order val="3"/>
          <c:tx>
            <c:strRef>
              <c:f>Sheet1!$E$1</c:f>
              <c:strCache>
                <c:ptCount val="1"/>
                <c:pt idx="0">
                  <c:v>Very confident</c:v>
                </c:pt>
              </c:strCache>
            </c:strRef>
          </c:tx>
          <c:spPr>
            <a:solidFill>
              <a:srgbClr val="AFD52C"/>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Sheet1!$A$2:$A$19</c:f>
              <c:strCache>
                <c:ptCount val="18"/>
                <c:pt idx="0">
                  <c:v>Q1</c:v>
                </c:pt>
                <c:pt idx="1">
                  <c:v>Q2</c:v>
                </c:pt>
                <c:pt idx="2">
                  <c:v>Q3</c:v>
                </c:pt>
                <c:pt idx="3">
                  <c:v>Q4</c:v>
                </c:pt>
                <c:pt idx="5">
                  <c:v>Q1</c:v>
                </c:pt>
                <c:pt idx="6">
                  <c:v>Q2</c:v>
                </c:pt>
                <c:pt idx="7">
                  <c:v>Q3</c:v>
                </c:pt>
                <c:pt idx="8">
                  <c:v>Q4</c:v>
                </c:pt>
                <c:pt idx="10">
                  <c:v>Q1</c:v>
                </c:pt>
                <c:pt idx="11">
                  <c:v>Q2</c:v>
                </c:pt>
                <c:pt idx="12">
                  <c:v>Q3</c:v>
                </c:pt>
                <c:pt idx="13">
                  <c:v>Q4</c:v>
                </c:pt>
                <c:pt idx="15">
                  <c:v>Q1</c:v>
                </c:pt>
                <c:pt idx="16">
                  <c:v>Q2</c:v>
                </c:pt>
                <c:pt idx="17">
                  <c:v>Q3</c:v>
                </c:pt>
              </c:strCache>
            </c:strRef>
          </c:cat>
          <c:val>
            <c:numRef>
              <c:f>Sheet1!$E$2:$E$19</c:f>
              <c:numCache>
                <c:formatCode>General</c:formatCode>
                <c:ptCount val="18"/>
                <c:pt idx="0">
                  <c:v>51</c:v>
                </c:pt>
                <c:pt idx="1">
                  <c:v>54</c:v>
                </c:pt>
                <c:pt idx="2">
                  <c:v>50</c:v>
                </c:pt>
                <c:pt idx="3">
                  <c:v>52</c:v>
                </c:pt>
                <c:pt idx="5">
                  <c:v>57</c:v>
                </c:pt>
                <c:pt idx="6">
                  <c:v>60</c:v>
                </c:pt>
                <c:pt idx="7">
                  <c:v>58</c:v>
                </c:pt>
                <c:pt idx="8">
                  <c:v>56</c:v>
                </c:pt>
                <c:pt idx="10">
                  <c:v>60</c:v>
                </c:pt>
                <c:pt idx="11">
                  <c:v>51</c:v>
                </c:pt>
                <c:pt idx="12">
                  <c:v>49</c:v>
                </c:pt>
                <c:pt idx="13">
                  <c:v>43</c:v>
                </c:pt>
                <c:pt idx="15">
                  <c:v>46</c:v>
                </c:pt>
                <c:pt idx="16">
                  <c:v>44</c:v>
                </c:pt>
                <c:pt idx="17">
                  <c:v>48</c:v>
                </c:pt>
              </c:numCache>
            </c:numRef>
          </c:val>
          <c:extLst>
            <c:ext xmlns:c16="http://schemas.microsoft.com/office/drawing/2014/chart" uri="{C3380CC4-5D6E-409C-BE32-E72D297353CC}">
              <c16:uniqueId val="{0000004C-7CA4-C34B-9BF5-B1EDF22C62B2}"/>
            </c:ext>
          </c:extLst>
        </c:ser>
        <c:dLbls>
          <c:showLegendKey val="0"/>
          <c:showVal val="0"/>
          <c:showCatName val="0"/>
          <c:showSerName val="0"/>
          <c:showPercent val="0"/>
          <c:showBubbleSize val="0"/>
        </c:dLbls>
        <c:gapWidth val="30"/>
        <c:overlap val="100"/>
        <c:axId val="163632432"/>
        <c:axId val="163633608"/>
      </c:barChart>
      <c:catAx>
        <c:axId val="163632432"/>
        <c:scaling>
          <c:orientation val="minMax"/>
        </c:scaling>
        <c:delete val="0"/>
        <c:axPos val="b"/>
        <c:numFmt formatCode="General" sourceLinked="0"/>
        <c:majorTickMark val="out"/>
        <c:minorTickMark val="none"/>
        <c:tickLblPos val="nextTo"/>
        <c:spPr>
          <a:ln>
            <a:noFill/>
          </a:ln>
        </c:spPr>
        <c:txPr>
          <a:bodyPr rot="-5400000" vert="horz"/>
          <a:lstStyle/>
          <a:p>
            <a:pPr>
              <a:defRPr sz="110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163633608"/>
        <c:crosses val="autoZero"/>
        <c:auto val="1"/>
        <c:lblAlgn val="ctr"/>
        <c:lblOffset val="100"/>
        <c:noMultiLvlLbl val="0"/>
      </c:catAx>
      <c:valAx>
        <c:axId val="163633608"/>
        <c:scaling>
          <c:orientation val="minMax"/>
        </c:scaling>
        <c:delete val="1"/>
        <c:axPos val="l"/>
        <c:numFmt formatCode="0%" sourceLinked="1"/>
        <c:majorTickMark val="out"/>
        <c:minorTickMark val="none"/>
        <c:tickLblPos val="nextTo"/>
        <c:crossAx val="163632432"/>
        <c:crosses val="autoZero"/>
        <c:crossBetween val="between"/>
      </c:valAx>
    </c:plotArea>
    <c:plotVisOnly val="1"/>
    <c:dispBlanksAs val="gap"/>
    <c:showDLblsOverMax val="0"/>
  </c:chart>
  <c:txPr>
    <a:bodyPr/>
    <a:lstStyle/>
    <a:p>
      <a:pPr>
        <a:defRPr sz="1000">
          <a:solidFill>
            <a:schemeClr val="tx1"/>
          </a:solidFil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896082843649699E-4"/>
          <c:y val="0"/>
          <c:w val="0.97936444150492097"/>
          <c:h val="0.76369561751890902"/>
        </c:manualLayout>
      </c:layout>
      <c:barChart>
        <c:barDir val="col"/>
        <c:grouping val="percentStacked"/>
        <c:varyColors val="0"/>
        <c:ser>
          <c:idx val="0"/>
          <c:order val="0"/>
          <c:tx>
            <c:strRef>
              <c:f>Sheet1!$B$1</c:f>
              <c:strCache>
                <c:ptCount val="1"/>
                <c:pt idx="0">
                  <c:v>Not at all confident</c:v>
                </c:pt>
              </c:strCache>
            </c:strRef>
          </c:tx>
          <c:spPr>
            <a:solidFill>
              <a:srgbClr val="FD5608"/>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212-6647-B89C-F07F8BC63D4F}"/>
                </c:ext>
              </c:extLst>
            </c:dLbl>
            <c:dLbl>
              <c:idx val="1"/>
              <c:delete val="1"/>
              <c:extLst>
                <c:ext xmlns:c15="http://schemas.microsoft.com/office/drawing/2012/chart" uri="{CE6537A1-D6FC-4f65-9D91-7224C49458BB}"/>
                <c:ext xmlns:c16="http://schemas.microsoft.com/office/drawing/2014/chart" uri="{C3380CC4-5D6E-409C-BE32-E72D297353CC}">
                  <c16:uniqueId val="{00000001-1212-6647-B89C-F07F8BC63D4F}"/>
                </c:ext>
              </c:extLst>
            </c:dLbl>
            <c:dLbl>
              <c:idx val="2"/>
              <c:delete val="1"/>
              <c:extLst>
                <c:ext xmlns:c15="http://schemas.microsoft.com/office/drawing/2012/chart" uri="{CE6537A1-D6FC-4f65-9D91-7224C49458BB}"/>
                <c:ext xmlns:c16="http://schemas.microsoft.com/office/drawing/2014/chart" uri="{C3380CC4-5D6E-409C-BE32-E72D297353CC}">
                  <c16:uniqueId val="{00000002-1212-6647-B89C-F07F8BC63D4F}"/>
                </c:ext>
              </c:extLst>
            </c:dLbl>
            <c:dLbl>
              <c:idx val="3"/>
              <c:delete val="1"/>
              <c:extLst>
                <c:ext xmlns:c15="http://schemas.microsoft.com/office/drawing/2012/chart" uri="{CE6537A1-D6FC-4f65-9D91-7224C49458BB}"/>
                <c:ext xmlns:c16="http://schemas.microsoft.com/office/drawing/2014/chart" uri="{C3380CC4-5D6E-409C-BE32-E72D297353CC}">
                  <c16:uniqueId val="{00000003-1212-6647-B89C-F07F8BC63D4F}"/>
                </c:ext>
              </c:extLst>
            </c:dLbl>
            <c:dLbl>
              <c:idx val="5"/>
              <c:delete val="1"/>
              <c:extLst>
                <c:ext xmlns:c15="http://schemas.microsoft.com/office/drawing/2012/chart" uri="{CE6537A1-D6FC-4f65-9D91-7224C49458BB}"/>
                <c:ext xmlns:c16="http://schemas.microsoft.com/office/drawing/2014/chart" uri="{C3380CC4-5D6E-409C-BE32-E72D297353CC}">
                  <c16:uniqueId val="{00000004-1212-6647-B89C-F07F8BC63D4F}"/>
                </c:ext>
              </c:extLst>
            </c:dLbl>
            <c:dLbl>
              <c:idx val="6"/>
              <c:delete val="1"/>
              <c:extLst>
                <c:ext xmlns:c15="http://schemas.microsoft.com/office/drawing/2012/chart" uri="{CE6537A1-D6FC-4f65-9D91-7224C49458BB}"/>
                <c:ext xmlns:c16="http://schemas.microsoft.com/office/drawing/2014/chart" uri="{C3380CC4-5D6E-409C-BE32-E72D297353CC}">
                  <c16:uniqueId val="{00000005-1212-6647-B89C-F07F8BC63D4F}"/>
                </c:ext>
              </c:extLst>
            </c:dLbl>
            <c:dLbl>
              <c:idx val="7"/>
              <c:delete val="1"/>
              <c:extLst>
                <c:ext xmlns:c15="http://schemas.microsoft.com/office/drawing/2012/chart" uri="{CE6537A1-D6FC-4f65-9D91-7224C49458BB}"/>
                <c:ext xmlns:c16="http://schemas.microsoft.com/office/drawing/2014/chart" uri="{C3380CC4-5D6E-409C-BE32-E72D297353CC}">
                  <c16:uniqueId val="{00000006-1212-6647-B89C-F07F8BC63D4F}"/>
                </c:ext>
              </c:extLst>
            </c:dLbl>
            <c:dLbl>
              <c:idx val="8"/>
              <c:delete val="1"/>
              <c:extLst>
                <c:ext xmlns:c15="http://schemas.microsoft.com/office/drawing/2012/chart" uri="{CE6537A1-D6FC-4f65-9D91-7224C49458BB}"/>
                <c:ext xmlns:c16="http://schemas.microsoft.com/office/drawing/2014/chart" uri="{C3380CC4-5D6E-409C-BE32-E72D297353CC}">
                  <c16:uniqueId val="{00000007-1212-6647-B89C-F07F8BC63D4F}"/>
                </c:ext>
              </c:extLst>
            </c:dLbl>
            <c:dLbl>
              <c:idx val="10"/>
              <c:delete val="1"/>
              <c:extLst>
                <c:ext xmlns:c15="http://schemas.microsoft.com/office/drawing/2012/chart" uri="{CE6537A1-D6FC-4f65-9D91-7224C49458BB}"/>
                <c:ext xmlns:c16="http://schemas.microsoft.com/office/drawing/2014/chart" uri="{C3380CC4-5D6E-409C-BE32-E72D297353CC}">
                  <c16:uniqueId val="{00000008-1212-6647-B89C-F07F8BC63D4F}"/>
                </c:ext>
              </c:extLst>
            </c:dLbl>
            <c:dLbl>
              <c:idx val="11"/>
              <c:delete val="1"/>
              <c:extLst>
                <c:ext xmlns:c15="http://schemas.microsoft.com/office/drawing/2012/chart" uri="{CE6537A1-D6FC-4f65-9D91-7224C49458BB}"/>
                <c:ext xmlns:c16="http://schemas.microsoft.com/office/drawing/2014/chart" uri="{C3380CC4-5D6E-409C-BE32-E72D297353CC}">
                  <c16:uniqueId val="{00000009-1212-6647-B89C-F07F8BC63D4F}"/>
                </c:ext>
              </c:extLst>
            </c:dLbl>
            <c:dLbl>
              <c:idx val="12"/>
              <c:delete val="1"/>
              <c:extLst>
                <c:ext xmlns:c15="http://schemas.microsoft.com/office/drawing/2012/chart" uri="{CE6537A1-D6FC-4f65-9D91-7224C49458BB}"/>
                <c:ext xmlns:c16="http://schemas.microsoft.com/office/drawing/2014/chart" uri="{C3380CC4-5D6E-409C-BE32-E72D297353CC}">
                  <c16:uniqueId val="{0000000A-1212-6647-B89C-F07F8BC63D4F}"/>
                </c:ext>
              </c:extLst>
            </c:dLbl>
            <c:dLbl>
              <c:idx val="13"/>
              <c:delete val="1"/>
              <c:extLst>
                <c:ext xmlns:c15="http://schemas.microsoft.com/office/drawing/2012/chart" uri="{CE6537A1-D6FC-4f65-9D91-7224C49458BB}"/>
                <c:ext xmlns:c16="http://schemas.microsoft.com/office/drawing/2014/chart" uri="{C3380CC4-5D6E-409C-BE32-E72D297353CC}">
                  <c16:uniqueId val="{0000000B-1212-6647-B89C-F07F8BC63D4F}"/>
                </c:ext>
              </c:extLst>
            </c:dLbl>
            <c:dLbl>
              <c:idx val="17"/>
              <c:delete val="1"/>
              <c:extLst>
                <c:ext xmlns:c15="http://schemas.microsoft.com/office/drawing/2012/chart" uri="{CE6537A1-D6FC-4f65-9D91-7224C49458BB}"/>
                <c:ext xmlns:c16="http://schemas.microsoft.com/office/drawing/2014/chart" uri="{C3380CC4-5D6E-409C-BE32-E72D297353CC}">
                  <c16:uniqueId val="{0000000C-1212-6647-B89C-F07F8BC63D4F}"/>
                </c:ext>
              </c:extLst>
            </c:dLbl>
            <c:dLbl>
              <c:idx val="19"/>
              <c:delete val="1"/>
              <c:extLst>
                <c:ext xmlns:c15="http://schemas.microsoft.com/office/drawing/2012/chart" uri="{CE6537A1-D6FC-4f65-9D91-7224C49458BB}"/>
                <c:ext xmlns:c16="http://schemas.microsoft.com/office/drawing/2014/chart" uri="{C3380CC4-5D6E-409C-BE32-E72D297353CC}">
                  <c16:uniqueId val="{0000000E-1212-6647-B89C-F07F8BC63D4F}"/>
                </c:ext>
              </c:extLst>
            </c:dLbl>
            <c:dLbl>
              <c:idx val="20"/>
              <c:delete val="1"/>
              <c:extLst>
                <c:ext xmlns:c15="http://schemas.microsoft.com/office/drawing/2012/chart" uri="{CE6537A1-D6FC-4f65-9D91-7224C49458BB}"/>
                <c:ext xmlns:c16="http://schemas.microsoft.com/office/drawing/2014/chart" uri="{C3380CC4-5D6E-409C-BE32-E72D297353CC}">
                  <c16:uniqueId val="{0000000F-1212-6647-B89C-F07F8BC63D4F}"/>
                </c:ext>
              </c:extLst>
            </c:dLbl>
            <c:dLbl>
              <c:idx val="21"/>
              <c:delete val="1"/>
              <c:extLst>
                <c:ext xmlns:c15="http://schemas.microsoft.com/office/drawing/2012/chart" uri="{CE6537A1-D6FC-4f65-9D91-7224C49458BB}"/>
                <c:ext xmlns:c16="http://schemas.microsoft.com/office/drawing/2014/chart" uri="{C3380CC4-5D6E-409C-BE32-E72D297353CC}">
                  <c16:uniqueId val="{00000010-1212-6647-B89C-F07F8BC63D4F}"/>
                </c:ext>
              </c:extLst>
            </c:dLbl>
            <c:dLbl>
              <c:idx val="22"/>
              <c:delete val="1"/>
              <c:extLst>
                <c:ext xmlns:c15="http://schemas.microsoft.com/office/drawing/2012/chart" uri="{CE6537A1-D6FC-4f65-9D91-7224C49458BB}"/>
                <c:ext xmlns:c16="http://schemas.microsoft.com/office/drawing/2014/chart" uri="{C3380CC4-5D6E-409C-BE32-E72D297353CC}">
                  <c16:uniqueId val="{00000011-1212-6647-B89C-F07F8BC63D4F}"/>
                </c:ext>
              </c:extLst>
            </c:dLbl>
            <c:dLbl>
              <c:idx val="23"/>
              <c:delete val="1"/>
              <c:extLst>
                <c:ext xmlns:c15="http://schemas.microsoft.com/office/drawing/2012/chart" uri="{CE6537A1-D6FC-4f65-9D91-7224C49458BB}"/>
                <c:ext xmlns:c16="http://schemas.microsoft.com/office/drawing/2014/chart" uri="{C3380CC4-5D6E-409C-BE32-E72D297353CC}">
                  <c16:uniqueId val="{00000012-1212-6647-B89C-F07F8BC63D4F}"/>
                </c:ext>
              </c:extLst>
            </c:dLbl>
            <c:dLbl>
              <c:idx val="24"/>
              <c:delete val="1"/>
              <c:extLst>
                <c:ext xmlns:c15="http://schemas.microsoft.com/office/drawing/2012/chart" uri="{CE6537A1-D6FC-4f65-9D91-7224C49458BB}"/>
                <c:ext xmlns:c16="http://schemas.microsoft.com/office/drawing/2014/chart" uri="{C3380CC4-5D6E-409C-BE32-E72D297353CC}">
                  <c16:uniqueId val="{00000013-1212-6647-B89C-F07F8BC63D4F}"/>
                </c:ext>
              </c:extLst>
            </c:dLbl>
            <c:dLbl>
              <c:idx val="27"/>
              <c:delete val="1"/>
              <c:extLst>
                <c:ext xmlns:c15="http://schemas.microsoft.com/office/drawing/2012/chart" uri="{CE6537A1-D6FC-4f65-9D91-7224C49458BB}"/>
                <c:ext xmlns:c16="http://schemas.microsoft.com/office/drawing/2014/chart" uri="{C3380CC4-5D6E-409C-BE32-E72D297353CC}">
                  <c16:uniqueId val="{00000014-1212-6647-B89C-F07F8BC63D4F}"/>
                </c:ext>
              </c:extLst>
            </c:dLbl>
            <c:dLbl>
              <c:idx val="28"/>
              <c:delete val="1"/>
              <c:extLst>
                <c:ext xmlns:c15="http://schemas.microsoft.com/office/drawing/2012/chart" uri="{CE6537A1-D6FC-4f65-9D91-7224C49458BB}"/>
                <c:ext xmlns:c16="http://schemas.microsoft.com/office/drawing/2014/chart" uri="{C3380CC4-5D6E-409C-BE32-E72D297353CC}">
                  <c16:uniqueId val="{00000015-1212-6647-B89C-F07F8BC63D4F}"/>
                </c:ext>
              </c:extLst>
            </c:dLbl>
            <c:dLbl>
              <c:idx val="29"/>
              <c:delete val="1"/>
              <c:extLst>
                <c:ext xmlns:c15="http://schemas.microsoft.com/office/drawing/2012/chart" uri="{CE6537A1-D6FC-4f65-9D91-7224C49458BB}"/>
                <c:ext xmlns:c16="http://schemas.microsoft.com/office/drawing/2014/chart" uri="{C3380CC4-5D6E-409C-BE32-E72D297353CC}">
                  <c16:uniqueId val="{00000016-1212-6647-B89C-F07F8BC63D4F}"/>
                </c:ext>
              </c:extLst>
            </c:dLbl>
            <c:dLbl>
              <c:idx val="31"/>
              <c:delete val="1"/>
              <c:extLst>
                <c:ext xmlns:c15="http://schemas.microsoft.com/office/drawing/2012/chart" uri="{CE6537A1-D6FC-4f65-9D91-7224C49458BB}"/>
                <c:ext xmlns:c16="http://schemas.microsoft.com/office/drawing/2014/chart" uri="{C3380CC4-5D6E-409C-BE32-E72D297353CC}">
                  <c16:uniqueId val="{00000017-1212-6647-B89C-F07F8BC63D4F}"/>
                </c:ext>
              </c:extLst>
            </c:dLbl>
            <c:dLbl>
              <c:idx val="32"/>
              <c:delete val="1"/>
              <c:extLst>
                <c:ext xmlns:c15="http://schemas.microsoft.com/office/drawing/2012/chart" uri="{CE6537A1-D6FC-4f65-9D91-7224C49458BB}"/>
                <c:ext xmlns:c16="http://schemas.microsoft.com/office/drawing/2014/chart" uri="{C3380CC4-5D6E-409C-BE32-E72D297353CC}">
                  <c16:uniqueId val="{00000018-1212-6647-B89C-F07F8BC63D4F}"/>
                </c:ext>
              </c:extLst>
            </c:dLbl>
            <c:dLbl>
              <c:idx val="33"/>
              <c:delete val="1"/>
              <c:extLst>
                <c:ext xmlns:c15="http://schemas.microsoft.com/office/drawing/2012/chart" uri="{CE6537A1-D6FC-4f65-9D91-7224C49458BB}"/>
                <c:ext xmlns:c16="http://schemas.microsoft.com/office/drawing/2014/chart" uri="{C3380CC4-5D6E-409C-BE32-E72D297353CC}">
                  <c16:uniqueId val="{00000019-1212-6647-B89C-F07F8BC63D4F}"/>
                </c:ext>
              </c:extLst>
            </c:dLbl>
            <c:dLbl>
              <c:idx val="34"/>
              <c:delete val="1"/>
              <c:extLst>
                <c:ext xmlns:c15="http://schemas.microsoft.com/office/drawing/2012/chart" uri="{CE6537A1-D6FC-4f65-9D91-7224C49458BB}"/>
                <c:ext xmlns:c16="http://schemas.microsoft.com/office/drawing/2014/chart" uri="{C3380CC4-5D6E-409C-BE32-E72D297353CC}">
                  <c16:uniqueId val="{0000001A-1212-6647-B89C-F07F8BC63D4F}"/>
                </c:ext>
              </c:extLst>
            </c:dLbl>
            <c:dLbl>
              <c:idx val="36"/>
              <c:delete val="1"/>
              <c:extLst>
                <c:ext xmlns:c15="http://schemas.microsoft.com/office/drawing/2012/chart" uri="{CE6537A1-D6FC-4f65-9D91-7224C49458BB}"/>
                <c:ext xmlns:c16="http://schemas.microsoft.com/office/drawing/2014/chart" uri="{C3380CC4-5D6E-409C-BE32-E72D297353CC}">
                  <c16:uniqueId val="{0000001B-1212-6647-B89C-F07F8BC63D4F}"/>
                </c:ext>
              </c:extLst>
            </c:dLbl>
            <c:dLbl>
              <c:idx val="37"/>
              <c:delete val="1"/>
              <c:extLst>
                <c:ext xmlns:c15="http://schemas.microsoft.com/office/drawing/2012/chart" uri="{CE6537A1-D6FC-4f65-9D91-7224C49458BB}"/>
                <c:ext xmlns:c16="http://schemas.microsoft.com/office/drawing/2014/chart" uri="{C3380CC4-5D6E-409C-BE32-E72D297353CC}">
                  <c16:uniqueId val="{0000001C-1212-6647-B89C-F07F8BC63D4F}"/>
                </c:ext>
              </c:extLst>
            </c:dLbl>
            <c:dLbl>
              <c:idx val="38"/>
              <c:delete val="1"/>
              <c:extLst>
                <c:ext xmlns:c15="http://schemas.microsoft.com/office/drawing/2012/chart" uri="{CE6537A1-D6FC-4f65-9D91-7224C49458BB}"/>
                <c:ext xmlns:c16="http://schemas.microsoft.com/office/drawing/2014/chart" uri="{C3380CC4-5D6E-409C-BE32-E72D297353CC}">
                  <c16:uniqueId val="{0000001D-1212-6647-B89C-F07F8BC63D4F}"/>
                </c:ext>
              </c:extLst>
            </c:dLbl>
            <c:dLbl>
              <c:idx val="39"/>
              <c:delete val="1"/>
              <c:extLst>
                <c:ext xmlns:c15="http://schemas.microsoft.com/office/drawing/2012/chart" uri="{CE6537A1-D6FC-4f65-9D91-7224C49458BB}"/>
                <c:ext xmlns:c16="http://schemas.microsoft.com/office/drawing/2014/chart" uri="{C3380CC4-5D6E-409C-BE32-E72D297353CC}">
                  <c16:uniqueId val="{0000001E-1212-6647-B89C-F07F8BC63D4F}"/>
                </c:ext>
              </c:extLst>
            </c:dLbl>
            <c:dLbl>
              <c:idx val="40"/>
              <c:delete val="1"/>
              <c:extLst>
                <c:ext xmlns:c15="http://schemas.microsoft.com/office/drawing/2012/chart" uri="{CE6537A1-D6FC-4f65-9D91-7224C49458BB}"/>
                <c:ext xmlns:c16="http://schemas.microsoft.com/office/drawing/2014/chart" uri="{C3380CC4-5D6E-409C-BE32-E72D297353CC}">
                  <c16:uniqueId val="{0000001F-1212-6647-B89C-F07F8BC63D4F}"/>
                </c:ext>
              </c:extLst>
            </c:dLbl>
            <c:dLbl>
              <c:idx val="41"/>
              <c:delete val="1"/>
              <c:extLst>
                <c:ext xmlns:c15="http://schemas.microsoft.com/office/drawing/2012/chart" uri="{CE6537A1-D6FC-4f65-9D91-7224C49458BB}"/>
                <c:ext xmlns:c16="http://schemas.microsoft.com/office/drawing/2014/chart" uri="{C3380CC4-5D6E-409C-BE32-E72D297353CC}">
                  <c16:uniqueId val="{00000020-1212-6647-B89C-F07F8BC63D4F}"/>
                </c:ext>
              </c:extLst>
            </c:dLbl>
            <c:dLbl>
              <c:idx val="43"/>
              <c:delete val="1"/>
              <c:extLst>
                <c:ext xmlns:c15="http://schemas.microsoft.com/office/drawing/2012/chart" uri="{CE6537A1-D6FC-4f65-9D91-7224C49458BB}"/>
                <c:ext xmlns:c16="http://schemas.microsoft.com/office/drawing/2014/chart" uri="{C3380CC4-5D6E-409C-BE32-E72D297353CC}">
                  <c16:uniqueId val="{00000021-1212-6647-B89C-F07F8BC63D4F}"/>
                </c:ext>
              </c:extLst>
            </c:dLbl>
            <c:dLbl>
              <c:idx val="48"/>
              <c:delete val="1"/>
              <c:extLst>
                <c:ext xmlns:c15="http://schemas.microsoft.com/office/drawing/2012/chart" uri="{CE6537A1-D6FC-4f65-9D91-7224C49458BB}"/>
                <c:ext xmlns:c16="http://schemas.microsoft.com/office/drawing/2014/chart" uri="{C3380CC4-5D6E-409C-BE32-E72D297353CC}">
                  <c16:uniqueId val="{00000022-1212-6647-B89C-F07F8BC63D4F}"/>
                </c:ext>
              </c:extLst>
            </c:dLbl>
            <c:dLbl>
              <c:idx val="49"/>
              <c:delete val="1"/>
              <c:extLst>
                <c:ext xmlns:c15="http://schemas.microsoft.com/office/drawing/2012/chart" uri="{CE6537A1-D6FC-4f65-9D91-7224C49458BB}"/>
                <c:ext xmlns:c16="http://schemas.microsoft.com/office/drawing/2014/chart" uri="{C3380CC4-5D6E-409C-BE32-E72D297353CC}">
                  <c16:uniqueId val="{00000023-1212-6647-B89C-F07F8BC63D4F}"/>
                </c:ext>
              </c:extLst>
            </c:dLbl>
            <c:dLbl>
              <c:idx val="50"/>
              <c:delete val="1"/>
              <c:extLst>
                <c:ext xmlns:c15="http://schemas.microsoft.com/office/drawing/2012/chart" uri="{CE6537A1-D6FC-4f65-9D91-7224C49458BB}"/>
                <c:ext xmlns:c16="http://schemas.microsoft.com/office/drawing/2014/chart" uri="{C3380CC4-5D6E-409C-BE32-E72D297353CC}">
                  <c16:uniqueId val="{00000024-1212-6647-B89C-F07F8BC63D4F}"/>
                </c:ext>
              </c:extLst>
            </c:dLbl>
            <c:dLbl>
              <c:idx val="55"/>
              <c:delete val="1"/>
              <c:extLst>
                <c:ext xmlns:c15="http://schemas.microsoft.com/office/drawing/2012/chart" uri="{CE6537A1-D6FC-4f65-9D91-7224C49458BB}"/>
                <c:ext xmlns:c16="http://schemas.microsoft.com/office/drawing/2014/chart" uri="{C3380CC4-5D6E-409C-BE32-E72D297353CC}">
                  <c16:uniqueId val="{00000025-1212-6647-B89C-F07F8BC63D4F}"/>
                </c:ext>
              </c:extLst>
            </c:dLbl>
            <c:dLbl>
              <c:idx val="57"/>
              <c:delete val="1"/>
              <c:extLst>
                <c:ext xmlns:c15="http://schemas.microsoft.com/office/drawing/2012/chart" uri="{CE6537A1-D6FC-4f65-9D91-7224C49458BB}"/>
                <c:ext xmlns:c16="http://schemas.microsoft.com/office/drawing/2014/chart" uri="{C3380CC4-5D6E-409C-BE32-E72D297353CC}">
                  <c16:uniqueId val="{00000026-1212-6647-B89C-F07F8BC63D4F}"/>
                </c:ext>
              </c:extLst>
            </c:dLbl>
            <c:dLbl>
              <c:idx val="64"/>
              <c:delete val="1"/>
              <c:extLst>
                <c:ext xmlns:c15="http://schemas.microsoft.com/office/drawing/2012/chart" uri="{CE6537A1-D6FC-4f65-9D91-7224C49458BB}"/>
                <c:ext xmlns:c16="http://schemas.microsoft.com/office/drawing/2014/chart" uri="{C3380CC4-5D6E-409C-BE32-E72D297353CC}">
                  <c16:uniqueId val="{00000027-1212-6647-B89C-F07F8BC63D4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Q1</c:v>
                </c:pt>
                <c:pt idx="1">
                  <c:v>Q2</c:v>
                </c:pt>
                <c:pt idx="2">
                  <c:v>Q3</c:v>
                </c:pt>
                <c:pt idx="3">
                  <c:v>Q4</c:v>
                </c:pt>
                <c:pt idx="5">
                  <c:v>Q1</c:v>
                </c:pt>
                <c:pt idx="6">
                  <c:v>Q2</c:v>
                </c:pt>
                <c:pt idx="7">
                  <c:v>Q3</c:v>
                </c:pt>
                <c:pt idx="8">
                  <c:v>Q4</c:v>
                </c:pt>
                <c:pt idx="10">
                  <c:v>Q1</c:v>
                </c:pt>
                <c:pt idx="11">
                  <c:v>Q2</c:v>
                </c:pt>
                <c:pt idx="12">
                  <c:v>Q3</c:v>
                </c:pt>
                <c:pt idx="13">
                  <c:v>Q4</c:v>
                </c:pt>
                <c:pt idx="15">
                  <c:v>Q1</c:v>
                </c:pt>
                <c:pt idx="16">
                  <c:v>Q2</c:v>
                </c:pt>
                <c:pt idx="17">
                  <c:v>Q3</c:v>
                </c:pt>
              </c:strCache>
            </c:strRef>
          </c:cat>
          <c:val>
            <c:numRef>
              <c:f>Sheet1!$B$2:$B$19</c:f>
              <c:numCache>
                <c:formatCode>General</c:formatCode>
                <c:ptCount val="18"/>
                <c:pt idx="0">
                  <c:v>1</c:v>
                </c:pt>
                <c:pt idx="7">
                  <c:v>0</c:v>
                </c:pt>
                <c:pt idx="10">
                  <c:v>0</c:v>
                </c:pt>
                <c:pt idx="11">
                  <c:v>0</c:v>
                </c:pt>
                <c:pt idx="12">
                  <c:v>0</c:v>
                </c:pt>
                <c:pt idx="13">
                  <c:v>0</c:v>
                </c:pt>
                <c:pt idx="15">
                  <c:v>1</c:v>
                </c:pt>
                <c:pt idx="17">
                  <c:v>0</c:v>
                </c:pt>
              </c:numCache>
            </c:numRef>
          </c:val>
          <c:extLst>
            <c:ext xmlns:c16="http://schemas.microsoft.com/office/drawing/2014/chart" uri="{C3380CC4-5D6E-409C-BE32-E72D297353CC}">
              <c16:uniqueId val="{00000028-1212-6647-B89C-F07F8BC63D4F}"/>
            </c:ext>
          </c:extLst>
        </c:ser>
        <c:ser>
          <c:idx val="1"/>
          <c:order val="1"/>
          <c:tx>
            <c:strRef>
              <c:f>Sheet1!$C$1</c:f>
              <c:strCache>
                <c:ptCount val="1"/>
                <c:pt idx="0">
                  <c:v>Not very confident</c:v>
                </c:pt>
              </c:strCache>
            </c:strRef>
          </c:tx>
          <c:spPr>
            <a:solidFill>
              <a:srgbClr val="FD5608">
                <a:lumMod val="60000"/>
                <a:lumOff val="40000"/>
              </a:srgbClr>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29-1212-6647-B89C-F07F8BC63D4F}"/>
                </c:ext>
              </c:extLst>
            </c:dLbl>
            <c:dLbl>
              <c:idx val="2"/>
              <c:delete val="1"/>
              <c:extLst>
                <c:ext xmlns:c15="http://schemas.microsoft.com/office/drawing/2012/chart" uri="{CE6537A1-D6FC-4f65-9D91-7224C49458BB}"/>
                <c:ext xmlns:c16="http://schemas.microsoft.com/office/drawing/2014/chart" uri="{C3380CC4-5D6E-409C-BE32-E72D297353CC}">
                  <c16:uniqueId val="{0000002A-1212-6647-B89C-F07F8BC63D4F}"/>
                </c:ext>
              </c:extLst>
            </c:dLbl>
            <c:dLbl>
              <c:idx val="3"/>
              <c:delete val="1"/>
              <c:extLst>
                <c:ext xmlns:c15="http://schemas.microsoft.com/office/drawing/2012/chart" uri="{CE6537A1-D6FC-4f65-9D91-7224C49458BB}"/>
                <c:ext xmlns:c16="http://schemas.microsoft.com/office/drawing/2014/chart" uri="{C3380CC4-5D6E-409C-BE32-E72D297353CC}">
                  <c16:uniqueId val="{0000002B-1212-6647-B89C-F07F8BC63D4F}"/>
                </c:ext>
              </c:extLst>
            </c:dLbl>
            <c:dLbl>
              <c:idx val="5"/>
              <c:delete val="1"/>
              <c:extLst>
                <c:ext xmlns:c15="http://schemas.microsoft.com/office/drawing/2012/chart" uri="{CE6537A1-D6FC-4f65-9D91-7224C49458BB}"/>
                <c:ext xmlns:c16="http://schemas.microsoft.com/office/drawing/2014/chart" uri="{C3380CC4-5D6E-409C-BE32-E72D297353CC}">
                  <c16:uniqueId val="{0000002C-1212-6647-B89C-F07F8BC63D4F}"/>
                </c:ext>
              </c:extLst>
            </c:dLbl>
            <c:dLbl>
              <c:idx val="8"/>
              <c:delete val="1"/>
              <c:extLst>
                <c:ext xmlns:c15="http://schemas.microsoft.com/office/drawing/2012/chart" uri="{CE6537A1-D6FC-4f65-9D91-7224C49458BB}"/>
                <c:ext xmlns:c16="http://schemas.microsoft.com/office/drawing/2014/chart" uri="{C3380CC4-5D6E-409C-BE32-E72D297353CC}">
                  <c16:uniqueId val="{0000002D-1212-6647-B89C-F07F8BC63D4F}"/>
                </c:ext>
              </c:extLst>
            </c:dLbl>
            <c:dLbl>
              <c:idx val="10"/>
              <c:delete val="1"/>
              <c:extLst>
                <c:ext xmlns:c15="http://schemas.microsoft.com/office/drawing/2012/chart" uri="{CE6537A1-D6FC-4f65-9D91-7224C49458BB}"/>
                <c:ext xmlns:c16="http://schemas.microsoft.com/office/drawing/2014/chart" uri="{C3380CC4-5D6E-409C-BE32-E72D297353CC}">
                  <c16:uniqueId val="{0000002E-1212-6647-B89C-F07F8BC63D4F}"/>
                </c:ext>
              </c:extLst>
            </c:dLbl>
            <c:dLbl>
              <c:idx val="15"/>
              <c:layout>
                <c:manualLayout>
                  <c:x val="0"/>
                  <c:y val="-2.8131189692377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1212-6647-B89C-F07F8BC63D4F}"/>
                </c:ext>
              </c:extLst>
            </c:dLbl>
            <c:dLbl>
              <c:idx val="16"/>
              <c:layout>
                <c:manualLayout>
                  <c:x val="-1.4725711591025016E-3"/>
                  <c:y val="-2.8131189692377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1212-6647-B89C-F07F8BC63D4F}"/>
                </c:ext>
              </c:extLst>
            </c:dLbl>
            <c:dLbl>
              <c:idx val="17"/>
              <c:delete val="1"/>
              <c:extLst>
                <c:ext xmlns:c15="http://schemas.microsoft.com/office/drawing/2012/chart" uri="{CE6537A1-D6FC-4f65-9D91-7224C49458BB}"/>
                <c:ext xmlns:c16="http://schemas.microsoft.com/office/drawing/2014/chart" uri="{C3380CC4-5D6E-409C-BE32-E72D297353CC}">
                  <c16:uniqueId val="{00000031-1212-6647-B89C-F07F8BC63D4F}"/>
                </c:ext>
              </c:extLst>
            </c:dLbl>
            <c:dLbl>
              <c:idx val="19"/>
              <c:delete val="1"/>
              <c:extLst>
                <c:ext xmlns:c15="http://schemas.microsoft.com/office/drawing/2012/chart" uri="{CE6537A1-D6FC-4f65-9D91-7224C49458BB}"/>
                <c:ext xmlns:c16="http://schemas.microsoft.com/office/drawing/2014/chart" uri="{C3380CC4-5D6E-409C-BE32-E72D297353CC}">
                  <c16:uniqueId val="{00000032-1212-6647-B89C-F07F8BC63D4F}"/>
                </c:ext>
              </c:extLst>
            </c:dLbl>
            <c:dLbl>
              <c:idx val="20"/>
              <c:delete val="1"/>
              <c:extLst>
                <c:ext xmlns:c15="http://schemas.microsoft.com/office/drawing/2012/chart" uri="{CE6537A1-D6FC-4f65-9D91-7224C49458BB}"/>
                <c:ext xmlns:c16="http://schemas.microsoft.com/office/drawing/2014/chart" uri="{C3380CC4-5D6E-409C-BE32-E72D297353CC}">
                  <c16:uniqueId val="{00000033-1212-6647-B89C-F07F8BC63D4F}"/>
                </c:ext>
              </c:extLst>
            </c:dLbl>
            <c:dLbl>
              <c:idx val="21"/>
              <c:delete val="1"/>
              <c:extLst>
                <c:ext xmlns:c15="http://schemas.microsoft.com/office/drawing/2012/chart" uri="{CE6537A1-D6FC-4f65-9D91-7224C49458BB}"/>
                <c:ext xmlns:c16="http://schemas.microsoft.com/office/drawing/2014/chart" uri="{C3380CC4-5D6E-409C-BE32-E72D297353CC}">
                  <c16:uniqueId val="{00000034-1212-6647-B89C-F07F8BC63D4F}"/>
                </c:ext>
              </c:extLst>
            </c:dLbl>
            <c:dLbl>
              <c:idx val="24"/>
              <c:delete val="1"/>
              <c:extLst>
                <c:ext xmlns:c15="http://schemas.microsoft.com/office/drawing/2012/chart" uri="{CE6537A1-D6FC-4f65-9D91-7224C49458BB}"/>
                <c:ext xmlns:c16="http://schemas.microsoft.com/office/drawing/2014/chart" uri="{C3380CC4-5D6E-409C-BE32-E72D297353CC}">
                  <c16:uniqueId val="{00000035-1212-6647-B89C-F07F8BC63D4F}"/>
                </c:ext>
              </c:extLst>
            </c:dLbl>
            <c:dLbl>
              <c:idx val="28"/>
              <c:layout>
                <c:manualLayout>
                  <c:x val="1.407986738974935E-3"/>
                  <c:y val="-1.87526497587141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1212-6647-B89C-F07F8BC63D4F}"/>
                </c:ext>
              </c:extLst>
            </c:dLbl>
            <c:dLbl>
              <c:idx val="30"/>
              <c:delete val="1"/>
              <c:extLst>
                <c:ext xmlns:c15="http://schemas.microsoft.com/office/drawing/2012/chart" uri="{CE6537A1-D6FC-4f65-9D91-7224C49458BB}"/>
                <c:ext xmlns:c16="http://schemas.microsoft.com/office/drawing/2014/chart" uri="{C3380CC4-5D6E-409C-BE32-E72D297353CC}">
                  <c16:uniqueId val="{00000037-1212-6647-B89C-F07F8BC63D4F}"/>
                </c:ext>
              </c:extLst>
            </c:dLbl>
            <c:dLbl>
              <c:idx val="32"/>
              <c:delete val="1"/>
              <c:extLst>
                <c:ext xmlns:c15="http://schemas.microsoft.com/office/drawing/2012/chart" uri="{CE6537A1-D6FC-4f65-9D91-7224C49458BB}"/>
                <c:ext xmlns:c16="http://schemas.microsoft.com/office/drawing/2014/chart" uri="{C3380CC4-5D6E-409C-BE32-E72D297353CC}">
                  <c16:uniqueId val="{00000038-1212-6647-B89C-F07F8BC63D4F}"/>
                </c:ext>
              </c:extLst>
            </c:dLbl>
            <c:dLbl>
              <c:idx val="34"/>
              <c:delete val="1"/>
              <c:extLst>
                <c:ext xmlns:c15="http://schemas.microsoft.com/office/drawing/2012/chart" uri="{CE6537A1-D6FC-4f65-9D91-7224C49458BB}"/>
                <c:ext xmlns:c16="http://schemas.microsoft.com/office/drawing/2014/chart" uri="{C3380CC4-5D6E-409C-BE32-E72D297353CC}">
                  <c16:uniqueId val="{00000039-1212-6647-B89C-F07F8BC63D4F}"/>
                </c:ext>
              </c:extLst>
            </c:dLbl>
            <c:dLbl>
              <c:idx val="35"/>
              <c:delete val="1"/>
              <c:extLst>
                <c:ext xmlns:c15="http://schemas.microsoft.com/office/drawing/2012/chart" uri="{CE6537A1-D6FC-4f65-9D91-7224C49458BB}"/>
                <c:ext xmlns:c16="http://schemas.microsoft.com/office/drawing/2014/chart" uri="{C3380CC4-5D6E-409C-BE32-E72D297353CC}">
                  <c16:uniqueId val="{0000003A-1212-6647-B89C-F07F8BC63D4F}"/>
                </c:ext>
              </c:extLst>
            </c:dLbl>
            <c:dLbl>
              <c:idx val="37"/>
              <c:delete val="1"/>
              <c:extLst>
                <c:ext xmlns:c15="http://schemas.microsoft.com/office/drawing/2012/chart" uri="{CE6537A1-D6FC-4f65-9D91-7224C49458BB}"/>
                <c:ext xmlns:c16="http://schemas.microsoft.com/office/drawing/2014/chart" uri="{C3380CC4-5D6E-409C-BE32-E72D297353CC}">
                  <c16:uniqueId val="{0000003B-1212-6647-B89C-F07F8BC63D4F}"/>
                </c:ext>
              </c:extLst>
            </c:dLbl>
            <c:dLbl>
              <c:idx val="38"/>
              <c:delete val="1"/>
              <c:extLst>
                <c:ext xmlns:c15="http://schemas.microsoft.com/office/drawing/2012/chart" uri="{CE6537A1-D6FC-4f65-9D91-7224C49458BB}"/>
                <c:ext xmlns:c16="http://schemas.microsoft.com/office/drawing/2014/chart" uri="{C3380CC4-5D6E-409C-BE32-E72D297353CC}">
                  <c16:uniqueId val="{0000003C-1212-6647-B89C-F07F8BC63D4F}"/>
                </c:ext>
              </c:extLst>
            </c:dLbl>
            <c:dLbl>
              <c:idx val="39"/>
              <c:delete val="1"/>
              <c:extLst>
                <c:ext xmlns:c15="http://schemas.microsoft.com/office/drawing/2012/chart" uri="{CE6537A1-D6FC-4f65-9D91-7224C49458BB}"/>
                <c:ext xmlns:c16="http://schemas.microsoft.com/office/drawing/2014/chart" uri="{C3380CC4-5D6E-409C-BE32-E72D297353CC}">
                  <c16:uniqueId val="{0000003D-1212-6647-B89C-F07F8BC63D4F}"/>
                </c:ext>
              </c:extLst>
            </c:dLbl>
            <c:dLbl>
              <c:idx val="41"/>
              <c:delete val="1"/>
              <c:extLst>
                <c:ext xmlns:c15="http://schemas.microsoft.com/office/drawing/2012/chart" uri="{CE6537A1-D6FC-4f65-9D91-7224C49458BB}"/>
                <c:ext xmlns:c16="http://schemas.microsoft.com/office/drawing/2014/chart" uri="{C3380CC4-5D6E-409C-BE32-E72D297353CC}">
                  <c16:uniqueId val="{0000003E-1212-6647-B89C-F07F8BC63D4F}"/>
                </c:ext>
              </c:extLst>
            </c:dLbl>
            <c:dLbl>
              <c:idx val="44"/>
              <c:delete val="1"/>
              <c:extLst>
                <c:ext xmlns:c15="http://schemas.microsoft.com/office/drawing/2012/chart" uri="{CE6537A1-D6FC-4f65-9D91-7224C49458BB}"/>
                <c:ext xmlns:c16="http://schemas.microsoft.com/office/drawing/2014/chart" uri="{C3380CC4-5D6E-409C-BE32-E72D297353CC}">
                  <c16:uniqueId val="{0000003F-1212-6647-B89C-F07F8BC63D4F}"/>
                </c:ext>
              </c:extLst>
            </c:dLbl>
            <c:dLbl>
              <c:idx val="45"/>
              <c:delete val="1"/>
              <c:extLst>
                <c:ext xmlns:c15="http://schemas.microsoft.com/office/drawing/2012/chart" uri="{CE6537A1-D6FC-4f65-9D91-7224C49458BB}"/>
                <c:ext xmlns:c16="http://schemas.microsoft.com/office/drawing/2014/chart" uri="{C3380CC4-5D6E-409C-BE32-E72D297353CC}">
                  <c16:uniqueId val="{00000040-1212-6647-B89C-F07F8BC63D4F}"/>
                </c:ext>
              </c:extLst>
            </c:dLbl>
            <c:dLbl>
              <c:idx val="46"/>
              <c:delete val="1"/>
              <c:extLst>
                <c:ext xmlns:c15="http://schemas.microsoft.com/office/drawing/2012/chart" uri="{CE6537A1-D6FC-4f65-9D91-7224C49458BB}"/>
                <c:ext xmlns:c16="http://schemas.microsoft.com/office/drawing/2014/chart" uri="{C3380CC4-5D6E-409C-BE32-E72D297353CC}">
                  <c16:uniqueId val="{00000041-1212-6647-B89C-F07F8BC63D4F}"/>
                </c:ext>
              </c:extLst>
            </c:dLbl>
            <c:dLbl>
              <c:idx val="48"/>
              <c:delete val="1"/>
              <c:extLst>
                <c:ext xmlns:c15="http://schemas.microsoft.com/office/drawing/2012/chart" uri="{CE6537A1-D6FC-4f65-9D91-7224C49458BB}"/>
                <c:ext xmlns:c16="http://schemas.microsoft.com/office/drawing/2014/chart" uri="{C3380CC4-5D6E-409C-BE32-E72D297353CC}">
                  <c16:uniqueId val="{00000042-1212-6647-B89C-F07F8BC63D4F}"/>
                </c:ext>
              </c:extLst>
            </c:dLbl>
            <c:dLbl>
              <c:idx val="49"/>
              <c:delete val="1"/>
              <c:extLst>
                <c:ext xmlns:c15="http://schemas.microsoft.com/office/drawing/2012/chart" uri="{CE6537A1-D6FC-4f65-9D91-7224C49458BB}"/>
                <c:ext xmlns:c16="http://schemas.microsoft.com/office/drawing/2014/chart" uri="{C3380CC4-5D6E-409C-BE32-E72D297353CC}">
                  <c16:uniqueId val="{00000043-1212-6647-B89C-F07F8BC63D4F}"/>
                </c:ext>
              </c:extLst>
            </c:dLbl>
            <c:dLbl>
              <c:idx val="50"/>
              <c:delete val="1"/>
              <c:extLst>
                <c:ext xmlns:c15="http://schemas.microsoft.com/office/drawing/2012/chart" uri="{CE6537A1-D6FC-4f65-9D91-7224C49458BB}"/>
                <c:ext xmlns:c16="http://schemas.microsoft.com/office/drawing/2014/chart" uri="{C3380CC4-5D6E-409C-BE32-E72D297353CC}">
                  <c16:uniqueId val="{00000044-1212-6647-B89C-F07F8BC63D4F}"/>
                </c:ext>
              </c:extLst>
            </c:dLbl>
            <c:dLbl>
              <c:idx val="51"/>
              <c:delete val="1"/>
              <c:extLst>
                <c:ext xmlns:c15="http://schemas.microsoft.com/office/drawing/2012/chart" uri="{CE6537A1-D6FC-4f65-9D91-7224C49458BB}"/>
                <c:ext xmlns:c16="http://schemas.microsoft.com/office/drawing/2014/chart" uri="{C3380CC4-5D6E-409C-BE32-E72D297353CC}">
                  <c16:uniqueId val="{00000045-1212-6647-B89C-F07F8BC63D4F}"/>
                </c:ext>
              </c:extLst>
            </c:dLbl>
            <c:dLbl>
              <c:idx val="53"/>
              <c:delete val="1"/>
              <c:extLst>
                <c:ext xmlns:c15="http://schemas.microsoft.com/office/drawing/2012/chart" uri="{CE6537A1-D6FC-4f65-9D91-7224C49458BB}"/>
                <c:ext xmlns:c16="http://schemas.microsoft.com/office/drawing/2014/chart" uri="{C3380CC4-5D6E-409C-BE32-E72D297353CC}">
                  <c16:uniqueId val="{00000046-1212-6647-B89C-F07F8BC63D4F}"/>
                </c:ext>
              </c:extLst>
            </c:dLbl>
            <c:dLbl>
              <c:idx val="57"/>
              <c:delete val="1"/>
              <c:extLst>
                <c:ext xmlns:c15="http://schemas.microsoft.com/office/drawing/2012/chart" uri="{CE6537A1-D6FC-4f65-9D91-7224C49458BB}"/>
                <c:ext xmlns:c16="http://schemas.microsoft.com/office/drawing/2014/chart" uri="{C3380CC4-5D6E-409C-BE32-E72D297353CC}">
                  <c16:uniqueId val="{00000047-1212-6647-B89C-F07F8BC63D4F}"/>
                </c:ext>
              </c:extLst>
            </c:dLbl>
            <c:dLbl>
              <c:idx val="60"/>
              <c:delete val="1"/>
              <c:extLst>
                <c:ext xmlns:c15="http://schemas.microsoft.com/office/drawing/2012/chart" uri="{CE6537A1-D6FC-4f65-9D91-7224C49458BB}"/>
                <c:ext xmlns:c16="http://schemas.microsoft.com/office/drawing/2014/chart" uri="{C3380CC4-5D6E-409C-BE32-E72D297353CC}">
                  <c16:uniqueId val="{00000048-1212-6647-B89C-F07F8BC63D4F}"/>
                </c:ext>
              </c:extLst>
            </c:dLbl>
            <c:dLbl>
              <c:idx val="62"/>
              <c:delete val="1"/>
              <c:extLst>
                <c:ext xmlns:c15="http://schemas.microsoft.com/office/drawing/2012/chart" uri="{CE6537A1-D6FC-4f65-9D91-7224C49458BB}"/>
                <c:ext xmlns:c16="http://schemas.microsoft.com/office/drawing/2014/chart" uri="{C3380CC4-5D6E-409C-BE32-E72D297353CC}">
                  <c16:uniqueId val="{00000049-1212-6647-B89C-F07F8BC63D4F}"/>
                </c:ext>
              </c:extLst>
            </c:dLbl>
            <c:dLbl>
              <c:idx val="65"/>
              <c:delete val="1"/>
              <c:extLst>
                <c:ext xmlns:c15="http://schemas.microsoft.com/office/drawing/2012/chart" uri="{CE6537A1-D6FC-4f65-9D91-7224C49458BB}"/>
                <c:ext xmlns:c16="http://schemas.microsoft.com/office/drawing/2014/chart" uri="{C3380CC4-5D6E-409C-BE32-E72D297353CC}">
                  <c16:uniqueId val="{0000004A-1212-6647-B89C-F07F8BC63D4F}"/>
                </c:ext>
              </c:extLst>
            </c:dLbl>
            <c:dLbl>
              <c:idx val="66"/>
              <c:delete val="1"/>
              <c:extLst>
                <c:ext xmlns:c15="http://schemas.microsoft.com/office/drawing/2012/chart" uri="{CE6537A1-D6FC-4f65-9D91-7224C49458BB}"/>
                <c:ext xmlns:c16="http://schemas.microsoft.com/office/drawing/2014/chart" uri="{C3380CC4-5D6E-409C-BE32-E72D297353CC}">
                  <c16:uniqueId val="{0000004B-1212-6647-B89C-F07F8BC63D4F}"/>
                </c:ext>
              </c:extLst>
            </c:dLbl>
            <c:dLbl>
              <c:idx val="67"/>
              <c:delete val="1"/>
              <c:extLst>
                <c:ext xmlns:c15="http://schemas.microsoft.com/office/drawing/2012/chart" uri="{CE6537A1-D6FC-4f65-9D91-7224C49458BB}"/>
                <c:ext xmlns:c16="http://schemas.microsoft.com/office/drawing/2014/chart" uri="{C3380CC4-5D6E-409C-BE32-E72D297353CC}">
                  <c16:uniqueId val="{0000004C-1212-6647-B89C-F07F8BC63D4F}"/>
                </c:ext>
              </c:extLst>
            </c:dLbl>
            <c:dLbl>
              <c:idx val="69"/>
              <c:delete val="1"/>
              <c:extLst>
                <c:ext xmlns:c15="http://schemas.microsoft.com/office/drawing/2012/chart" uri="{CE6537A1-D6FC-4f65-9D91-7224C49458BB}"/>
                <c:ext xmlns:c16="http://schemas.microsoft.com/office/drawing/2014/chart" uri="{C3380CC4-5D6E-409C-BE32-E72D297353CC}">
                  <c16:uniqueId val="{0000004D-1212-6647-B89C-F07F8BC63D4F}"/>
                </c:ext>
              </c:extLst>
            </c:dLbl>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Q1</c:v>
                </c:pt>
                <c:pt idx="1">
                  <c:v>Q2</c:v>
                </c:pt>
                <c:pt idx="2">
                  <c:v>Q3</c:v>
                </c:pt>
                <c:pt idx="3">
                  <c:v>Q4</c:v>
                </c:pt>
                <c:pt idx="5">
                  <c:v>Q1</c:v>
                </c:pt>
                <c:pt idx="6">
                  <c:v>Q2</c:v>
                </c:pt>
                <c:pt idx="7">
                  <c:v>Q3</c:v>
                </c:pt>
                <c:pt idx="8">
                  <c:v>Q4</c:v>
                </c:pt>
                <c:pt idx="10">
                  <c:v>Q1</c:v>
                </c:pt>
                <c:pt idx="11">
                  <c:v>Q2</c:v>
                </c:pt>
                <c:pt idx="12">
                  <c:v>Q3</c:v>
                </c:pt>
                <c:pt idx="13">
                  <c:v>Q4</c:v>
                </c:pt>
                <c:pt idx="15">
                  <c:v>Q1</c:v>
                </c:pt>
                <c:pt idx="16">
                  <c:v>Q2</c:v>
                </c:pt>
                <c:pt idx="17">
                  <c:v>Q3</c:v>
                </c:pt>
              </c:strCache>
            </c:strRef>
          </c:cat>
          <c:val>
            <c:numRef>
              <c:f>Sheet1!$C$2:$C$19</c:f>
              <c:numCache>
                <c:formatCode>General</c:formatCode>
                <c:ptCount val="18"/>
                <c:pt idx="0">
                  <c:v>2</c:v>
                </c:pt>
                <c:pt idx="1">
                  <c:v>1</c:v>
                </c:pt>
                <c:pt idx="2">
                  <c:v>1</c:v>
                </c:pt>
                <c:pt idx="3">
                  <c:v>1</c:v>
                </c:pt>
                <c:pt idx="5">
                  <c:v>1</c:v>
                </c:pt>
                <c:pt idx="6">
                  <c:v>3</c:v>
                </c:pt>
                <c:pt idx="7">
                  <c:v>2</c:v>
                </c:pt>
                <c:pt idx="8">
                  <c:v>1</c:v>
                </c:pt>
                <c:pt idx="10">
                  <c:v>1</c:v>
                </c:pt>
                <c:pt idx="11">
                  <c:v>1</c:v>
                </c:pt>
                <c:pt idx="12">
                  <c:v>3</c:v>
                </c:pt>
                <c:pt idx="13">
                  <c:v>4</c:v>
                </c:pt>
                <c:pt idx="15">
                  <c:v>2</c:v>
                </c:pt>
                <c:pt idx="16">
                  <c:v>4</c:v>
                </c:pt>
                <c:pt idx="17">
                  <c:v>3</c:v>
                </c:pt>
              </c:numCache>
            </c:numRef>
          </c:val>
          <c:extLst>
            <c:ext xmlns:c16="http://schemas.microsoft.com/office/drawing/2014/chart" uri="{C3380CC4-5D6E-409C-BE32-E72D297353CC}">
              <c16:uniqueId val="{0000004E-1212-6647-B89C-F07F8BC63D4F}"/>
            </c:ext>
          </c:extLst>
        </c:ser>
        <c:ser>
          <c:idx val="2"/>
          <c:order val="2"/>
          <c:tx>
            <c:strRef>
              <c:f>Sheet1!$D$1</c:f>
              <c:strCache>
                <c:ptCount val="1"/>
                <c:pt idx="0">
                  <c:v>Fairly confident2</c:v>
                </c:pt>
              </c:strCache>
            </c:strRef>
          </c:tx>
          <c:spPr>
            <a:solidFill>
              <a:srgbClr val="AFD52C">
                <a:lumMod val="60000"/>
                <a:lumOff val="40000"/>
              </a:srgbClr>
            </a:solidFill>
          </c:spPr>
          <c:invertIfNegative val="0"/>
          <c:dLbls>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Q1</c:v>
                </c:pt>
                <c:pt idx="1">
                  <c:v>Q2</c:v>
                </c:pt>
                <c:pt idx="2">
                  <c:v>Q3</c:v>
                </c:pt>
                <c:pt idx="3">
                  <c:v>Q4</c:v>
                </c:pt>
                <c:pt idx="5">
                  <c:v>Q1</c:v>
                </c:pt>
                <c:pt idx="6">
                  <c:v>Q2</c:v>
                </c:pt>
                <c:pt idx="7">
                  <c:v>Q3</c:v>
                </c:pt>
                <c:pt idx="8">
                  <c:v>Q4</c:v>
                </c:pt>
                <c:pt idx="10">
                  <c:v>Q1</c:v>
                </c:pt>
                <c:pt idx="11">
                  <c:v>Q2</c:v>
                </c:pt>
                <c:pt idx="12">
                  <c:v>Q3</c:v>
                </c:pt>
                <c:pt idx="13">
                  <c:v>Q4</c:v>
                </c:pt>
                <c:pt idx="15">
                  <c:v>Q1</c:v>
                </c:pt>
                <c:pt idx="16">
                  <c:v>Q2</c:v>
                </c:pt>
                <c:pt idx="17">
                  <c:v>Q3</c:v>
                </c:pt>
              </c:strCache>
            </c:strRef>
          </c:cat>
          <c:val>
            <c:numRef>
              <c:f>Sheet1!$D$2:$D$19</c:f>
              <c:numCache>
                <c:formatCode>General</c:formatCode>
                <c:ptCount val="18"/>
                <c:pt idx="0">
                  <c:v>38</c:v>
                </c:pt>
                <c:pt idx="1">
                  <c:v>39</c:v>
                </c:pt>
                <c:pt idx="2">
                  <c:v>41</c:v>
                </c:pt>
                <c:pt idx="3">
                  <c:v>37</c:v>
                </c:pt>
                <c:pt idx="5">
                  <c:v>35</c:v>
                </c:pt>
                <c:pt idx="6">
                  <c:v>38</c:v>
                </c:pt>
                <c:pt idx="7">
                  <c:v>34</c:v>
                </c:pt>
                <c:pt idx="8">
                  <c:v>33</c:v>
                </c:pt>
                <c:pt idx="10">
                  <c:v>32</c:v>
                </c:pt>
                <c:pt idx="11">
                  <c:v>31</c:v>
                </c:pt>
                <c:pt idx="12">
                  <c:v>36</c:v>
                </c:pt>
                <c:pt idx="13">
                  <c:v>42</c:v>
                </c:pt>
                <c:pt idx="15">
                  <c:v>45</c:v>
                </c:pt>
                <c:pt idx="16">
                  <c:v>40</c:v>
                </c:pt>
                <c:pt idx="17">
                  <c:v>41</c:v>
                </c:pt>
              </c:numCache>
            </c:numRef>
          </c:val>
          <c:extLst>
            <c:ext xmlns:c16="http://schemas.microsoft.com/office/drawing/2014/chart" uri="{C3380CC4-5D6E-409C-BE32-E72D297353CC}">
              <c16:uniqueId val="{0000004F-1212-6647-B89C-F07F8BC63D4F}"/>
            </c:ext>
          </c:extLst>
        </c:ser>
        <c:ser>
          <c:idx val="3"/>
          <c:order val="3"/>
          <c:tx>
            <c:strRef>
              <c:f>Sheet1!$E$1</c:f>
              <c:strCache>
                <c:ptCount val="1"/>
                <c:pt idx="0">
                  <c:v>Very confident</c:v>
                </c:pt>
              </c:strCache>
            </c:strRef>
          </c:tx>
          <c:spPr>
            <a:solidFill>
              <a:srgbClr val="AFD52C"/>
            </a:solidFill>
          </c:spPr>
          <c:invertIfNegative val="0"/>
          <c:dLbls>
            <c:spPr>
              <a:noFill/>
              <a:ln>
                <a:noFill/>
              </a:ln>
              <a:effectLst/>
            </c:spPr>
            <c:txPr>
              <a:bodyPr/>
              <a:lstStyle/>
              <a:p>
                <a:pPr>
                  <a:defRPr sz="1200">
                    <a:solidFill>
                      <a:schemeClr val="bg1"/>
                    </a:solidFill>
                    <a:latin typeface="Calibri" panose="020F0502020204030204" pitchFamily="34" charset="0"/>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Sheet1!$A$2:$A$19</c:f>
              <c:strCache>
                <c:ptCount val="18"/>
                <c:pt idx="0">
                  <c:v>Q1</c:v>
                </c:pt>
                <c:pt idx="1">
                  <c:v>Q2</c:v>
                </c:pt>
                <c:pt idx="2">
                  <c:v>Q3</c:v>
                </c:pt>
                <c:pt idx="3">
                  <c:v>Q4</c:v>
                </c:pt>
                <c:pt idx="5">
                  <c:v>Q1</c:v>
                </c:pt>
                <c:pt idx="6">
                  <c:v>Q2</c:v>
                </c:pt>
                <c:pt idx="7">
                  <c:v>Q3</c:v>
                </c:pt>
                <c:pt idx="8">
                  <c:v>Q4</c:v>
                </c:pt>
                <c:pt idx="10">
                  <c:v>Q1</c:v>
                </c:pt>
                <c:pt idx="11">
                  <c:v>Q2</c:v>
                </c:pt>
                <c:pt idx="12">
                  <c:v>Q3</c:v>
                </c:pt>
                <c:pt idx="13">
                  <c:v>Q4</c:v>
                </c:pt>
                <c:pt idx="15">
                  <c:v>Q1</c:v>
                </c:pt>
                <c:pt idx="16">
                  <c:v>Q2</c:v>
                </c:pt>
                <c:pt idx="17">
                  <c:v>Q3</c:v>
                </c:pt>
              </c:strCache>
            </c:strRef>
          </c:cat>
          <c:val>
            <c:numRef>
              <c:f>Sheet1!$E$2:$E$19</c:f>
              <c:numCache>
                <c:formatCode>General</c:formatCode>
                <c:ptCount val="18"/>
                <c:pt idx="0">
                  <c:v>59</c:v>
                </c:pt>
                <c:pt idx="1">
                  <c:v>60</c:v>
                </c:pt>
                <c:pt idx="2">
                  <c:v>58</c:v>
                </c:pt>
                <c:pt idx="3">
                  <c:v>61</c:v>
                </c:pt>
                <c:pt idx="5">
                  <c:v>64</c:v>
                </c:pt>
                <c:pt idx="6">
                  <c:v>59</c:v>
                </c:pt>
                <c:pt idx="7">
                  <c:v>64</c:v>
                </c:pt>
                <c:pt idx="8">
                  <c:v>64</c:v>
                </c:pt>
                <c:pt idx="10">
                  <c:v>67</c:v>
                </c:pt>
                <c:pt idx="11">
                  <c:v>68</c:v>
                </c:pt>
                <c:pt idx="12">
                  <c:v>60</c:v>
                </c:pt>
                <c:pt idx="13">
                  <c:v>54</c:v>
                </c:pt>
                <c:pt idx="15">
                  <c:v>53</c:v>
                </c:pt>
                <c:pt idx="16">
                  <c:v>55</c:v>
                </c:pt>
                <c:pt idx="17">
                  <c:v>55</c:v>
                </c:pt>
              </c:numCache>
            </c:numRef>
          </c:val>
          <c:extLst>
            <c:ext xmlns:c16="http://schemas.microsoft.com/office/drawing/2014/chart" uri="{C3380CC4-5D6E-409C-BE32-E72D297353CC}">
              <c16:uniqueId val="{00000050-1212-6647-B89C-F07F8BC63D4F}"/>
            </c:ext>
          </c:extLst>
        </c:ser>
        <c:dLbls>
          <c:showLegendKey val="0"/>
          <c:showVal val="0"/>
          <c:showCatName val="0"/>
          <c:showSerName val="0"/>
          <c:showPercent val="0"/>
          <c:showBubbleSize val="0"/>
        </c:dLbls>
        <c:gapWidth val="30"/>
        <c:overlap val="100"/>
        <c:axId val="227884280"/>
        <c:axId val="227884672"/>
      </c:barChart>
      <c:catAx>
        <c:axId val="227884280"/>
        <c:scaling>
          <c:orientation val="minMax"/>
        </c:scaling>
        <c:delete val="0"/>
        <c:axPos val="b"/>
        <c:numFmt formatCode="General" sourceLinked="0"/>
        <c:majorTickMark val="out"/>
        <c:minorTickMark val="none"/>
        <c:tickLblPos val="nextTo"/>
        <c:spPr>
          <a:ln>
            <a:noFill/>
          </a:ln>
        </c:spPr>
        <c:txPr>
          <a:bodyPr rot="-5400000" vert="horz"/>
          <a:lstStyle/>
          <a:p>
            <a:pPr>
              <a:defRPr sz="120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227884672"/>
        <c:crosses val="autoZero"/>
        <c:auto val="1"/>
        <c:lblAlgn val="ctr"/>
        <c:lblOffset val="100"/>
        <c:noMultiLvlLbl val="0"/>
      </c:catAx>
      <c:valAx>
        <c:axId val="227884672"/>
        <c:scaling>
          <c:orientation val="minMax"/>
        </c:scaling>
        <c:delete val="1"/>
        <c:axPos val="l"/>
        <c:numFmt formatCode="0%" sourceLinked="1"/>
        <c:majorTickMark val="out"/>
        <c:minorTickMark val="none"/>
        <c:tickLblPos val="nextTo"/>
        <c:crossAx val="227884280"/>
        <c:crosses val="autoZero"/>
        <c:crossBetween val="between"/>
      </c:valAx>
    </c:plotArea>
    <c:plotVisOnly val="1"/>
    <c:dispBlanksAs val="gap"/>
    <c:showDLblsOverMax val="0"/>
  </c:chart>
  <c:txPr>
    <a:bodyPr/>
    <a:lstStyle/>
    <a:p>
      <a:pPr>
        <a:defRPr sz="1000">
          <a:solidFill>
            <a:schemeClr val="tx1"/>
          </a:solidFil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20331593974688E-2"/>
          <c:y val="3.4072951847605747E-2"/>
          <c:w val="0.92654121802264788"/>
          <c:h val="0.83421994056306903"/>
        </c:manualLayout>
      </c:layout>
      <c:lineChart>
        <c:grouping val="standard"/>
        <c:varyColors val="0"/>
        <c:ser>
          <c:idx val="0"/>
          <c:order val="0"/>
          <c:spPr>
            <a:ln w="19050">
              <a:solidFill>
                <a:schemeClr val="accent5"/>
              </a:solidFill>
              <a:prstDash val="solid"/>
            </a:ln>
          </c:spPr>
          <c:marker>
            <c:symbol val="circle"/>
            <c:size val="6"/>
            <c:spPr>
              <a:solidFill>
                <a:schemeClr val="bg1"/>
              </a:solidFill>
              <a:ln w="19050">
                <a:solidFill>
                  <a:schemeClr val="accent5"/>
                </a:solidFill>
              </a:ln>
            </c:spPr>
          </c:marker>
          <c:dLbls>
            <c:dLbl>
              <c:idx val="24"/>
              <c:layout>
                <c:manualLayout>
                  <c:x val="-3.4585324307706976E-3"/>
                  <c:y val="-7.436967568210778E-3"/>
                </c:manualLayout>
              </c:layout>
              <c:spPr>
                <a:noFill/>
                <a:ln>
                  <a:noFill/>
                </a:ln>
                <a:effectLst/>
              </c:spPr>
              <c:txPr>
                <a:bodyPr wrap="square" lIns="38100" tIns="19050" rIns="38100" bIns="19050" anchor="ctr">
                  <a:spAutoFit/>
                </a:bodyPr>
                <a:lstStyle/>
                <a:p>
                  <a:pPr>
                    <a:defRPr>
                      <a:solidFill>
                        <a:srgbClr val="00B0F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C0-497D-B672-C8FFFB474E4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Sheet1!$V$1:$AT$1</c:f>
              <c:strCache>
                <c:ptCount val="25"/>
                <c:pt idx="0">
                  <c:v>Q3 13</c:v>
                </c:pt>
                <c:pt idx="1">
                  <c:v>Q4 13</c:v>
                </c:pt>
                <c:pt idx="2">
                  <c:v>Q1 14</c:v>
                </c:pt>
                <c:pt idx="3">
                  <c:v>Q2 14</c:v>
                </c:pt>
                <c:pt idx="4">
                  <c:v>Q3 14</c:v>
                </c:pt>
                <c:pt idx="5">
                  <c:v>Q4 14</c:v>
                </c:pt>
                <c:pt idx="6">
                  <c:v>Q1 15</c:v>
                </c:pt>
                <c:pt idx="7">
                  <c:v>Q2 15</c:v>
                </c:pt>
                <c:pt idx="8">
                  <c:v>Q3 15</c:v>
                </c:pt>
                <c:pt idx="9">
                  <c:v>Q4 15</c:v>
                </c:pt>
                <c:pt idx="10">
                  <c:v>Q1 16</c:v>
                </c:pt>
                <c:pt idx="11">
                  <c:v>Q2 16</c:v>
                </c:pt>
                <c:pt idx="12">
                  <c:v>Q3 16</c:v>
                </c:pt>
                <c:pt idx="13">
                  <c:v>Q4 16</c:v>
                </c:pt>
                <c:pt idx="14">
                  <c:v>Q1 17</c:v>
                </c:pt>
                <c:pt idx="15">
                  <c:v>Q2 17</c:v>
                </c:pt>
                <c:pt idx="16">
                  <c:v>Q3 17</c:v>
                </c:pt>
                <c:pt idx="17">
                  <c:v>Q4 17</c:v>
                </c:pt>
                <c:pt idx="18">
                  <c:v>Q1 18</c:v>
                </c:pt>
                <c:pt idx="19">
                  <c:v>Q2 18</c:v>
                </c:pt>
                <c:pt idx="20">
                  <c:v>Q3 18</c:v>
                </c:pt>
                <c:pt idx="21">
                  <c:v>Q4 18</c:v>
                </c:pt>
                <c:pt idx="22">
                  <c:v>Q1 19</c:v>
                </c:pt>
                <c:pt idx="23">
                  <c:v>Q2 19</c:v>
                </c:pt>
                <c:pt idx="24">
                  <c:v>Q3 19</c:v>
                </c:pt>
              </c:strCache>
            </c:strRef>
          </c:cat>
          <c:val>
            <c:numRef>
              <c:f>Sheet1!$V$2:$AT$2</c:f>
              <c:numCache>
                <c:formatCode>General</c:formatCode>
                <c:ptCount val="25"/>
                <c:pt idx="0">
                  <c:v>89</c:v>
                </c:pt>
                <c:pt idx="1">
                  <c:v>85</c:v>
                </c:pt>
                <c:pt idx="2">
                  <c:v>100</c:v>
                </c:pt>
                <c:pt idx="3">
                  <c:v>88</c:v>
                </c:pt>
                <c:pt idx="4">
                  <c:v>86</c:v>
                </c:pt>
                <c:pt idx="5">
                  <c:v>88</c:v>
                </c:pt>
                <c:pt idx="6">
                  <c:v>86</c:v>
                </c:pt>
                <c:pt idx="7">
                  <c:v>99</c:v>
                </c:pt>
                <c:pt idx="8">
                  <c:v>94</c:v>
                </c:pt>
                <c:pt idx="9">
                  <c:v>98</c:v>
                </c:pt>
                <c:pt idx="10">
                  <c:v>95</c:v>
                </c:pt>
                <c:pt idx="11">
                  <c:v>93</c:v>
                </c:pt>
                <c:pt idx="12">
                  <c:v>96</c:v>
                </c:pt>
                <c:pt idx="13">
                  <c:v>96</c:v>
                </c:pt>
                <c:pt idx="14">
                  <c:v>93</c:v>
                </c:pt>
                <c:pt idx="15">
                  <c:v>95</c:v>
                </c:pt>
                <c:pt idx="16">
                  <c:v>95</c:v>
                </c:pt>
                <c:pt idx="17">
                  <c:v>95</c:v>
                </c:pt>
                <c:pt idx="18">
                  <c:v>95</c:v>
                </c:pt>
                <c:pt idx="19">
                  <c:v>92</c:v>
                </c:pt>
                <c:pt idx="20">
                  <c:v>91</c:v>
                </c:pt>
                <c:pt idx="21">
                  <c:v>88</c:v>
                </c:pt>
                <c:pt idx="22">
                  <c:v>89</c:v>
                </c:pt>
                <c:pt idx="23">
                  <c:v>87</c:v>
                </c:pt>
                <c:pt idx="24">
                  <c:v>91</c:v>
                </c:pt>
              </c:numCache>
            </c:numRef>
          </c:val>
          <c:smooth val="1"/>
          <c:extLst>
            <c:ext xmlns:c16="http://schemas.microsoft.com/office/drawing/2014/chart" uri="{C3380CC4-5D6E-409C-BE32-E72D297353CC}">
              <c16:uniqueId val="{00000008-4D6C-F44B-BEFF-9A863702BF85}"/>
            </c:ext>
          </c:extLst>
        </c:ser>
        <c:ser>
          <c:idx val="1"/>
          <c:order val="1"/>
          <c:spPr>
            <a:ln w="19050">
              <a:solidFill>
                <a:schemeClr val="accent6"/>
              </a:solidFill>
              <a:prstDash val="solid"/>
            </a:ln>
          </c:spPr>
          <c:marker>
            <c:symbol val="circle"/>
            <c:size val="6"/>
            <c:spPr>
              <a:solidFill>
                <a:schemeClr val="bg1"/>
              </a:solidFill>
              <a:ln w="19050">
                <a:solidFill>
                  <a:schemeClr val="accent6"/>
                </a:solidFill>
              </a:ln>
            </c:spPr>
          </c:marker>
          <c:dLbls>
            <c:dLbl>
              <c:idx val="24"/>
              <c:layout>
                <c:manualLayout>
                  <c:x val="-3.4585324307706976E-3"/>
                  <c:y val="-1.8399608650239965E-3"/>
                </c:manualLayout>
              </c:layout>
              <c:spPr>
                <a:noFill/>
                <a:ln>
                  <a:noFill/>
                </a:ln>
                <a:effectLst/>
              </c:spPr>
              <c:txPr>
                <a:bodyPr wrap="square" lIns="38100" tIns="19050" rIns="38100" bIns="19050" anchor="ctr">
                  <a:spAutoFit/>
                </a:bodyPr>
                <a:lstStyle/>
                <a:p>
                  <a:pPr>
                    <a:defRPr>
                      <a:solidFill>
                        <a:srgbClr val="92D05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C0-497D-B672-C8FFFB474E4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Sheet1!$V$1:$AT$1</c:f>
              <c:strCache>
                <c:ptCount val="25"/>
                <c:pt idx="0">
                  <c:v>Q3 13</c:v>
                </c:pt>
                <c:pt idx="1">
                  <c:v>Q4 13</c:v>
                </c:pt>
                <c:pt idx="2">
                  <c:v>Q1 14</c:v>
                </c:pt>
                <c:pt idx="3">
                  <c:v>Q2 14</c:v>
                </c:pt>
                <c:pt idx="4">
                  <c:v>Q3 14</c:v>
                </c:pt>
                <c:pt idx="5">
                  <c:v>Q4 14</c:v>
                </c:pt>
                <c:pt idx="6">
                  <c:v>Q1 15</c:v>
                </c:pt>
                <c:pt idx="7">
                  <c:v>Q2 15</c:v>
                </c:pt>
                <c:pt idx="8">
                  <c:v>Q3 15</c:v>
                </c:pt>
                <c:pt idx="9">
                  <c:v>Q4 15</c:v>
                </c:pt>
                <c:pt idx="10">
                  <c:v>Q1 16</c:v>
                </c:pt>
                <c:pt idx="11">
                  <c:v>Q2 16</c:v>
                </c:pt>
                <c:pt idx="12">
                  <c:v>Q3 16</c:v>
                </c:pt>
                <c:pt idx="13">
                  <c:v>Q4 16</c:v>
                </c:pt>
                <c:pt idx="14">
                  <c:v>Q1 17</c:v>
                </c:pt>
                <c:pt idx="15">
                  <c:v>Q2 17</c:v>
                </c:pt>
                <c:pt idx="16">
                  <c:v>Q3 17</c:v>
                </c:pt>
                <c:pt idx="17">
                  <c:v>Q4 17</c:v>
                </c:pt>
                <c:pt idx="18">
                  <c:v>Q1 18</c:v>
                </c:pt>
                <c:pt idx="19">
                  <c:v>Q2 18</c:v>
                </c:pt>
                <c:pt idx="20">
                  <c:v>Q3 18</c:v>
                </c:pt>
                <c:pt idx="21">
                  <c:v>Q4 18</c:v>
                </c:pt>
                <c:pt idx="22">
                  <c:v>Q1 19</c:v>
                </c:pt>
                <c:pt idx="23">
                  <c:v>Q2 19</c:v>
                </c:pt>
                <c:pt idx="24">
                  <c:v>Q3 19</c:v>
                </c:pt>
              </c:strCache>
            </c:strRef>
          </c:cat>
          <c:val>
            <c:numRef>
              <c:f>Sheet1!$V$3:$AT$3</c:f>
              <c:numCache>
                <c:formatCode>General</c:formatCode>
                <c:ptCount val="25"/>
                <c:pt idx="0">
                  <c:v>88</c:v>
                </c:pt>
                <c:pt idx="1">
                  <c:v>88</c:v>
                </c:pt>
                <c:pt idx="2">
                  <c:v>95</c:v>
                </c:pt>
                <c:pt idx="3">
                  <c:v>86</c:v>
                </c:pt>
                <c:pt idx="4">
                  <c:v>74</c:v>
                </c:pt>
                <c:pt idx="5">
                  <c:v>88</c:v>
                </c:pt>
                <c:pt idx="6">
                  <c:v>86</c:v>
                </c:pt>
                <c:pt idx="7">
                  <c:v>98</c:v>
                </c:pt>
                <c:pt idx="8">
                  <c:v>97</c:v>
                </c:pt>
                <c:pt idx="9">
                  <c:v>97</c:v>
                </c:pt>
                <c:pt idx="10">
                  <c:v>94</c:v>
                </c:pt>
                <c:pt idx="11">
                  <c:v>90</c:v>
                </c:pt>
                <c:pt idx="12">
                  <c:v>94</c:v>
                </c:pt>
                <c:pt idx="13">
                  <c:v>91</c:v>
                </c:pt>
                <c:pt idx="14">
                  <c:v>96</c:v>
                </c:pt>
                <c:pt idx="15">
                  <c:v>93</c:v>
                </c:pt>
                <c:pt idx="16">
                  <c:v>90</c:v>
                </c:pt>
                <c:pt idx="17">
                  <c:v>91</c:v>
                </c:pt>
                <c:pt idx="18">
                  <c:v>92</c:v>
                </c:pt>
                <c:pt idx="19">
                  <c:v>90</c:v>
                </c:pt>
                <c:pt idx="20">
                  <c:v>86</c:v>
                </c:pt>
                <c:pt idx="21">
                  <c:v>81</c:v>
                </c:pt>
                <c:pt idx="22">
                  <c:v>84</c:v>
                </c:pt>
                <c:pt idx="23">
                  <c:v>84</c:v>
                </c:pt>
                <c:pt idx="24">
                  <c:v>83</c:v>
                </c:pt>
              </c:numCache>
            </c:numRef>
          </c:val>
          <c:smooth val="1"/>
          <c:extLst>
            <c:ext xmlns:c16="http://schemas.microsoft.com/office/drawing/2014/chart" uri="{C3380CC4-5D6E-409C-BE32-E72D297353CC}">
              <c16:uniqueId val="{0000000F-4D6C-F44B-BEFF-9A863702BF85}"/>
            </c:ext>
          </c:extLst>
        </c:ser>
        <c:ser>
          <c:idx val="2"/>
          <c:order val="2"/>
          <c:spPr>
            <a:ln w="19050">
              <a:solidFill>
                <a:schemeClr val="accent3"/>
              </a:solidFill>
            </a:ln>
          </c:spPr>
          <c:marker>
            <c:symbol val="circle"/>
            <c:size val="6"/>
            <c:spPr>
              <a:solidFill>
                <a:schemeClr val="bg1"/>
              </a:solidFill>
              <a:ln w="19050">
                <a:solidFill>
                  <a:schemeClr val="accent3"/>
                </a:solidFill>
              </a:ln>
            </c:spPr>
          </c:marker>
          <c:dLbls>
            <c:dLbl>
              <c:idx val="24"/>
              <c:layout>
                <c:manualLayout>
                  <c:x val="-3.4585324307706976E-3"/>
                  <c:y val="-2.7026491029364452E-2"/>
                </c:manualLayout>
              </c:layout>
              <c:spPr>
                <a:noFill/>
                <a:ln>
                  <a:noFill/>
                </a:ln>
                <a:effectLst/>
              </c:spPr>
              <c:txPr>
                <a:bodyPr wrap="square" lIns="38100" tIns="19050" rIns="38100" bIns="19050" anchor="ctr">
                  <a:spAutoFit/>
                </a:bodyPr>
                <a:lstStyle/>
                <a:p>
                  <a:pPr>
                    <a:defRPr>
                      <a:solidFill>
                        <a:srgbClr val="FD5608"/>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C0-497D-B672-C8FFFB474E4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Sheet1!$V$1:$AT$1</c:f>
              <c:strCache>
                <c:ptCount val="25"/>
                <c:pt idx="0">
                  <c:v>Q3 13</c:v>
                </c:pt>
                <c:pt idx="1">
                  <c:v>Q4 13</c:v>
                </c:pt>
                <c:pt idx="2">
                  <c:v>Q1 14</c:v>
                </c:pt>
                <c:pt idx="3">
                  <c:v>Q2 14</c:v>
                </c:pt>
                <c:pt idx="4">
                  <c:v>Q3 14</c:v>
                </c:pt>
                <c:pt idx="5">
                  <c:v>Q4 14</c:v>
                </c:pt>
                <c:pt idx="6">
                  <c:v>Q1 15</c:v>
                </c:pt>
                <c:pt idx="7">
                  <c:v>Q2 15</c:v>
                </c:pt>
                <c:pt idx="8">
                  <c:v>Q3 15</c:v>
                </c:pt>
                <c:pt idx="9">
                  <c:v>Q4 15</c:v>
                </c:pt>
                <c:pt idx="10">
                  <c:v>Q1 16</c:v>
                </c:pt>
                <c:pt idx="11">
                  <c:v>Q2 16</c:v>
                </c:pt>
                <c:pt idx="12">
                  <c:v>Q3 16</c:v>
                </c:pt>
                <c:pt idx="13">
                  <c:v>Q4 16</c:v>
                </c:pt>
                <c:pt idx="14">
                  <c:v>Q1 17</c:v>
                </c:pt>
                <c:pt idx="15">
                  <c:v>Q2 17</c:v>
                </c:pt>
                <c:pt idx="16">
                  <c:v>Q3 17</c:v>
                </c:pt>
                <c:pt idx="17">
                  <c:v>Q4 17</c:v>
                </c:pt>
                <c:pt idx="18">
                  <c:v>Q1 18</c:v>
                </c:pt>
                <c:pt idx="19">
                  <c:v>Q2 18</c:v>
                </c:pt>
                <c:pt idx="20">
                  <c:v>Q3 18</c:v>
                </c:pt>
                <c:pt idx="21">
                  <c:v>Q4 18</c:v>
                </c:pt>
                <c:pt idx="22">
                  <c:v>Q1 19</c:v>
                </c:pt>
                <c:pt idx="23">
                  <c:v>Q2 19</c:v>
                </c:pt>
                <c:pt idx="24">
                  <c:v>Q3 19</c:v>
                </c:pt>
              </c:strCache>
            </c:strRef>
          </c:cat>
          <c:val>
            <c:numRef>
              <c:f>Sheet1!$V$4:$AT$4</c:f>
              <c:numCache>
                <c:formatCode>General</c:formatCode>
                <c:ptCount val="25"/>
                <c:pt idx="0">
                  <c:v>91</c:v>
                </c:pt>
                <c:pt idx="1">
                  <c:v>94</c:v>
                </c:pt>
                <c:pt idx="2">
                  <c:v>100</c:v>
                </c:pt>
                <c:pt idx="3">
                  <c:v>93</c:v>
                </c:pt>
                <c:pt idx="4">
                  <c:v>96</c:v>
                </c:pt>
                <c:pt idx="5">
                  <c:v>97</c:v>
                </c:pt>
                <c:pt idx="6">
                  <c:v>99</c:v>
                </c:pt>
                <c:pt idx="7">
                  <c:v>99</c:v>
                </c:pt>
                <c:pt idx="8">
                  <c:v>98</c:v>
                </c:pt>
                <c:pt idx="9">
                  <c:v>99</c:v>
                </c:pt>
                <c:pt idx="10">
                  <c:v>95</c:v>
                </c:pt>
                <c:pt idx="11">
                  <c:v>97</c:v>
                </c:pt>
                <c:pt idx="12">
                  <c:v>98</c:v>
                </c:pt>
                <c:pt idx="13">
                  <c:v>97</c:v>
                </c:pt>
                <c:pt idx="14">
                  <c:v>97</c:v>
                </c:pt>
                <c:pt idx="15">
                  <c:v>94</c:v>
                </c:pt>
                <c:pt idx="16">
                  <c:v>96</c:v>
                </c:pt>
                <c:pt idx="17">
                  <c:v>96</c:v>
                </c:pt>
                <c:pt idx="18">
                  <c:v>98</c:v>
                </c:pt>
                <c:pt idx="19">
                  <c:v>97</c:v>
                </c:pt>
                <c:pt idx="20">
                  <c:v>93</c:v>
                </c:pt>
                <c:pt idx="21">
                  <c:v>91</c:v>
                </c:pt>
                <c:pt idx="22">
                  <c:v>96</c:v>
                </c:pt>
                <c:pt idx="23">
                  <c:v>92</c:v>
                </c:pt>
                <c:pt idx="24">
                  <c:v>92</c:v>
                </c:pt>
              </c:numCache>
            </c:numRef>
          </c:val>
          <c:smooth val="1"/>
          <c:extLst>
            <c:ext xmlns:c16="http://schemas.microsoft.com/office/drawing/2014/chart" uri="{C3380CC4-5D6E-409C-BE32-E72D297353CC}">
              <c16:uniqueId val="{00000017-4D6C-F44B-BEFF-9A863702BF85}"/>
            </c:ext>
          </c:extLst>
        </c:ser>
        <c:dLbls>
          <c:showLegendKey val="0"/>
          <c:showVal val="0"/>
          <c:showCatName val="0"/>
          <c:showSerName val="0"/>
          <c:showPercent val="0"/>
          <c:showBubbleSize val="0"/>
        </c:dLbls>
        <c:marker val="1"/>
        <c:smooth val="0"/>
        <c:axId val="227881536"/>
        <c:axId val="227878008"/>
      </c:lineChart>
      <c:catAx>
        <c:axId val="227881536"/>
        <c:scaling>
          <c:orientation val="minMax"/>
        </c:scaling>
        <c:delete val="0"/>
        <c:axPos val="b"/>
        <c:numFmt formatCode="General" sourceLinked="1"/>
        <c:majorTickMark val="none"/>
        <c:minorTickMark val="none"/>
        <c:tickLblPos val="nextTo"/>
        <c:spPr>
          <a:ln w="13970">
            <a:noFill/>
            <a:prstDash val="solid"/>
          </a:ln>
        </c:spPr>
        <c:txPr>
          <a:bodyPr rot="-5400000" vert="horz"/>
          <a:lstStyle/>
          <a:p>
            <a:pPr>
              <a:defRPr sz="1200" b="0" i="0" u="none" strike="noStrike" baseline="0">
                <a:solidFill>
                  <a:srgbClr val="7F7F7F"/>
                </a:solidFill>
                <a:latin typeface="Calibri" panose="020F0502020204030204" pitchFamily="34" charset="0"/>
                <a:ea typeface="Arial"/>
                <a:cs typeface="Calibri" panose="020F0502020204030204" pitchFamily="34" charset="0"/>
              </a:defRPr>
            </a:pPr>
            <a:endParaRPr lang="en-US"/>
          </a:p>
        </c:txPr>
        <c:crossAx val="227878008"/>
        <c:crossesAt val="-20"/>
        <c:auto val="1"/>
        <c:lblAlgn val="ctr"/>
        <c:lblOffset val="100"/>
        <c:tickLblSkip val="1"/>
        <c:tickMarkSkip val="1"/>
        <c:noMultiLvlLbl val="0"/>
      </c:catAx>
      <c:valAx>
        <c:axId val="227878008"/>
        <c:scaling>
          <c:orientation val="minMax"/>
          <c:max val="100"/>
          <c:min val="0"/>
        </c:scaling>
        <c:delete val="0"/>
        <c:axPos val="l"/>
        <c:numFmt formatCode="General" sourceLinked="1"/>
        <c:majorTickMark val="out"/>
        <c:minorTickMark val="none"/>
        <c:tickLblPos val="nextTo"/>
        <c:spPr>
          <a:ln>
            <a:noFill/>
          </a:ln>
        </c:spPr>
        <c:txPr>
          <a:bodyPr/>
          <a:lstStyle/>
          <a:p>
            <a:pPr>
              <a:defRPr sz="1200" b="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227881536"/>
        <c:crosses val="autoZero"/>
        <c:crossBetween val="between"/>
        <c:majorUnit val="20"/>
      </c:valAx>
      <c:spPr>
        <a:noFill/>
        <a:ln w="23442">
          <a:noFill/>
        </a:ln>
      </c:spPr>
    </c:plotArea>
    <c:plotVisOnly val="1"/>
    <c:dispBlanksAs val="gap"/>
    <c:showDLblsOverMax val="0"/>
  </c:chart>
  <c:spPr>
    <a:noFill/>
    <a:ln>
      <a:noFill/>
    </a:ln>
  </c:spPr>
  <c:txPr>
    <a:bodyPr/>
    <a:lstStyle/>
    <a:p>
      <a:pPr>
        <a:defRPr sz="1245"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8.8793479789904803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9"/>
            <c:invertIfNegative val="0"/>
            <c:bubble3D val="0"/>
            <c:extLst>
              <c:ext xmlns:c16="http://schemas.microsoft.com/office/drawing/2014/chart" uri="{C3380CC4-5D6E-409C-BE32-E72D297353CC}">
                <c16:uniqueId val="{00000000-9F28-48E6-8D71-CC60B4736C2C}"/>
              </c:ext>
            </c:extLst>
          </c:dPt>
          <c:dPt>
            <c:idx val="10"/>
            <c:invertIfNegative val="0"/>
            <c:bubble3D val="0"/>
            <c:extLst>
              <c:ext xmlns:c16="http://schemas.microsoft.com/office/drawing/2014/chart" uri="{C3380CC4-5D6E-409C-BE32-E72D297353CC}">
                <c16:uniqueId val="{00000001-9F28-48E6-8D71-CC60B4736C2C}"/>
              </c:ext>
            </c:extLst>
          </c:dPt>
          <c:dPt>
            <c:idx val="11"/>
            <c:invertIfNegative val="0"/>
            <c:bubble3D val="0"/>
            <c:extLst>
              <c:ext xmlns:c16="http://schemas.microsoft.com/office/drawing/2014/chart" uri="{C3380CC4-5D6E-409C-BE32-E72D297353CC}">
                <c16:uniqueId val="{00000002-9F28-48E6-8D71-CC60B4736C2C}"/>
              </c:ext>
            </c:extLst>
          </c:dPt>
          <c:dPt>
            <c:idx val="12"/>
            <c:invertIfNegative val="0"/>
            <c:bubble3D val="0"/>
            <c:extLst>
              <c:ext xmlns:c16="http://schemas.microsoft.com/office/drawing/2014/chart" uri="{C3380CC4-5D6E-409C-BE32-E72D297353CC}">
                <c16:uniqueId val="{00000000-3F67-264A-83F2-D3CD4865A18F}"/>
              </c:ext>
            </c:extLst>
          </c:dPt>
          <c:dPt>
            <c:idx val="13"/>
            <c:invertIfNegative val="0"/>
            <c:bubble3D val="0"/>
            <c:extLst>
              <c:ext xmlns:c16="http://schemas.microsoft.com/office/drawing/2014/chart" uri="{C3380CC4-5D6E-409C-BE32-E72D297353CC}">
                <c16:uniqueId val="{00000001-3F67-264A-83F2-D3CD4865A18F}"/>
              </c:ext>
            </c:extLst>
          </c:dPt>
          <c:dPt>
            <c:idx val="14"/>
            <c:invertIfNegative val="0"/>
            <c:bubble3D val="0"/>
            <c:extLst>
              <c:ext xmlns:c16="http://schemas.microsoft.com/office/drawing/2014/chart" uri="{C3380CC4-5D6E-409C-BE32-E72D297353CC}">
                <c16:uniqueId val="{00000002-3F67-264A-83F2-D3CD4865A18F}"/>
              </c:ext>
            </c:extLst>
          </c:dPt>
          <c:dPt>
            <c:idx val="15"/>
            <c:invertIfNegative val="0"/>
            <c:bubble3D val="0"/>
            <c:extLst>
              <c:ext xmlns:c16="http://schemas.microsoft.com/office/drawing/2014/chart" uri="{C3380CC4-5D6E-409C-BE32-E72D297353CC}">
                <c16:uniqueId val="{00000000-B8B6-A04A-B3D2-78B0009E8E67}"/>
              </c:ext>
            </c:extLst>
          </c:dPt>
          <c:dPt>
            <c:idx val="16"/>
            <c:invertIfNegative val="0"/>
            <c:bubble3D val="0"/>
            <c:extLst>
              <c:ext xmlns:c16="http://schemas.microsoft.com/office/drawing/2014/chart" uri="{C3380CC4-5D6E-409C-BE32-E72D297353CC}">
                <c16:uniqueId val="{00000001-B8B6-A04A-B3D2-78B0009E8E67}"/>
              </c:ext>
            </c:extLst>
          </c:dPt>
          <c:dPt>
            <c:idx val="17"/>
            <c:invertIfNegative val="0"/>
            <c:bubble3D val="0"/>
            <c:extLst>
              <c:ext xmlns:c16="http://schemas.microsoft.com/office/drawing/2014/chart" uri="{C3380CC4-5D6E-409C-BE32-E72D297353CC}">
                <c16:uniqueId val="{00000002-B8B6-A04A-B3D2-78B0009E8E67}"/>
              </c:ext>
            </c:extLst>
          </c:dPt>
          <c:dPt>
            <c:idx val="18"/>
            <c:invertIfNegative val="0"/>
            <c:bubble3D val="0"/>
            <c:spPr>
              <a:solidFill>
                <a:schemeClr val="accent3"/>
              </a:solidFill>
            </c:spPr>
            <c:extLst>
              <c:ext xmlns:c16="http://schemas.microsoft.com/office/drawing/2014/chart" uri="{C3380CC4-5D6E-409C-BE32-E72D297353CC}">
                <c16:uniqueId val="{00000004-B8B6-A04A-B3D2-78B0009E8E67}"/>
              </c:ext>
            </c:extLst>
          </c:dPt>
          <c:dPt>
            <c:idx val="19"/>
            <c:invertIfNegative val="0"/>
            <c:bubble3D val="0"/>
            <c:spPr>
              <a:solidFill>
                <a:schemeClr val="accent3"/>
              </a:solidFill>
            </c:spPr>
            <c:extLst>
              <c:ext xmlns:c16="http://schemas.microsoft.com/office/drawing/2014/chart" uri="{C3380CC4-5D6E-409C-BE32-E72D297353CC}">
                <c16:uniqueId val="{00000006-B8B6-A04A-B3D2-78B0009E8E67}"/>
              </c:ext>
            </c:extLst>
          </c:dPt>
          <c:dPt>
            <c:idx val="20"/>
            <c:invertIfNegative val="0"/>
            <c:bubble3D val="0"/>
            <c:spPr>
              <a:solidFill>
                <a:schemeClr val="accent3"/>
              </a:solidFill>
            </c:spPr>
            <c:extLst>
              <c:ext xmlns:c16="http://schemas.microsoft.com/office/drawing/2014/chart" uri="{C3380CC4-5D6E-409C-BE32-E72D297353CC}">
                <c16:uniqueId val="{00000008-B8B6-A04A-B3D2-78B0009E8E67}"/>
              </c:ext>
            </c:extLst>
          </c:dPt>
          <c:dLbls>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Sheet1!$A$24:$A$44</c:f>
              <c:strCache>
                <c:ptCount val="21"/>
                <c:pt idx="0">
                  <c:v>Jan</c:v>
                </c:pt>
                <c:pt idx="1">
                  <c:v>Feb</c:v>
                </c:pt>
                <c:pt idx="2">
                  <c:v>Mar</c:v>
                </c:pt>
                <c:pt idx="3">
                  <c:v>Apr</c:v>
                </c:pt>
                <c:pt idx="4">
                  <c:v>May</c:v>
                </c:pt>
                <c:pt idx="5">
                  <c:v>Jun</c:v>
                </c:pt>
                <c:pt idx="6">
                  <c:v>Jul</c:v>
                </c:pt>
                <c:pt idx="7">
                  <c:v>Aug</c:v>
                </c:pt>
                <c:pt idx="8">
                  <c:v>Sep</c:v>
                </c:pt>
                <c:pt idx="9">
                  <c:v>Oct</c:v>
                </c:pt>
                <c:pt idx="10">
                  <c:v>Nov</c:v>
                </c:pt>
                <c:pt idx="11">
                  <c:v>Dec</c:v>
                </c:pt>
                <c:pt idx="12">
                  <c:v>Jan</c:v>
                </c:pt>
                <c:pt idx="13">
                  <c:v>Feb</c:v>
                </c:pt>
                <c:pt idx="14">
                  <c:v>Mar</c:v>
                </c:pt>
                <c:pt idx="15">
                  <c:v>Apr</c:v>
                </c:pt>
                <c:pt idx="16">
                  <c:v>May</c:v>
                </c:pt>
                <c:pt idx="17">
                  <c:v>Jun</c:v>
                </c:pt>
                <c:pt idx="18">
                  <c:v>Jul</c:v>
                </c:pt>
                <c:pt idx="19">
                  <c:v>Aug</c:v>
                </c:pt>
                <c:pt idx="20">
                  <c:v>Sep</c:v>
                </c:pt>
              </c:strCache>
            </c:strRef>
          </c:cat>
          <c:val>
            <c:numRef>
              <c:f>Sheet1!$B$24:$B$44</c:f>
              <c:numCache>
                <c:formatCode>General</c:formatCode>
                <c:ptCount val="21"/>
                <c:pt idx="0">
                  <c:v>32</c:v>
                </c:pt>
                <c:pt idx="1">
                  <c:v>32</c:v>
                </c:pt>
                <c:pt idx="2">
                  <c:v>28</c:v>
                </c:pt>
                <c:pt idx="3">
                  <c:v>24</c:v>
                </c:pt>
                <c:pt idx="4">
                  <c:v>26</c:v>
                </c:pt>
                <c:pt idx="5">
                  <c:v>31</c:v>
                </c:pt>
                <c:pt idx="6">
                  <c:v>26</c:v>
                </c:pt>
                <c:pt idx="7">
                  <c:v>32</c:v>
                </c:pt>
                <c:pt idx="8">
                  <c:v>24</c:v>
                </c:pt>
                <c:pt idx="9">
                  <c:v>30</c:v>
                </c:pt>
                <c:pt idx="10">
                  <c:v>27</c:v>
                </c:pt>
                <c:pt idx="11">
                  <c:v>26</c:v>
                </c:pt>
                <c:pt idx="12">
                  <c:v>27</c:v>
                </c:pt>
                <c:pt idx="13">
                  <c:v>26</c:v>
                </c:pt>
                <c:pt idx="14">
                  <c:v>26</c:v>
                </c:pt>
                <c:pt idx="15">
                  <c:v>25</c:v>
                </c:pt>
                <c:pt idx="16">
                  <c:v>27</c:v>
                </c:pt>
                <c:pt idx="17">
                  <c:v>29</c:v>
                </c:pt>
                <c:pt idx="18">
                  <c:v>26</c:v>
                </c:pt>
                <c:pt idx="19">
                  <c:v>30</c:v>
                </c:pt>
                <c:pt idx="20">
                  <c:v>27</c:v>
                </c:pt>
              </c:numCache>
            </c:numRef>
          </c:val>
          <c:extLs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227879968"/>
        <c:axId val="227880752"/>
      </c:barChart>
      <c:catAx>
        <c:axId val="227879968"/>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227880752"/>
        <c:crosses val="autoZero"/>
        <c:auto val="1"/>
        <c:lblAlgn val="ctr"/>
        <c:lblOffset val="100"/>
        <c:noMultiLvlLbl val="0"/>
      </c:catAx>
      <c:valAx>
        <c:axId val="227880752"/>
        <c:scaling>
          <c:orientation val="minMax"/>
          <c:max val="100"/>
          <c:min val="0"/>
        </c:scaling>
        <c:delete val="1"/>
        <c:axPos val="l"/>
        <c:numFmt formatCode="General" sourceLinked="1"/>
        <c:majorTickMark val="out"/>
        <c:minorTickMark val="none"/>
        <c:tickLblPos val="nextTo"/>
        <c:crossAx val="227879968"/>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c:ext xmlns:c16="http://schemas.microsoft.com/office/drawing/2014/chart" uri="{C3380CC4-5D6E-409C-BE32-E72D297353CC}">
                <c16:uniqueId val="{00000001-EBD0-5F44-BD9E-FE498E6EF041}"/>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Q3 2019</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c:v>28</c:v>
                </c:pt>
                <c:pt idx="2">
                  <c:v>26</c:v>
                </c:pt>
                <c:pt idx="3">
                  <c:v>29</c:v>
                </c:pt>
                <c:pt idx="5" formatCode="0">
                  <c:v>38</c:v>
                </c:pt>
                <c:pt idx="6" formatCode="0">
                  <c:v>27</c:v>
                </c:pt>
                <c:pt idx="7" formatCode="0">
                  <c:v>21</c:v>
                </c:pt>
                <c:pt idx="8" formatCode="0">
                  <c:v>28</c:v>
                </c:pt>
                <c:pt idx="10" formatCode="0">
                  <c:v>30</c:v>
                </c:pt>
                <c:pt idx="11" formatCode="0">
                  <c:v>29</c:v>
                </c:pt>
                <c:pt idx="12" formatCode="0">
                  <c:v>24</c:v>
                </c:pt>
                <c:pt idx="13" formatCode="0">
                  <c:v>27</c:v>
                </c:pt>
                <c:pt idx="14" formatCode="0">
                  <c:v>28</c:v>
                </c:pt>
                <c:pt idx="16">
                  <c:v>36</c:v>
                </c:pt>
                <c:pt idx="17">
                  <c:v>28</c:v>
                </c:pt>
                <c:pt idx="18">
                  <c:v>25</c:v>
                </c:pt>
              </c:numCache>
            </c:numRef>
          </c:val>
          <c:extLs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227882712"/>
        <c:axId val="227882320"/>
      </c:barChart>
      <c:valAx>
        <c:axId val="227882320"/>
        <c:scaling>
          <c:orientation val="minMax"/>
          <c:max val="120"/>
          <c:min val="0"/>
        </c:scaling>
        <c:delete val="1"/>
        <c:axPos val="b"/>
        <c:numFmt formatCode="General" sourceLinked="1"/>
        <c:majorTickMark val="out"/>
        <c:minorTickMark val="none"/>
        <c:tickLblPos val="nextTo"/>
        <c:crossAx val="227882712"/>
        <c:crosses val="max"/>
        <c:crossBetween val="between"/>
      </c:valAx>
      <c:catAx>
        <c:axId val="227882712"/>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227882320"/>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12851819199E-2"/>
          <c:y val="8.8793479789904803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12"/>
            <c:invertIfNegative val="0"/>
            <c:bubble3D val="0"/>
            <c:extLst>
              <c:ext xmlns:c16="http://schemas.microsoft.com/office/drawing/2014/chart" uri="{C3380CC4-5D6E-409C-BE32-E72D297353CC}">
                <c16:uniqueId val="{00000000-FFAC-5749-9183-09DB50FD24A1}"/>
              </c:ext>
            </c:extLst>
          </c:dPt>
          <c:dPt>
            <c:idx val="13"/>
            <c:invertIfNegative val="0"/>
            <c:bubble3D val="0"/>
            <c:extLst>
              <c:ext xmlns:c16="http://schemas.microsoft.com/office/drawing/2014/chart" uri="{C3380CC4-5D6E-409C-BE32-E72D297353CC}">
                <c16:uniqueId val="{00000001-FFAC-5749-9183-09DB50FD24A1}"/>
              </c:ext>
            </c:extLst>
          </c:dPt>
          <c:dPt>
            <c:idx val="14"/>
            <c:invertIfNegative val="0"/>
            <c:bubble3D val="0"/>
            <c:extLst>
              <c:ext xmlns:c16="http://schemas.microsoft.com/office/drawing/2014/chart" uri="{C3380CC4-5D6E-409C-BE32-E72D297353CC}">
                <c16:uniqueId val="{00000002-FFAC-5749-9183-09DB50FD24A1}"/>
              </c:ext>
            </c:extLst>
          </c:dPt>
          <c:dPt>
            <c:idx val="15"/>
            <c:invertIfNegative val="0"/>
            <c:bubble3D val="0"/>
            <c:extLst>
              <c:ext xmlns:c16="http://schemas.microsoft.com/office/drawing/2014/chart" uri="{C3380CC4-5D6E-409C-BE32-E72D297353CC}">
                <c16:uniqueId val="{00000000-3C8E-9B4C-9BFF-76FCC922CB2A}"/>
              </c:ext>
            </c:extLst>
          </c:dPt>
          <c:dPt>
            <c:idx val="16"/>
            <c:invertIfNegative val="0"/>
            <c:bubble3D val="0"/>
            <c:extLst>
              <c:ext xmlns:c16="http://schemas.microsoft.com/office/drawing/2014/chart" uri="{C3380CC4-5D6E-409C-BE32-E72D297353CC}">
                <c16:uniqueId val="{00000001-3C8E-9B4C-9BFF-76FCC922CB2A}"/>
              </c:ext>
            </c:extLst>
          </c:dPt>
          <c:dPt>
            <c:idx val="17"/>
            <c:invertIfNegative val="0"/>
            <c:bubble3D val="0"/>
            <c:extLst>
              <c:ext xmlns:c16="http://schemas.microsoft.com/office/drawing/2014/chart" uri="{C3380CC4-5D6E-409C-BE32-E72D297353CC}">
                <c16:uniqueId val="{00000002-3C8E-9B4C-9BFF-76FCC922CB2A}"/>
              </c:ext>
            </c:extLst>
          </c:dPt>
          <c:dPt>
            <c:idx val="18"/>
            <c:invertIfNegative val="0"/>
            <c:bubble3D val="0"/>
            <c:spPr>
              <a:solidFill>
                <a:schemeClr val="accent3"/>
              </a:solidFill>
            </c:spPr>
            <c:extLst>
              <c:ext xmlns:c16="http://schemas.microsoft.com/office/drawing/2014/chart" uri="{C3380CC4-5D6E-409C-BE32-E72D297353CC}">
                <c16:uniqueId val="{00000004-3C8E-9B4C-9BFF-76FCC922CB2A}"/>
              </c:ext>
            </c:extLst>
          </c:dPt>
          <c:dPt>
            <c:idx val="19"/>
            <c:invertIfNegative val="0"/>
            <c:bubble3D val="0"/>
            <c:spPr>
              <a:solidFill>
                <a:schemeClr val="accent3"/>
              </a:solidFill>
            </c:spPr>
            <c:extLst>
              <c:ext xmlns:c16="http://schemas.microsoft.com/office/drawing/2014/chart" uri="{C3380CC4-5D6E-409C-BE32-E72D297353CC}">
                <c16:uniqueId val="{00000006-3C8E-9B4C-9BFF-76FCC922CB2A}"/>
              </c:ext>
            </c:extLst>
          </c:dPt>
          <c:dPt>
            <c:idx val="20"/>
            <c:invertIfNegative val="0"/>
            <c:bubble3D val="0"/>
            <c:spPr>
              <a:solidFill>
                <a:schemeClr val="accent3"/>
              </a:solidFill>
            </c:spPr>
            <c:extLst>
              <c:ext xmlns:c16="http://schemas.microsoft.com/office/drawing/2014/chart" uri="{C3380CC4-5D6E-409C-BE32-E72D297353CC}">
                <c16:uniqueId val="{00000008-3C8E-9B4C-9BFF-76FCC922CB2A}"/>
              </c:ext>
            </c:extLst>
          </c:dPt>
          <c:dLbls>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Sheet1!$A$21:$A$41</c:f>
              <c:strCache>
                <c:ptCount val="21"/>
                <c:pt idx="0">
                  <c:v>Oct</c:v>
                </c:pt>
                <c:pt idx="1">
                  <c:v>Nov</c:v>
                </c:pt>
                <c:pt idx="2">
                  <c:v>Dec</c:v>
                </c:pt>
                <c:pt idx="3">
                  <c:v>Jan</c:v>
                </c:pt>
                <c:pt idx="4">
                  <c:v>Feb</c:v>
                </c:pt>
                <c:pt idx="5">
                  <c:v>Mar</c:v>
                </c:pt>
                <c:pt idx="6">
                  <c:v>Apr</c:v>
                </c:pt>
                <c:pt idx="7">
                  <c:v>May</c:v>
                </c:pt>
                <c:pt idx="8">
                  <c:v>Jun</c:v>
                </c:pt>
                <c:pt idx="9">
                  <c:v>Jul</c:v>
                </c:pt>
                <c:pt idx="10">
                  <c:v>Aug</c:v>
                </c:pt>
                <c:pt idx="11">
                  <c:v>Sep</c:v>
                </c:pt>
                <c:pt idx="12">
                  <c:v>Oct</c:v>
                </c:pt>
                <c:pt idx="13">
                  <c:v>Nov</c:v>
                </c:pt>
                <c:pt idx="14">
                  <c:v>Dec</c:v>
                </c:pt>
                <c:pt idx="15">
                  <c:v>Jan</c:v>
                </c:pt>
                <c:pt idx="16">
                  <c:v>Feb</c:v>
                </c:pt>
                <c:pt idx="17">
                  <c:v>Mar</c:v>
                </c:pt>
                <c:pt idx="18">
                  <c:v>Apr</c:v>
                </c:pt>
                <c:pt idx="19">
                  <c:v>May</c:v>
                </c:pt>
                <c:pt idx="20">
                  <c:v>Jun</c:v>
                </c:pt>
              </c:strCache>
            </c:strRef>
          </c:cat>
          <c:val>
            <c:numRef>
              <c:f>Sheet1!$B$21:$B$41</c:f>
              <c:numCache>
                <c:formatCode>General</c:formatCode>
                <c:ptCount val="21"/>
                <c:pt idx="0">
                  <c:v>82</c:v>
                </c:pt>
                <c:pt idx="1">
                  <c:v>82</c:v>
                </c:pt>
                <c:pt idx="2">
                  <c:v>83</c:v>
                </c:pt>
                <c:pt idx="3">
                  <c:v>82</c:v>
                </c:pt>
                <c:pt idx="4">
                  <c:v>83</c:v>
                </c:pt>
                <c:pt idx="5">
                  <c:v>80</c:v>
                </c:pt>
                <c:pt idx="6">
                  <c:v>84</c:v>
                </c:pt>
                <c:pt idx="7">
                  <c:v>86</c:v>
                </c:pt>
                <c:pt idx="8">
                  <c:v>83</c:v>
                </c:pt>
                <c:pt idx="9">
                  <c:v>84</c:v>
                </c:pt>
                <c:pt idx="10">
                  <c:v>83</c:v>
                </c:pt>
                <c:pt idx="11">
                  <c:v>85</c:v>
                </c:pt>
                <c:pt idx="12">
                  <c:v>83</c:v>
                </c:pt>
                <c:pt idx="13">
                  <c:v>82</c:v>
                </c:pt>
                <c:pt idx="14">
                  <c:v>86</c:v>
                </c:pt>
                <c:pt idx="15">
                  <c:v>87</c:v>
                </c:pt>
                <c:pt idx="16">
                  <c:v>87</c:v>
                </c:pt>
                <c:pt idx="17">
                  <c:v>86</c:v>
                </c:pt>
                <c:pt idx="18">
                  <c:v>86</c:v>
                </c:pt>
                <c:pt idx="19">
                  <c:v>83</c:v>
                </c:pt>
                <c:pt idx="20">
                  <c:v>85</c:v>
                </c:pt>
              </c:numCache>
            </c:numRef>
          </c:val>
          <c:extLs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222879576"/>
        <c:axId val="222885848"/>
      </c:barChart>
      <c:catAx>
        <c:axId val="222879576"/>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222885848"/>
        <c:crosses val="autoZero"/>
        <c:auto val="1"/>
        <c:lblAlgn val="ctr"/>
        <c:lblOffset val="100"/>
        <c:noMultiLvlLbl val="0"/>
      </c:catAx>
      <c:valAx>
        <c:axId val="222885848"/>
        <c:scaling>
          <c:orientation val="minMax"/>
          <c:max val="100"/>
          <c:min val="0"/>
        </c:scaling>
        <c:delete val="1"/>
        <c:axPos val="l"/>
        <c:numFmt formatCode="General" sourceLinked="1"/>
        <c:majorTickMark val="out"/>
        <c:minorTickMark val="none"/>
        <c:tickLblPos val="nextTo"/>
        <c:crossAx val="222879576"/>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99B410F-FB61-4AEC-9BC4-2AA1CA84E9DC}" type="datetimeFigureOut">
              <a:rPr lang="en-US" smtClean="0"/>
              <a:t>11/12/2019</a:t>
            </a:fld>
            <a:endParaRPr lang="en-US"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9C83608-A23B-4E28-8C39-9E489EE489B6}" type="slidenum">
              <a:rPr lang="en-US" smtClean="0"/>
              <a:t>‹#›</a:t>
            </a:fld>
            <a:endParaRPr lang="en-US" dirty="0"/>
          </a:p>
        </p:txBody>
      </p:sp>
    </p:spTree>
    <p:extLst>
      <p:ext uri="{BB962C8B-B14F-4D97-AF65-F5344CB8AC3E}">
        <p14:creationId xmlns:p14="http://schemas.microsoft.com/office/powerpoint/2010/main" val="396531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551BBF6-9BEB-4067-8FCC-C67C86782E7D}" type="datetimeFigureOut">
              <a:rPr lang="en-US" smtClean="0"/>
              <a:t>11/12/2019</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FB5BBD8-B235-4B6C-8A11-2B193697DD17}" type="slidenum">
              <a:rPr lang="en-US" smtClean="0"/>
              <a:t>‹#›</a:t>
            </a:fld>
            <a:endParaRPr lang="en-US" dirty="0"/>
          </a:p>
        </p:txBody>
      </p:sp>
    </p:spTree>
    <p:extLst>
      <p:ext uri="{BB962C8B-B14F-4D97-AF65-F5344CB8AC3E}">
        <p14:creationId xmlns:p14="http://schemas.microsoft.com/office/powerpoint/2010/main" val="389081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t>4</a:t>
            </a:fld>
            <a:endParaRPr lang="en-US" dirty="0"/>
          </a:p>
        </p:txBody>
      </p:sp>
    </p:spTree>
    <p:extLst>
      <p:ext uri="{BB962C8B-B14F-4D97-AF65-F5344CB8AC3E}">
        <p14:creationId xmlns:p14="http://schemas.microsoft.com/office/powerpoint/2010/main" val="2980158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t>6</a:t>
            </a:fld>
            <a:endParaRPr lang="en-US" dirty="0"/>
          </a:p>
        </p:txBody>
      </p:sp>
    </p:spTree>
    <p:extLst>
      <p:ext uri="{BB962C8B-B14F-4D97-AF65-F5344CB8AC3E}">
        <p14:creationId xmlns:p14="http://schemas.microsoft.com/office/powerpoint/2010/main" val="2980158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t>13</a:t>
            </a:fld>
            <a:endParaRPr lang="en-US" dirty="0"/>
          </a:p>
        </p:txBody>
      </p:sp>
    </p:spTree>
    <p:extLst>
      <p:ext uri="{BB962C8B-B14F-4D97-AF65-F5344CB8AC3E}">
        <p14:creationId xmlns:p14="http://schemas.microsoft.com/office/powerpoint/2010/main" val="458160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t>24</a:t>
            </a:fld>
            <a:endParaRPr lang="en-US" dirty="0"/>
          </a:p>
        </p:txBody>
      </p:sp>
    </p:spTree>
    <p:extLst>
      <p:ext uri="{BB962C8B-B14F-4D97-AF65-F5344CB8AC3E}">
        <p14:creationId xmlns:p14="http://schemas.microsoft.com/office/powerpoint/2010/main" val="2190037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980158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CCUEIL">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0">
                <a:srgbClr val="EB1E16"/>
              </a:gs>
              <a:gs pos="100000">
                <a:srgbClr val="FF6600"/>
              </a:gs>
            </a:gsLst>
            <a:lin ang="0" scaled="1"/>
            <a:tileRect/>
          </a:gra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9" name="Image 8"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3" name="Espace réservé du texte 2"/>
          <p:cNvSpPr>
            <a:spLocks noGrp="1"/>
          </p:cNvSpPr>
          <p:nvPr>
            <p:ph type="body" sz="quarter" idx="10" hasCustomPrompt="1"/>
          </p:nvPr>
        </p:nvSpPr>
        <p:spPr>
          <a:xfrm>
            <a:off x="116416" y="4155854"/>
            <a:ext cx="11959167" cy="620211"/>
          </a:xfrm>
        </p:spPr>
        <p:txBody>
          <a:bodyPr>
            <a:noAutofit/>
          </a:bodyPr>
          <a:lstStyle>
            <a:lvl1pPr marL="0" indent="0" algn="ctr">
              <a:buFontTx/>
              <a:buNone/>
              <a:defRPr sz="5500" b="1">
                <a:solidFill>
                  <a:schemeClr val="bg1"/>
                </a:solidFill>
                <a:latin typeface="Calibri" panose="020F0502020204030204" pitchFamily="34" charset="0"/>
                <a:cs typeface="Calibri" panose="020F0502020204030204" pitchFamily="34" charset="0"/>
              </a:defRPr>
            </a:lvl1pPr>
          </a:lstStyle>
          <a:p>
            <a:pPr lvl="0"/>
            <a:r>
              <a:rPr lang="fr-FR" dirty="0"/>
              <a:t>TITLE</a:t>
            </a:r>
          </a:p>
        </p:txBody>
      </p:sp>
      <p:sp>
        <p:nvSpPr>
          <p:cNvPr id="22" name="Espace réservé du texte 21"/>
          <p:cNvSpPr>
            <a:spLocks noGrp="1"/>
          </p:cNvSpPr>
          <p:nvPr>
            <p:ph type="body" sz="quarter" idx="14" hasCustomPrompt="1"/>
          </p:nvPr>
        </p:nvSpPr>
        <p:spPr>
          <a:xfrm>
            <a:off x="137583" y="4847695"/>
            <a:ext cx="11937999" cy="327554"/>
          </a:xfrm>
        </p:spPr>
        <p:txBody>
          <a:bodyPr>
            <a:normAutofit/>
          </a:bodyPr>
          <a:lstStyle>
            <a:lvl1pPr marL="0" indent="0" algn="ctr">
              <a:buFontTx/>
              <a:buNone/>
              <a:defRPr sz="1800" b="0" spc="300" baseline="0">
                <a:solidFill>
                  <a:srgbClr val="FFFFFF"/>
                </a:solidFill>
                <a:latin typeface="Calibri" panose="020F0502020204030204" pitchFamily="34" charset="0"/>
                <a:cs typeface="Calibri" panose="020F0502020204030204" pitchFamily="34" charset="0"/>
              </a:defRPr>
            </a:lvl1pPr>
          </a:lstStyle>
          <a:p>
            <a:pPr lvl="0"/>
            <a:r>
              <a:rPr lang="fr-FR" dirty="0" err="1"/>
              <a:t>Lorem</a:t>
            </a:r>
            <a:r>
              <a:rPr lang="fr-FR" dirty="0"/>
              <a:t> </a:t>
            </a:r>
            <a:r>
              <a:rPr lang="fr-FR" dirty="0" err="1"/>
              <a:t>ipsum</a:t>
            </a:r>
            <a:r>
              <a:rPr lang="fr-FR" dirty="0"/>
              <a:t> </a:t>
            </a:r>
            <a:r>
              <a:rPr lang="fr-FR" dirty="0" err="1"/>
              <a:t>enim</a:t>
            </a:r>
            <a:r>
              <a:rPr lang="fr-FR" dirty="0"/>
              <a:t> </a:t>
            </a:r>
            <a:r>
              <a:rPr lang="fr-FR" dirty="0" err="1"/>
              <a:t>ultrices</a:t>
            </a:r>
            <a:r>
              <a:rPr lang="fr-FR" dirty="0"/>
              <a:t> </a:t>
            </a:r>
            <a:r>
              <a:rPr lang="fr-FR" dirty="0" err="1"/>
              <a:t>tempor</a:t>
            </a:r>
            <a:endParaRPr lang="fr-FR" dirty="0"/>
          </a:p>
        </p:txBody>
      </p:sp>
      <p:pic>
        <p:nvPicPr>
          <p:cNvPr id="4" name="Image 3">
            <a:extLst>
              <a:ext uri="{FF2B5EF4-FFF2-40B4-BE49-F238E27FC236}">
                <a16:creationId xmlns:a16="http://schemas.microsoft.com/office/drawing/2014/main" id="{9542AFBC-3FE2-4507-965C-993722A268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3928" y="1905707"/>
            <a:ext cx="4324141" cy="1730697"/>
          </a:xfrm>
          <a:prstGeom prst="rect">
            <a:avLst/>
          </a:prstGeom>
        </p:spPr>
      </p:pic>
    </p:spTree>
    <p:extLst>
      <p:ext uri="{BB962C8B-B14F-4D97-AF65-F5344CB8AC3E}">
        <p14:creationId xmlns:p14="http://schemas.microsoft.com/office/powerpoint/2010/main" val="2130684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US IMAGE">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a:stretch>
            <a:fillRect/>
          </a:stretch>
        </p:blipFill>
        <p:spPr>
          <a:xfrm>
            <a:off x="0" y="6117336"/>
            <a:ext cx="12192000" cy="740664"/>
          </a:xfrm>
          <a:prstGeom prst="rect">
            <a:avLst/>
          </a:prstGeom>
        </p:spPr>
      </p:pic>
      <p:sp>
        <p:nvSpPr>
          <p:cNvPr id="24" name="Picture Placeholder 2"/>
          <p:cNvSpPr>
            <a:spLocks noGrp="1"/>
          </p:cNvSpPr>
          <p:nvPr>
            <p:ph type="pic" sz="quarter" idx="13" hasCustomPrompt="1"/>
          </p:nvPr>
        </p:nvSpPr>
        <p:spPr>
          <a:xfrm>
            <a:off x="4631792" y="1583708"/>
            <a:ext cx="3276600" cy="4302742"/>
          </a:xfrm>
          <a:noFill/>
        </p:spPr>
        <p:txBody>
          <a:bodyPr anchor="ctr">
            <a:normAutofit/>
          </a:bodyPr>
          <a:lstStyle>
            <a:lvl1pPr marL="0" indent="0" algn="ctr">
              <a:buNone/>
              <a:defRPr sz="2000" baseline="0">
                <a:latin typeface="Calibri" panose="020F0502020204030204" pitchFamily="34" charset="0"/>
                <a:cs typeface="Calibri" panose="020F0502020204030204" pitchFamily="34" charset="0"/>
              </a:defRPr>
            </a:lvl1pPr>
          </a:lstStyle>
          <a:p>
            <a:r>
              <a:rPr lang="en-US" dirty="0"/>
              <a:t>Insert Image</a:t>
            </a:r>
          </a:p>
        </p:txBody>
      </p:sp>
      <p:sp>
        <p:nvSpPr>
          <p:cNvPr id="25" name="Picture Placeholder 2"/>
          <p:cNvSpPr>
            <a:spLocks noGrp="1"/>
          </p:cNvSpPr>
          <p:nvPr>
            <p:ph type="pic" sz="quarter" idx="18" hasCustomPrompt="1"/>
          </p:nvPr>
        </p:nvSpPr>
        <p:spPr>
          <a:xfrm>
            <a:off x="7955990" y="1583708"/>
            <a:ext cx="2822600" cy="2110551"/>
          </a:xfrm>
          <a:noFill/>
        </p:spPr>
        <p:txBody>
          <a:bodyPr anchor="ctr">
            <a:normAutofit/>
          </a:bodyPr>
          <a:lstStyle>
            <a:lvl1pPr marL="0" indent="0" algn="ctr">
              <a:buNone/>
              <a:defRPr sz="2000" baseline="0">
                <a:latin typeface="Calibri" panose="020F0502020204030204" pitchFamily="34" charset="0"/>
                <a:cs typeface="Calibri" panose="020F0502020204030204" pitchFamily="34" charset="0"/>
              </a:defRPr>
            </a:lvl1pPr>
          </a:lstStyle>
          <a:p>
            <a:r>
              <a:rPr lang="en-US" dirty="0"/>
              <a:t>Insert Image</a:t>
            </a:r>
          </a:p>
        </p:txBody>
      </p:sp>
      <p:sp>
        <p:nvSpPr>
          <p:cNvPr id="26" name="Picture Placeholder 2"/>
          <p:cNvSpPr>
            <a:spLocks noGrp="1"/>
          </p:cNvSpPr>
          <p:nvPr>
            <p:ph type="pic" sz="quarter" idx="19" hasCustomPrompt="1"/>
          </p:nvPr>
        </p:nvSpPr>
        <p:spPr>
          <a:xfrm>
            <a:off x="7955990" y="3768108"/>
            <a:ext cx="2822600" cy="2110551"/>
          </a:xfrm>
          <a:noFill/>
        </p:spPr>
        <p:txBody>
          <a:bodyPr anchor="ctr">
            <a:normAutofit/>
          </a:bodyPr>
          <a:lstStyle>
            <a:lvl1pPr marL="0" indent="0" algn="ctr">
              <a:buNone/>
              <a:defRPr sz="2000" baseline="0">
                <a:latin typeface="Calibri" panose="020F0502020204030204" pitchFamily="34" charset="0"/>
                <a:cs typeface="Calibri" panose="020F0502020204030204" pitchFamily="34" charset="0"/>
              </a:defRPr>
            </a:lvl1pPr>
          </a:lstStyle>
          <a:p>
            <a:r>
              <a:rPr lang="en-US" dirty="0"/>
              <a:t>Insert Image</a:t>
            </a:r>
          </a:p>
        </p:txBody>
      </p:sp>
      <p:sp>
        <p:nvSpPr>
          <p:cNvPr id="27" name="Picture Placeholder 2"/>
          <p:cNvSpPr>
            <a:spLocks noGrp="1"/>
          </p:cNvSpPr>
          <p:nvPr>
            <p:ph type="pic" sz="quarter" idx="20" hasCustomPrompt="1"/>
          </p:nvPr>
        </p:nvSpPr>
        <p:spPr>
          <a:xfrm>
            <a:off x="1304392" y="1583708"/>
            <a:ext cx="3276600" cy="4302742"/>
          </a:xfrm>
          <a:noFill/>
        </p:spPr>
        <p:txBody>
          <a:bodyPr anchor="ctr">
            <a:normAutofit/>
          </a:bodyPr>
          <a:lstStyle>
            <a:lvl1pPr marL="0" indent="0" algn="ctr">
              <a:buNone/>
              <a:defRPr sz="2000" baseline="0">
                <a:latin typeface="Calibri" panose="020F0502020204030204" pitchFamily="34" charset="0"/>
                <a:cs typeface="Calibri" panose="020F0502020204030204" pitchFamily="34" charset="0"/>
              </a:defRPr>
            </a:lvl1pPr>
          </a:lstStyle>
          <a:p>
            <a:r>
              <a:rPr lang="en-US" dirty="0"/>
              <a:t>Insert Image</a:t>
            </a:r>
          </a:p>
        </p:txBody>
      </p:sp>
      <p:sp>
        <p:nvSpPr>
          <p:cNvPr id="18" name="Title 3">
            <a:extLst>
              <a:ext uri="{FF2B5EF4-FFF2-40B4-BE49-F238E27FC236}">
                <a16:creationId xmlns:a16="http://schemas.microsoft.com/office/drawing/2014/main" id="{0B544FB3-9D02-4B51-8FF8-A962BD514937}"/>
              </a:ext>
            </a:extLst>
          </p:cNvPr>
          <p:cNvSpPr>
            <a:spLocks noGrp="1"/>
          </p:cNvSpPr>
          <p:nvPr>
            <p:ph type="title" hasCustomPrompt="1"/>
          </p:nvPr>
        </p:nvSpPr>
        <p:spPr>
          <a:xfrm>
            <a:off x="422888" y="244702"/>
            <a:ext cx="10363200" cy="671807"/>
          </a:xfrm>
        </p:spPr>
        <p:txBody>
          <a:bodyPr>
            <a:normAutofit/>
          </a:bodyPr>
          <a:lstStyle>
            <a:lvl1pPr algn="l">
              <a:defRPr lang="en-US" sz="3200" b="1" i="0" kern="1200" dirty="0" smtClean="0">
                <a:gradFill flip="none" rotWithShape="1">
                  <a:gsLst>
                    <a:gs pos="0">
                      <a:srgbClr val="EB311B"/>
                    </a:gs>
                    <a:gs pos="100000">
                      <a:srgbClr val="FF6600"/>
                    </a:gs>
                  </a:gsLst>
                  <a:lin ang="0" scaled="1"/>
                  <a:tileRect/>
                </a:gra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19" name="Text Placeholder 5">
            <a:extLst>
              <a:ext uri="{FF2B5EF4-FFF2-40B4-BE49-F238E27FC236}">
                <a16:creationId xmlns:a16="http://schemas.microsoft.com/office/drawing/2014/main" id="{2C10371B-51FE-4F06-BA8A-ED84F1072D35}"/>
              </a:ext>
            </a:extLst>
          </p:cNvPr>
          <p:cNvSpPr>
            <a:spLocks noGrp="1"/>
          </p:cNvSpPr>
          <p:nvPr>
            <p:ph type="body" sz="quarter" idx="10" hasCustomPrompt="1"/>
          </p:nvPr>
        </p:nvSpPr>
        <p:spPr>
          <a:xfrm>
            <a:off x="410188" y="829744"/>
            <a:ext cx="10363200" cy="218395"/>
          </a:xfrm>
        </p:spPr>
        <p:txBody>
          <a:bodyPr>
            <a:noAutofit/>
          </a:bodyPr>
          <a:lstStyle>
            <a:lvl1pPr marL="0" indent="0" algn="l">
              <a:buNone/>
              <a:defRPr lang="en-US" sz="1700" b="1" kern="1200" dirty="0" smtClean="0">
                <a:solidFill>
                  <a:srgbClr val="404040"/>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10" name="Image 2">
            <a:extLst>
              <a:ext uri="{FF2B5EF4-FFF2-40B4-BE49-F238E27FC236}">
                <a16:creationId xmlns:a16="http://schemas.microsoft.com/office/drawing/2014/main" id="{C70DEC39-EBD0-E44A-BC0A-26CDCAA0C6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9340" y="6212539"/>
            <a:ext cx="1419212" cy="536703"/>
          </a:xfrm>
          <a:prstGeom prst="rect">
            <a:avLst/>
          </a:prstGeom>
        </p:spPr>
      </p:pic>
    </p:spTree>
    <p:extLst>
      <p:ext uri="{BB962C8B-B14F-4D97-AF65-F5344CB8AC3E}">
        <p14:creationId xmlns:p14="http://schemas.microsoft.com/office/powerpoint/2010/main" val="3871678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DÉE FORTE">
    <p:spTree>
      <p:nvGrpSpPr>
        <p:cNvPr id="1" name=""/>
        <p:cNvGrpSpPr/>
        <p:nvPr/>
      </p:nvGrpSpPr>
      <p:grpSpPr>
        <a:xfrm>
          <a:off x="0" y="0"/>
          <a:ext cx="0" cy="0"/>
          <a:chOff x="0" y="0"/>
          <a:chExt cx="0" cy="0"/>
        </a:xfrm>
      </p:grpSpPr>
      <p:pic>
        <p:nvPicPr>
          <p:cNvPr id="15" name="Espace réservé pour une imag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itle 3"/>
          <p:cNvSpPr>
            <a:spLocks noGrp="1"/>
          </p:cNvSpPr>
          <p:nvPr>
            <p:ph type="title" hasCustomPrompt="1"/>
          </p:nvPr>
        </p:nvSpPr>
        <p:spPr>
          <a:xfrm>
            <a:off x="433471" y="3093097"/>
            <a:ext cx="10363200" cy="671807"/>
          </a:xfrm>
        </p:spPr>
        <p:txBody>
          <a:bodyPr>
            <a:noAutofit/>
          </a:bodyPr>
          <a:lstStyle>
            <a:lvl1pPr algn="l">
              <a:defRPr lang="en-US" sz="5000" b="1" i="0" kern="1200" dirty="0" smtClean="0">
                <a:gradFill flip="none" rotWithShape="1">
                  <a:gsLst>
                    <a:gs pos="0">
                      <a:srgbClr val="EB311B"/>
                    </a:gs>
                    <a:gs pos="100000">
                      <a:srgbClr val="FF6600"/>
                    </a:gs>
                  </a:gsLst>
                  <a:lin ang="0" scaled="1"/>
                  <a:tileRect/>
                </a:gradFill>
                <a:latin typeface="Calibri" panose="020F0502020204030204" pitchFamily="34" charset="0"/>
                <a:ea typeface="Calibri" panose="020F0502020204030204" pitchFamily="34" charset="0"/>
                <a:cs typeface="Calibri" panose="020F0502020204030204" pitchFamily="34" charset="0"/>
              </a:defRPr>
            </a:lvl1pPr>
          </a:lstStyle>
          <a:p>
            <a:r>
              <a:rPr lang="en-US" dirty="0"/>
              <a:t>MAIN IDEA</a:t>
            </a:r>
          </a:p>
        </p:txBody>
      </p:sp>
      <p:pic>
        <p:nvPicPr>
          <p:cNvPr id="5" name="Image 2">
            <a:extLst>
              <a:ext uri="{FF2B5EF4-FFF2-40B4-BE49-F238E27FC236}">
                <a16:creationId xmlns:a16="http://schemas.microsoft.com/office/drawing/2014/main" id="{E06F6CC2-8407-C343-81AC-4EADF4C8C5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9340" y="6212539"/>
            <a:ext cx="1419212" cy="536703"/>
          </a:xfrm>
          <a:prstGeom prst="rect">
            <a:avLst/>
          </a:prstGeom>
        </p:spPr>
      </p:pic>
    </p:spTree>
    <p:extLst>
      <p:ext uri="{BB962C8B-B14F-4D97-AF65-F5344CB8AC3E}">
        <p14:creationId xmlns:p14="http://schemas.microsoft.com/office/powerpoint/2010/main" val="2484110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CCUEIL_BVA / CLIENT">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0">
                <a:srgbClr val="EB1E16"/>
              </a:gs>
              <a:gs pos="100000">
                <a:srgbClr val="FF6600"/>
              </a:gs>
            </a:gsLst>
            <a:lin ang="0" scaled="1"/>
            <a:tileRect/>
          </a:gra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12" name="Image 11"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3" name="Espace réservé du texte 2"/>
          <p:cNvSpPr>
            <a:spLocks noGrp="1"/>
          </p:cNvSpPr>
          <p:nvPr>
            <p:ph type="body" sz="quarter" idx="10" hasCustomPrompt="1"/>
          </p:nvPr>
        </p:nvSpPr>
        <p:spPr>
          <a:xfrm>
            <a:off x="116416" y="3817395"/>
            <a:ext cx="11959167" cy="620211"/>
          </a:xfrm>
        </p:spPr>
        <p:txBody>
          <a:bodyPr>
            <a:noAutofit/>
          </a:bodyPr>
          <a:lstStyle>
            <a:lvl1pPr marL="0" indent="0" algn="ctr">
              <a:buFontTx/>
              <a:buNone/>
              <a:defRPr sz="5500" b="1">
                <a:solidFill>
                  <a:schemeClr val="bg1"/>
                </a:solidFill>
                <a:latin typeface="Calibri" panose="020F0502020204030204" pitchFamily="34" charset="0"/>
                <a:cs typeface="Calibri" panose="020F0502020204030204" pitchFamily="34" charset="0"/>
              </a:defRPr>
            </a:lvl1pPr>
          </a:lstStyle>
          <a:p>
            <a:pPr lvl="0"/>
            <a:r>
              <a:rPr lang="fr-FR" dirty="0"/>
              <a:t>TITLE</a:t>
            </a:r>
          </a:p>
        </p:txBody>
      </p:sp>
      <p:sp>
        <p:nvSpPr>
          <p:cNvPr id="19" name="Espace réservé du texte 18"/>
          <p:cNvSpPr>
            <a:spLocks noGrp="1"/>
          </p:cNvSpPr>
          <p:nvPr>
            <p:ph type="body" sz="quarter" idx="12" hasCustomPrompt="1"/>
          </p:nvPr>
        </p:nvSpPr>
        <p:spPr>
          <a:xfrm>
            <a:off x="4042727" y="5874279"/>
            <a:ext cx="2127780" cy="729721"/>
          </a:xfrm>
        </p:spPr>
        <p:txBody>
          <a:bodyPr>
            <a:normAutofit/>
          </a:bodyPr>
          <a:lstStyle>
            <a:lvl1pPr marL="0" indent="0">
              <a:buNone/>
              <a:defRPr sz="1300" baseline="0">
                <a:solidFill>
                  <a:srgbClr val="FFFFFF"/>
                </a:solidFill>
                <a:latin typeface="Calibri" panose="020F0502020204030204" pitchFamily="34" charset="0"/>
                <a:cs typeface="Calibri" panose="020F0502020204030204" pitchFamily="34" charset="0"/>
              </a:defRPr>
            </a:lvl1pPr>
          </a:lstStyle>
          <a:p>
            <a:pPr lvl="0"/>
            <a:r>
              <a:rPr lang="fr-FR" dirty="0"/>
              <a:t>Contact </a:t>
            </a:r>
            <a:r>
              <a:rPr lang="fr-FR" dirty="0" err="1"/>
              <a:t>name</a:t>
            </a:r>
            <a:endParaRPr lang="fr-FR" dirty="0"/>
          </a:p>
          <a:p>
            <a:pPr lvl="0"/>
            <a:r>
              <a:rPr lang="fr-FR" dirty="0"/>
              <a:t>email@company.com</a:t>
            </a:r>
          </a:p>
          <a:p>
            <a:pPr lvl="0"/>
            <a:r>
              <a:rPr lang="fr-FR" dirty="0"/>
              <a:t>01 71 31 56 78</a:t>
            </a:r>
          </a:p>
        </p:txBody>
      </p:sp>
      <p:sp>
        <p:nvSpPr>
          <p:cNvPr id="20" name="Espace réservé du texte 18"/>
          <p:cNvSpPr>
            <a:spLocks noGrp="1"/>
          </p:cNvSpPr>
          <p:nvPr>
            <p:ph type="body" sz="quarter" idx="13" hasCustomPrompt="1"/>
          </p:nvPr>
        </p:nvSpPr>
        <p:spPr>
          <a:xfrm>
            <a:off x="6465887" y="5874279"/>
            <a:ext cx="1810279" cy="729721"/>
          </a:xfrm>
        </p:spPr>
        <p:txBody>
          <a:bodyPr>
            <a:noAutofit/>
          </a:bodyPr>
          <a:lstStyle>
            <a:lvl1pPr marL="0" indent="0">
              <a:buNone/>
              <a:defRPr sz="1300" baseline="0">
                <a:solidFill>
                  <a:srgbClr val="FFFFFF"/>
                </a:solidFill>
                <a:latin typeface="Calibri" panose="020F0502020204030204" pitchFamily="34" charset="0"/>
                <a:cs typeface="Calibri" panose="020F0502020204030204" pitchFamily="34" charset="0"/>
              </a:defRPr>
            </a:lvl1pPr>
          </a:lstStyle>
          <a:p>
            <a:pPr lvl="0"/>
            <a:r>
              <a:rPr lang="fr-FR" dirty="0"/>
              <a:t>Contact </a:t>
            </a:r>
            <a:r>
              <a:rPr lang="fr-FR" dirty="0" err="1"/>
              <a:t>name</a:t>
            </a:r>
            <a:endParaRPr lang="fr-FR" dirty="0"/>
          </a:p>
          <a:p>
            <a:pPr lvl="0"/>
            <a:r>
              <a:rPr lang="fr-FR" dirty="0"/>
              <a:t>email@bva-group.com</a:t>
            </a:r>
          </a:p>
          <a:p>
            <a:pPr lvl="0"/>
            <a:r>
              <a:rPr lang="fr-FR" dirty="0"/>
              <a:t>01 71 31 56 78</a:t>
            </a:r>
          </a:p>
        </p:txBody>
      </p:sp>
      <p:sp>
        <p:nvSpPr>
          <p:cNvPr id="22" name="Espace réservé du texte 21"/>
          <p:cNvSpPr>
            <a:spLocks noGrp="1"/>
          </p:cNvSpPr>
          <p:nvPr>
            <p:ph type="body" sz="quarter" idx="14" hasCustomPrompt="1"/>
          </p:nvPr>
        </p:nvSpPr>
        <p:spPr>
          <a:xfrm>
            <a:off x="137583" y="4519613"/>
            <a:ext cx="11937999" cy="327554"/>
          </a:xfrm>
        </p:spPr>
        <p:txBody>
          <a:bodyPr>
            <a:normAutofit/>
          </a:bodyPr>
          <a:lstStyle>
            <a:lvl1pPr marL="0" indent="0" algn="ctr">
              <a:buFontTx/>
              <a:buNone/>
              <a:defRPr sz="1800" b="0" spc="300" baseline="0">
                <a:solidFill>
                  <a:srgbClr val="FFFFFF"/>
                </a:solidFill>
                <a:latin typeface="Calibri" panose="020F0502020204030204" pitchFamily="34" charset="0"/>
                <a:cs typeface="Calibri" panose="020F0502020204030204" pitchFamily="34" charset="0"/>
              </a:defRPr>
            </a:lvl1pPr>
          </a:lstStyle>
          <a:p>
            <a:pPr lvl="0"/>
            <a:r>
              <a:rPr lang="fr-FR" dirty="0" err="1"/>
              <a:t>Lorem</a:t>
            </a:r>
            <a:r>
              <a:rPr lang="fr-FR" dirty="0"/>
              <a:t> </a:t>
            </a:r>
            <a:r>
              <a:rPr lang="fr-FR" dirty="0" err="1"/>
              <a:t>ipsum</a:t>
            </a:r>
            <a:r>
              <a:rPr lang="fr-FR" dirty="0"/>
              <a:t> </a:t>
            </a:r>
            <a:r>
              <a:rPr lang="fr-FR" dirty="0" err="1"/>
              <a:t>enim</a:t>
            </a:r>
            <a:r>
              <a:rPr lang="fr-FR" dirty="0"/>
              <a:t> </a:t>
            </a:r>
            <a:r>
              <a:rPr lang="fr-FR" dirty="0" err="1"/>
              <a:t>ultrices</a:t>
            </a:r>
            <a:r>
              <a:rPr lang="fr-FR" dirty="0"/>
              <a:t> </a:t>
            </a:r>
            <a:r>
              <a:rPr lang="fr-FR" dirty="0" err="1"/>
              <a:t>tempor</a:t>
            </a:r>
            <a:endParaRPr lang="fr-FR" dirty="0"/>
          </a:p>
        </p:txBody>
      </p:sp>
      <p:sp>
        <p:nvSpPr>
          <p:cNvPr id="27" name="Espace réservé du texte 26"/>
          <p:cNvSpPr>
            <a:spLocks noGrp="1"/>
          </p:cNvSpPr>
          <p:nvPr>
            <p:ph type="body" sz="quarter" idx="15" hasCustomPrompt="1"/>
          </p:nvPr>
        </p:nvSpPr>
        <p:spPr>
          <a:xfrm>
            <a:off x="6465887" y="5620280"/>
            <a:ext cx="1810279" cy="179387"/>
          </a:xfrm>
        </p:spPr>
        <p:txBody>
          <a:bodyPr>
            <a:noAutofit/>
          </a:bodyPr>
          <a:lstStyle>
            <a:lvl1pPr marL="0" indent="0" algn="l">
              <a:buNone/>
              <a:defRPr sz="1400" b="1" baseline="0">
                <a:solidFill>
                  <a:srgbClr val="FFFFFF"/>
                </a:solidFill>
                <a:latin typeface="Calibri" panose="020F0502020204030204" pitchFamily="34" charset="0"/>
                <a:cs typeface="Calibri" panose="020F0502020204030204" pitchFamily="34" charset="0"/>
              </a:defRPr>
            </a:lvl1pPr>
          </a:lstStyle>
          <a:p>
            <a:pPr lvl="0"/>
            <a:r>
              <a:rPr lang="fr-FR" dirty="0"/>
              <a:t>BVA BDRC CONTACT :</a:t>
            </a:r>
          </a:p>
        </p:txBody>
      </p:sp>
      <p:sp>
        <p:nvSpPr>
          <p:cNvPr id="29" name="Espace réservé du texte 28"/>
          <p:cNvSpPr>
            <a:spLocks noGrp="1"/>
          </p:cNvSpPr>
          <p:nvPr>
            <p:ph type="body" sz="quarter" idx="16" hasCustomPrompt="1"/>
          </p:nvPr>
        </p:nvSpPr>
        <p:spPr>
          <a:xfrm>
            <a:off x="4042727" y="5620280"/>
            <a:ext cx="2127780" cy="179387"/>
          </a:xfrm>
        </p:spPr>
        <p:txBody>
          <a:bodyPr>
            <a:noAutofit/>
          </a:bodyPr>
          <a:lstStyle>
            <a:lvl1pPr marL="0" indent="0">
              <a:buNone/>
              <a:defRPr sz="1400" b="1" baseline="0">
                <a:solidFill>
                  <a:srgbClr val="FFFFFF"/>
                </a:solidFill>
                <a:latin typeface="Calibri" panose="020F0502020204030204" pitchFamily="34" charset="0"/>
                <a:cs typeface="Calibri" panose="020F0502020204030204" pitchFamily="34" charset="0"/>
              </a:defRPr>
            </a:lvl1pPr>
          </a:lstStyle>
          <a:p>
            <a:pPr lvl="0"/>
            <a:r>
              <a:rPr lang="fr-FR" dirty="0"/>
              <a:t>CLIENT NAME CONTACT :</a:t>
            </a:r>
          </a:p>
        </p:txBody>
      </p:sp>
      <p:pic>
        <p:nvPicPr>
          <p:cNvPr id="2" name="Image 1"/>
          <p:cNvPicPr>
            <a:picLocks noChangeAspect="1"/>
          </p:cNvPicPr>
          <p:nvPr userDrawn="1"/>
        </p:nvPicPr>
        <p:blipFill>
          <a:blip r:embed="rId3"/>
          <a:stretch>
            <a:fillRect/>
          </a:stretch>
        </p:blipFill>
        <p:spPr>
          <a:xfrm>
            <a:off x="4950884" y="1386416"/>
            <a:ext cx="2290232" cy="2120086"/>
          </a:xfrm>
          <a:prstGeom prst="rect">
            <a:avLst/>
          </a:prstGeom>
        </p:spPr>
      </p:pic>
      <p:sp>
        <p:nvSpPr>
          <p:cNvPr id="15" name="Espace réservé du texte 18"/>
          <p:cNvSpPr>
            <a:spLocks noGrp="1"/>
          </p:cNvSpPr>
          <p:nvPr>
            <p:ph type="body" sz="quarter" idx="18" hasCustomPrompt="1"/>
          </p:nvPr>
        </p:nvSpPr>
        <p:spPr>
          <a:xfrm>
            <a:off x="380470" y="6390204"/>
            <a:ext cx="1641427" cy="213796"/>
          </a:xfrm>
        </p:spPr>
        <p:txBody>
          <a:bodyPr>
            <a:normAutofit/>
          </a:bodyPr>
          <a:lstStyle>
            <a:lvl1pPr marL="0" indent="0">
              <a:buNone/>
              <a:defRPr sz="1200" baseline="0">
                <a:solidFill>
                  <a:srgbClr val="FFFFFF"/>
                </a:solidFill>
                <a:latin typeface="Calibri" panose="020F0502020204030204" pitchFamily="34" charset="0"/>
                <a:cs typeface="Calibri" panose="020F0502020204030204" pitchFamily="34" charset="0"/>
              </a:defRPr>
            </a:lvl1pPr>
          </a:lstStyle>
          <a:p>
            <a:pPr lvl="0"/>
            <a:r>
              <a:rPr lang="fr-FR" dirty="0" err="1"/>
              <a:t>Research</a:t>
            </a:r>
            <a:r>
              <a:rPr lang="fr-FR" dirty="0"/>
              <a:t> </a:t>
            </a:r>
            <a:r>
              <a:rPr lang="fr-FR" dirty="0" err="1"/>
              <a:t>number</a:t>
            </a:r>
            <a:r>
              <a:rPr lang="fr-FR" dirty="0"/>
              <a:t> :</a:t>
            </a:r>
          </a:p>
        </p:txBody>
      </p:sp>
      <p:sp>
        <p:nvSpPr>
          <p:cNvPr id="7" name="Espace réservé pour une image  6"/>
          <p:cNvSpPr>
            <a:spLocks noGrp="1"/>
          </p:cNvSpPr>
          <p:nvPr>
            <p:ph type="pic" sz="quarter" idx="19" hasCustomPrompt="1"/>
          </p:nvPr>
        </p:nvSpPr>
        <p:spPr>
          <a:xfrm>
            <a:off x="5228326" y="1737047"/>
            <a:ext cx="1767299" cy="1307236"/>
          </a:xfrm>
        </p:spPr>
        <p:txBody>
          <a:bodyPr/>
          <a:lstStyle>
            <a:lvl1pPr marL="0" indent="0" algn="ctr">
              <a:buNone/>
              <a:defRPr>
                <a:latin typeface="Calibri" panose="020F0502020204030204" pitchFamily="34" charset="0"/>
                <a:cs typeface="Calibri" panose="020F0502020204030204" pitchFamily="34" charset="0"/>
              </a:defRPr>
            </a:lvl1pPr>
          </a:lstStyle>
          <a:p>
            <a:r>
              <a:rPr lang="fr-FR" dirty="0"/>
              <a:t>Picture </a:t>
            </a:r>
          </a:p>
        </p:txBody>
      </p:sp>
      <p:pic>
        <p:nvPicPr>
          <p:cNvPr id="14" name="Image 13">
            <a:extLst>
              <a:ext uri="{FF2B5EF4-FFF2-40B4-BE49-F238E27FC236}">
                <a16:creationId xmlns:a16="http://schemas.microsoft.com/office/drawing/2014/main" id="{4D30A71F-3491-4ABD-8EC8-B0DE005C886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297168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ORANGE">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0">
                <a:srgbClr val="EB1E16"/>
              </a:gs>
              <a:gs pos="100000">
                <a:srgbClr val="FF6600"/>
              </a:gs>
            </a:gsLst>
            <a:lin ang="0" scaled="1"/>
            <a:tileRect/>
          </a:gra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7" name="Image 6"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5" name="Title 3"/>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6" name="Text Placeholder 5"/>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9" name="Image 8">
            <a:extLst>
              <a:ext uri="{FF2B5EF4-FFF2-40B4-BE49-F238E27FC236}">
                <a16:creationId xmlns:a16="http://schemas.microsoft.com/office/drawing/2014/main" id="{54216924-DA73-480D-A496-F9CFF6F4B6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2062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IMAGE">
    <p:spTree>
      <p:nvGrpSpPr>
        <p:cNvPr id="1" name=""/>
        <p:cNvGrpSpPr/>
        <p:nvPr/>
      </p:nvGrpSpPr>
      <p:grpSpPr>
        <a:xfrm>
          <a:off x="0" y="0"/>
          <a:ext cx="0" cy="0"/>
          <a:chOff x="0" y="0"/>
          <a:chExt cx="0" cy="0"/>
        </a:xfrm>
      </p:grpSpPr>
      <p:sp>
        <p:nvSpPr>
          <p:cNvPr id="16" name="Rectangle 15"/>
          <p:cNvSpPr/>
          <p:nvPr userDrawn="1"/>
        </p:nvSpPr>
        <p:spPr>
          <a:xfrm>
            <a:off x="116417" y="116418"/>
            <a:ext cx="11959166" cy="6614582"/>
          </a:xfrm>
          <a:prstGeom prst="rect">
            <a:avLst/>
          </a:prstGeom>
          <a:gradFill flip="none" rotWithShape="1">
            <a:gsLst>
              <a:gs pos="0">
                <a:srgbClr val="EB1E16"/>
              </a:gs>
              <a:gs pos="100000">
                <a:srgbClr val="FF6600"/>
              </a:gs>
            </a:gsLst>
            <a:lin ang="0" scaled="1"/>
            <a:tileRect/>
          </a:gra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11" name="Image 10" descr="Texture-1.png">
            <a:extLst>
              <a:ext uri="{FF2B5EF4-FFF2-40B4-BE49-F238E27FC236}">
                <a16:creationId xmlns:a16="http://schemas.microsoft.com/office/drawing/2014/main" id="{655A8995-253F-4915-94E6-422B30DDF7B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2" name="ZoneTexte 1"/>
          <p:cNvSpPr txBox="1"/>
          <p:nvPr userDrawn="1"/>
        </p:nvSpPr>
        <p:spPr>
          <a:xfrm>
            <a:off x="8329083" y="-1534583"/>
            <a:ext cx="184666" cy="369332"/>
          </a:xfrm>
          <a:prstGeom prst="rect">
            <a:avLst/>
          </a:prstGeom>
          <a:noFill/>
        </p:spPr>
        <p:txBody>
          <a:bodyPr wrap="none" rtlCol="0">
            <a:spAutoFit/>
          </a:bodyPr>
          <a:lstStyle/>
          <a:p>
            <a:endParaRPr lang="fr-FR" dirty="0"/>
          </a:p>
        </p:txBody>
      </p:sp>
      <p:sp>
        <p:nvSpPr>
          <p:cNvPr id="8" name="Title 3">
            <a:extLst>
              <a:ext uri="{FF2B5EF4-FFF2-40B4-BE49-F238E27FC236}">
                <a16:creationId xmlns:a16="http://schemas.microsoft.com/office/drawing/2014/main" id="{FA4EA2FE-10C4-42F4-BD61-87B9F15A661B}"/>
              </a:ext>
            </a:extLst>
          </p:cNvPr>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9" name="Text Placeholder 5">
            <a:extLst>
              <a:ext uri="{FF2B5EF4-FFF2-40B4-BE49-F238E27FC236}">
                <a16:creationId xmlns:a16="http://schemas.microsoft.com/office/drawing/2014/main" id="{24ABE18E-2A06-4272-963E-012F982D1768}"/>
              </a:ext>
            </a:extLst>
          </p:cNvPr>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13" name="Image 12">
            <a:extLst>
              <a:ext uri="{FF2B5EF4-FFF2-40B4-BE49-F238E27FC236}">
                <a16:creationId xmlns:a16="http://schemas.microsoft.com/office/drawing/2014/main" id="{51B9BA8E-0F08-4686-8ADC-92500F2B09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2073213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RE BORDEAUX">
    <p:spTree>
      <p:nvGrpSpPr>
        <p:cNvPr id="1" name=""/>
        <p:cNvGrpSpPr/>
        <p:nvPr/>
      </p:nvGrpSpPr>
      <p:grpSpPr>
        <a:xfrm>
          <a:off x="0" y="0"/>
          <a:ext cx="0" cy="0"/>
          <a:chOff x="0" y="0"/>
          <a:chExt cx="0" cy="0"/>
        </a:xfrm>
      </p:grpSpPr>
      <p:sp>
        <p:nvSpPr>
          <p:cNvPr id="10" name="Rectangle 9"/>
          <p:cNvSpPr/>
          <p:nvPr userDrawn="1"/>
        </p:nvSpPr>
        <p:spPr>
          <a:xfrm>
            <a:off x="116417" y="116418"/>
            <a:ext cx="11959166" cy="6614582"/>
          </a:xfrm>
          <a:prstGeom prst="rect">
            <a:avLst/>
          </a:prstGeom>
          <a:gradFill flip="none" rotWithShape="1">
            <a:gsLst>
              <a:gs pos="100000">
                <a:srgbClr val="C71D48"/>
              </a:gs>
              <a:gs pos="0">
                <a:srgbClr val="5E0F24"/>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11" name="Image 10"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7" name="Title 3">
            <a:extLst>
              <a:ext uri="{FF2B5EF4-FFF2-40B4-BE49-F238E27FC236}">
                <a16:creationId xmlns:a16="http://schemas.microsoft.com/office/drawing/2014/main" id="{B38E6394-19AB-4FF1-B715-040648D328A2}"/>
              </a:ext>
            </a:extLst>
          </p:cNvPr>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8" name="Text Placeholder 5">
            <a:extLst>
              <a:ext uri="{FF2B5EF4-FFF2-40B4-BE49-F238E27FC236}">
                <a16:creationId xmlns:a16="http://schemas.microsoft.com/office/drawing/2014/main" id="{37605D2C-D6C6-4398-BC95-975813B069C8}"/>
              </a:ext>
            </a:extLst>
          </p:cNvPr>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9" name="Image 8">
            <a:extLst>
              <a:ext uri="{FF2B5EF4-FFF2-40B4-BE49-F238E27FC236}">
                <a16:creationId xmlns:a16="http://schemas.microsoft.com/office/drawing/2014/main" id="{422839C1-8D3D-4C74-B7C4-4C75407804E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61812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RE BLEU">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100000">
                <a:srgbClr val="7BC9EE"/>
              </a:gs>
              <a:gs pos="0">
                <a:srgbClr val="356F8F"/>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7" name="Image 6"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9" name="Title 3">
            <a:extLst>
              <a:ext uri="{FF2B5EF4-FFF2-40B4-BE49-F238E27FC236}">
                <a16:creationId xmlns:a16="http://schemas.microsoft.com/office/drawing/2014/main" id="{7F0CEC01-489B-4745-9027-F48718913C3D}"/>
              </a:ext>
            </a:extLst>
          </p:cNvPr>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10" name="Text Placeholder 5">
            <a:extLst>
              <a:ext uri="{FF2B5EF4-FFF2-40B4-BE49-F238E27FC236}">
                <a16:creationId xmlns:a16="http://schemas.microsoft.com/office/drawing/2014/main" id="{09234EEC-3D1F-43AB-B6BF-72E1C3746E47}"/>
              </a:ext>
            </a:extLst>
          </p:cNvPr>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11" name="Image 10">
            <a:extLst>
              <a:ext uri="{FF2B5EF4-FFF2-40B4-BE49-F238E27FC236}">
                <a16:creationId xmlns:a16="http://schemas.microsoft.com/office/drawing/2014/main" id="{30C760E1-666A-4109-8C76-C01B04B3A4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831270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RE VERT">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100000">
                <a:srgbClr val="AFD52C"/>
              </a:gs>
              <a:gs pos="0">
                <a:srgbClr val="677E1A"/>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7" name="Image 6"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9" name="Title 3">
            <a:extLst>
              <a:ext uri="{FF2B5EF4-FFF2-40B4-BE49-F238E27FC236}">
                <a16:creationId xmlns:a16="http://schemas.microsoft.com/office/drawing/2014/main" id="{4B8F53CA-8DD4-43E9-A170-8E1090DC524E}"/>
              </a:ext>
            </a:extLst>
          </p:cNvPr>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10" name="Text Placeholder 5">
            <a:extLst>
              <a:ext uri="{FF2B5EF4-FFF2-40B4-BE49-F238E27FC236}">
                <a16:creationId xmlns:a16="http://schemas.microsoft.com/office/drawing/2014/main" id="{07273155-E885-418D-A14A-8858B5C932C3}"/>
              </a:ext>
            </a:extLst>
          </p:cNvPr>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11" name="Image 10">
            <a:extLst>
              <a:ext uri="{FF2B5EF4-FFF2-40B4-BE49-F238E27FC236}">
                <a16:creationId xmlns:a16="http://schemas.microsoft.com/office/drawing/2014/main" id="{89EBB237-0F36-40FD-80D9-2286E23770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424266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S BLOC TEXT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stretch>
            <a:fillRect/>
          </a:stretch>
        </p:blipFill>
        <p:spPr>
          <a:xfrm>
            <a:off x="0" y="6117336"/>
            <a:ext cx="12192000" cy="740664"/>
          </a:xfrm>
          <a:prstGeom prst="rect">
            <a:avLst/>
          </a:prstGeom>
        </p:spPr>
      </p:pic>
      <p:pic>
        <p:nvPicPr>
          <p:cNvPr id="9" name="Image 2">
            <a:extLst>
              <a:ext uri="{FF2B5EF4-FFF2-40B4-BE49-F238E27FC236}">
                <a16:creationId xmlns:a16="http://schemas.microsoft.com/office/drawing/2014/main" id="{C33E795D-DB54-9246-85DB-AD286751C2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9340" y="6212539"/>
            <a:ext cx="1419212" cy="536703"/>
          </a:xfrm>
          <a:prstGeom prst="rect">
            <a:avLst/>
          </a:prstGeom>
        </p:spPr>
      </p:pic>
      <p:sp>
        <p:nvSpPr>
          <p:cNvPr id="4" name="Title 3"/>
          <p:cNvSpPr>
            <a:spLocks noGrp="1"/>
          </p:cNvSpPr>
          <p:nvPr>
            <p:ph type="title" hasCustomPrompt="1"/>
          </p:nvPr>
        </p:nvSpPr>
        <p:spPr>
          <a:xfrm>
            <a:off x="422888" y="244702"/>
            <a:ext cx="10363200" cy="671807"/>
          </a:xfrm>
        </p:spPr>
        <p:txBody>
          <a:bodyPr>
            <a:normAutofit/>
          </a:bodyPr>
          <a:lstStyle>
            <a:lvl1pPr algn="l">
              <a:defRPr lang="en-US" sz="3200" b="1" i="0" kern="1200" dirty="0" smtClean="0">
                <a:gradFill flip="none" rotWithShape="1">
                  <a:gsLst>
                    <a:gs pos="0">
                      <a:srgbClr val="EB311B"/>
                    </a:gs>
                    <a:gs pos="100000">
                      <a:srgbClr val="FF6600"/>
                    </a:gs>
                  </a:gsLst>
                  <a:lin ang="0" scaled="1"/>
                  <a:tileRect/>
                </a:gra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6" name="Text Placeholder 5"/>
          <p:cNvSpPr>
            <a:spLocks noGrp="1"/>
          </p:cNvSpPr>
          <p:nvPr>
            <p:ph type="body" sz="quarter" idx="10" hasCustomPrompt="1"/>
          </p:nvPr>
        </p:nvSpPr>
        <p:spPr>
          <a:xfrm>
            <a:off x="410188" y="829744"/>
            <a:ext cx="10363200" cy="218395"/>
          </a:xfrm>
        </p:spPr>
        <p:txBody>
          <a:bodyPr>
            <a:noAutofit/>
          </a:bodyPr>
          <a:lstStyle>
            <a:lvl1pPr marL="0" indent="0" algn="l">
              <a:buNone/>
              <a:defRPr lang="en-US" sz="1700" b="1" kern="1200" dirty="0" smtClean="0">
                <a:solidFill>
                  <a:srgbClr val="404040"/>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sp>
        <p:nvSpPr>
          <p:cNvPr id="24" name="Espace réservé du texte 23"/>
          <p:cNvSpPr>
            <a:spLocks noGrp="1"/>
          </p:cNvSpPr>
          <p:nvPr>
            <p:ph type="body" sz="quarter" idx="18" hasCustomPrompt="1"/>
          </p:nvPr>
        </p:nvSpPr>
        <p:spPr>
          <a:xfrm>
            <a:off x="425450" y="1562100"/>
            <a:ext cx="9417050" cy="273050"/>
          </a:xfrm>
        </p:spPr>
        <p:txBody>
          <a:bodyPr>
            <a:noAutofit/>
          </a:bodyPr>
          <a:lstStyle>
            <a:lvl1pPr marL="0" indent="0">
              <a:buNone/>
              <a:defRPr sz="2500" b="1">
                <a:solidFill>
                  <a:srgbClr val="404040"/>
                </a:solidFill>
                <a:latin typeface="Calibri" panose="020F0502020204030204" pitchFamily="34" charset="0"/>
                <a:cs typeface="Calibri" panose="020F0502020204030204" pitchFamily="34" charset="0"/>
              </a:defRPr>
            </a:lvl1pPr>
          </a:lstStyle>
          <a:p>
            <a:pPr lvl="0"/>
            <a:r>
              <a:rPr lang="fr-FR" dirty="0" err="1"/>
              <a:t>Title</a:t>
            </a:r>
            <a:endParaRPr lang="fr-FR" dirty="0"/>
          </a:p>
        </p:txBody>
      </p:sp>
      <p:sp>
        <p:nvSpPr>
          <p:cNvPr id="28" name="Espace réservé du texte 27"/>
          <p:cNvSpPr>
            <a:spLocks noGrp="1"/>
          </p:cNvSpPr>
          <p:nvPr>
            <p:ph type="body" sz="quarter" idx="20" hasCustomPrompt="1"/>
          </p:nvPr>
        </p:nvSpPr>
        <p:spPr>
          <a:xfrm>
            <a:off x="425450" y="1943097"/>
            <a:ext cx="9429750" cy="3816350"/>
          </a:xfrm>
        </p:spPr>
        <p:txBody>
          <a:bodyPr>
            <a:normAutofit/>
          </a:bodyPr>
          <a:lstStyle>
            <a:lvl1pPr marL="0" indent="0">
              <a:lnSpc>
                <a:spcPct val="120000"/>
              </a:lnSpc>
              <a:buNone/>
              <a:defRPr sz="1400">
                <a:solidFill>
                  <a:schemeClr val="bg1">
                    <a:lumMod val="50000"/>
                  </a:schemeClr>
                </a:solidFill>
                <a:latin typeface="Calibri" panose="020F0502020204030204" pitchFamily="34" charset="0"/>
                <a:cs typeface="Calibri" panose="020F0502020204030204" pitchFamily="34" charset="0"/>
              </a:defRPr>
            </a:lvl1pPr>
          </a:lstStyle>
          <a:p>
            <a:pPr lvl="0"/>
            <a:endParaRPr lang="fr-FR" dirty="0"/>
          </a:p>
        </p:txBody>
      </p:sp>
    </p:spTree>
    <p:extLst>
      <p:ext uri="{BB962C8B-B14F-4D97-AF65-F5344CB8AC3E}">
        <p14:creationId xmlns:p14="http://schemas.microsoft.com/office/powerpoint/2010/main" val="1723720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S TITRE SEUL">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stretch>
            <a:fillRect/>
          </a:stretch>
        </p:blipFill>
        <p:spPr>
          <a:xfrm>
            <a:off x="0" y="6117336"/>
            <a:ext cx="12192000" cy="740664"/>
          </a:xfrm>
          <a:prstGeom prst="rect">
            <a:avLst/>
          </a:prstGeom>
        </p:spPr>
      </p:pic>
      <p:sp>
        <p:nvSpPr>
          <p:cNvPr id="14" name="Title 3">
            <a:extLst>
              <a:ext uri="{FF2B5EF4-FFF2-40B4-BE49-F238E27FC236}">
                <a16:creationId xmlns:a16="http://schemas.microsoft.com/office/drawing/2014/main" id="{789332BA-1E3A-4A3F-9BA9-FCA827C19D9C}"/>
              </a:ext>
            </a:extLst>
          </p:cNvPr>
          <p:cNvSpPr>
            <a:spLocks noGrp="1"/>
          </p:cNvSpPr>
          <p:nvPr>
            <p:ph type="title" hasCustomPrompt="1"/>
          </p:nvPr>
        </p:nvSpPr>
        <p:spPr>
          <a:xfrm>
            <a:off x="422888" y="244702"/>
            <a:ext cx="10363200" cy="671807"/>
          </a:xfrm>
        </p:spPr>
        <p:txBody>
          <a:bodyPr>
            <a:normAutofit/>
          </a:bodyPr>
          <a:lstStyle>
            <a:lvl1pPr algn="l">
              <a:defRPr lang="en-US" sz="3200" b="1" i="0" kern="1200" dirty="0" smtClean="0">
                <a:gradFill flip="none" rotWithShape="1">
                  <a:gsLst>
                    <a:gs pos="0">
                      <a:srgbClr val="EB311B"/>
                    </a:gs>
                    <a:gs pos="100000">
                      <a:srgbClr val="FF6600"/>
                    </a:gs>
                  </a:gsLst>
                  <a:lin ang="0" scaled="1"/>
                  <a:tileRect/>
                </a:gra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15" name="Text Placeholder 5">
            <a:extLst>
              <a:ext uri="{FF2B5EF4-FFF2-40B4-BE49-F238E27FC236}">
                <a16:creationId xmlns:a16="http://schemas.microsoft.com/office/drawing/2014/main" id="{4D1C4FBD-8794-43BF-A685-C3599C8441BC}"/>
              </a:ext>
            </a:extLst>
          </p:cNvPr>
          <p:cNvSpPr>
            <a:spLocks noGrp="1"/>
          </p:cNvSpPr>
          <p:nvPr>
            <p:ph type="body" sz="quarter" idx="10" hasCustomPrompt="1"/>
          </p:nvPr>
        </p:nvSpPr>
        <p:spPr>
          <a:xfrm>
            <a:off x="410188" y="829744"/>
            <a:ext cx="10363200" cy="218395"/>
          </a:xfrm>
        </p:spPr>
        <p:txBody>
          <a:bodyPr>
            <a:noAutofit/>
          </a:bodyPr>
          <a:lstStyle>
            <a:lvl1pPr marL="0" indent="0" algn="l">
              <a:buNone/>
              <a:defRPr lang="en-US" sz="1700" b="1" kern="1200" dirty="0" smtClean="0">
                <a:solidFill>
                  <a:srgbClr val="404040"/>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7" name="Image 2">
            <a:extLst>
              <a:ext uri="{FF2B5EF4-FFF2-40B4-BE49-F238E27FC236}">
                <a16:creationId xmlns:a16="http://schemas.microsoft.com/office/drawing/2014/main" id="{876FD1BD-81B4-5942-B10E-C1D7AA13B1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9340" y="6212539"/>
            <a:ext cx="1419212" cy="536703"/>
          </a:xfrm>
          <a:prstGeom prst="rect">
            <a:avLst/>
          </a:prstGeom>
        </p:spPr>
      </p:pic>
    </p:spTree>
    <p:extLst>
      <p:ext uri="{BB962C8B-B14F-4D97-AF65-F5344CB8AC3E}">
        <p14:creationId xmlns:p14="http://schemas.microsoft.com/office/powerpoint/2010/main" val="4272411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Slide Number Placeholder 5"/>
          <p:cNvSpPr txBox="1">
            <a:spLocks/>
          </p:cNvSpPr>
          <p:nvPr userDrawn="1"/>
        </p:nvSpPr>
        <p:spPr>
          <a:xfrm>
            <a:off x="133684" y="6410572"/>
            <a:ext cx="374307" cy="328295"/>
          </a:xfrm>
          <a:prstGeom prst="rect">
            <a:avLst/>
          </a:prstGeom>
          <a:noFill/>
          <a:ln>
            <a:solidFill>
              <a:schemeClr val="bg1"/>
            </a:solidFill>
          </a:ln>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100" b="1" i="0" smtClean="0">
                <a:solidFill>
                  <a:schemeClr val="tx1">
                    <a:alpha val="50000"/>
                  </a:schemeClr>
                </a:solidFill>
                <a:latin typeface="Calibri" panose="020F0502020204030204" pitchFamily="34" charset="0"/>
                <a:ea typeface="Roboto Condensed Light" charset="0"/>
                <a:cs typeface="Calibri" panose="020F0502020204030204" pitchFamily="34" charset="0"/>
              </a:rPr>
              <a:pPr algn="l"/>
              <a:t>‹#›</a:t>
            </a:fld>
            <a:endParaRPr lang="en-US" sz="1100" b="1" i="0" dirty="0">
              <a:solidFill>
                <a:schemeClr val="tx1">
                  <a:alpha val="50000"/>
                </a:schemeClr>
              </a:solidFill>
              <a:latin typeface="Calibri" panose="020F0502020204030204" pitchFamily="34" charset="0"/>
              <a:ea typeface="Roboto Condensed Light" charset="0"/>
              <a:cs typeface="Calibri" panose="020F0502020204030204" pitchFamily="34" charset="0"/>
            </a:endParaRPr>
          </a:p>
        </p:txBody>
      </p:sp>
      <p:sp>
        <p:nvSpPr>
          <p:cNvPr id="9" name="Text Placeholder 5"/>
          <p:cNvSpPr txBox="1">
            <a:spLocks/>
          </p:cNvSpPr>
          <p:nvPr userDrawn="1"/>
        </p:nvSpPr>
        <p:spPr>
          <a:xfrm>
            <a:off x="573506" y="6479134"/>
            <a:ext cx="10363200" cy="218395"/>
          </a:xfrm>
          <a:prstGeom prst="rect">
            <a:avLst/>
          </a:prstGeom>
        </p:spPr>
        <p:txBody>
          <a:bodyPr>
            <a:noAutofit/>
          </a:bodyPr>
          <a:lstStyle>
            <a:lvl1pPr marL="0" indent="0" algn="l" defTabSz="914377" rtl="0" eaLnBrk="1" latinLnBrk="0" hangingPunct="1">
              <a:lnSpc>
                <a:spcPct val="90000"/>
              </a:lnSpc>
              <a:spcBef>
                <a:spcPts val="1000"/>
              </a:spcBef>
              <a:buFont typeface="Arial" panose="020B0604020202020204" pitchFamily="34" charset="0"/>
              <a:buNone/>
              <a:defRPr lang="en-US" sz="1500" kern="1200" dirty="0" smtClean="0">
                <a:solidFill>
                  <a:schemeClr val="bg1">
                    <a:lumMod val="50000"/>
                  </a:schemeClr>
                </a:solidFill>
                <a:latin typeface="Helvetica Neue"/>
                <a:ea typeface="Roboto Condensed bold" panose="02000000000000000000" pitchFamily="2" charset="0"/>
                <a:cs typeface="Helvetica Neue"/>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1000" kern="1200" dirty="0">
              <a:solidFill>
                <a:schemeClr val="bg1">
                  <a:lumMod val="75000"/>
                </a:schemeClr>
              </a:solidFill>
              <a:latin typeface="Calibri" panose="020F0502020204030204" pitchFamily="34" charset="0"/>
              <a:ea typeface="Roboto Condensed bold" panose="02000000000000000000" pitchFamily="2" charset="0"/>
              <a:cs typeface="Calibri" panose="020F0502020204030204" pitchFamily="34" charset="0"/>
            </a:endParaRPr>
          </a:p>
        </p:txBody>
      </p:sp>
      <p:sp>
        <p:nvSpPr>
          <p:cNvPr id="14" name="Title Placeholder 1"/>
          <p:cNvSpPr>
            <a:spLocks noGrp="1"/>
          </p:cNvSpPr>
          <p:nvPr>
            <p:ph type="title"/>
          </p:nvPr>
        </p:nvSpPr>
        <p:spPr>
          <a:xfrm>
            <a:off x="914400" y="588175"/>
            <a:ext cx="10363200" cy="817561"/>
          </a:xfrm>
          <a:prstGeom prst="rect">
            <a:avLst/>
          </a:prstGeom>
        </p:spPr>
        <p:txBody>
          <a:bodyPr vert="horz" lIns="0" tIns="0" rIns="0" bIns="0" rtlCol="0" anchor="ctr">
            <a:normAutofit/>
          </a:bodyPr>
          <a:lstStyle/>
          <a:p>
            <a:r>
              <a:rPr lang="en-US" dirty="0"/>
              <a:t>Click to edit Master title style</a:t>
            </a:r>
          </a:p>
        </p:txBody>
      </p:sp>
      <p:sp>
        <p:nvSpPr>
          <p:cNvPr id="15" name="Text Placeholder 2"/>
          <p:cNvSpPr>
            <a:spLocks noGrp="1"/>
          </p:cNvSpPr>
          <p:nvPr>
            <p:ph type="body" idx="1"/>
          </p:nvPr>
        </p:nvSpPr>
        <p:spPr>
          <a:xfrm>
            <a:off x="914400" y="1527415"/>
            <a:ext cx="10363200" cy="42431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6483213"/>
      </p:ext>
    </p:extLst>
  </p:cSld>
  <p:clrMap bg1="dk1" tx1="lt1" bg2="dk2" tx2="lt2" accent1="accent1" accent2="accent2" accent3="accent3" accent4="accent4" accent5="accent5" accent6="accent6" hlink="hlink" folHlink="folHlink"/>
  <p:sldLayoutIdLst>
    <p:sldLayoutId id="2147483775" r:id="rId1"/>
    <p:sldLayoutId id="2147483784" r:id="rId2"/>
    <p:sldLayoutId id="2147483783" r:id="rId3"/>
    <p:sldLayoutId id="2147483785" r:id="rId4"/>
    <p:sldLayoutId id="2147483781" r:id="rId5"/>
    <p:sldLayoutId id="2147483776" r:id="rId6"/>
    <p:sldLayoutId id="2147483777" r:id="rId7"/>
    <p:sldLayoutId id="2147483694" r:id="rId8"/>
    <p:sldLayoutId id="2147483761" r:id="rId9"/>
    <p:sldLayoutId id="2147483766" r:id="rId10"/>
    <p:sldLayoutId id="2147483782" r:id="rId11"/>
  </p:sldLayoutIdLst>
  <p:txStyles>
    <p:titleStyle>
      <a:lvl1pPr algn="l" defTabSz="914377" rtl="0" eaLnBrk="1" latinLnBrk="0" hangingPunct="1">
        <a:lnSpc>
          <a:spcPct val="90000"/>
        </a:lnSpc>
        <a:spcBef>
          <a:spcPct val="0"/>
        </a:spcBef>
        <a:buNone/>
        <a:defRPr sz="3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3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9.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D9D8EF4-734F-46A4-89F7-3A187ABA95C7}"/>
              </a:ext>
            </a:extLst>
          </p:cNvPr>
          <p:cNvSpPr>
            <a:spLocks noGrp="1"/>
          </p:cNvSpPr>
          <p:nvPr>
            <p:ph type="body" sz="quarter" idx="10"/>
          </p:nvPr>
        </p:nvSpPr>
        <p:spPr/>
        <p:txBody>
          <a:bodyPr/>
          <a:lstStyle/>
          <a:p>
            <a:r>
              <a:rPr lang="fr-FR" dirty="0"/>
              <a:t>IMLA Mortgage Market Tracker </a:t>
            </a:r>
          </a:p>
          <a:p>
            <a:r>
              <a:rPr lang="fr-FR" dirty="0"/>
              <a:t>Q3 2019</a:t>
            </a:r>
          </a:p>
        </p:txBody>
      </p:sp>
      <p:sp>
        <p:nvSpPr>
          <p:cNvPr id="3" name="Espace réservé du texte 2">
            <a:extLst>
              <a:ext uri="{FF2B5EF4-FFF2-40B4-BE49-F238E27FC236}">
                <a16:creationId xmlns:a16="http://schemas.microsoft.com/office/drawing/2014/main" id="{567B8AD7-C719-4B05-8CC8-B5FC2A17D303}"/>
              </a:ext>
            </a:extLst>
          </p:cNvPr>
          <p:cNvSpPr>
            <a:spLocks noGrp="1"/>
          </p:cNvSpPr>
          <p:nvPr>
            <p:ph type="body" sz="quarter" idx="14"/>
          </p:nvPr>
        </p:nvSpPr>
        <p:spPr>
          <a:xfrm>
            <a:off x="137583" y="5907217"/>
            <a:ext cx="11937999" cy="327554"/>
          </a:xfrm>
        </p:spPr>
        <p:txBody>
          <a:bodyPr/>
          <a:lstStyle/>
          <a:p>
            <a:r>
              <a:rPr lang="en-GB" dirty="0"/>
              <a:t>Prepared for the Intermediary Mortgage Lenders Association (IMLA)</a:t>
            </a:r>
            <a:endParaRPr lang="fr-FR" dirty="0"/>
          </a:p>
        </p:txBody>
      </p:sp>
    </p:spTree>
    <p:extLst>
      <p:ext uri="{BB962C8B-B14F-4D97-AF65-F5344CB8AC3E}">
        <p14:creationId xmlns:p14="http://schemas.microsoft.com/office/powerpoint/2010/main" val="3509109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sz="2900" dirty="0"/>
              <a:t>Net* intermediary confidence trends</a:t>
            </a:r>
            <a:endParaRPr lang="fr-FR" sz="2900" dirty="0"/>
          </a:p>
        </p:txBody>
      </p:sp>
      <p:sp>
        <p:nvSpPr>
          <p:cNvPr id="10" name="Espace réservé du texte 9"/>
          <p:cNvSpPr>
            <a:spLocks noGrp="1"/>
          </p:cNvSpPr>
          <p:nvPr>
            <p:ph type="body" sz="quarter" idx="4294967295"/>
          </p:nvPr>
        </p:nvSpPr>
        <p:spPr>
          <a:xfrm>
            <a:off x="410188" y="829744"/>
            <a:ext cx="10363200" cy="218395"/>
          </a:xfrm>
        </p:spPr>
        <p:txBody>
          <a:bodyPr vert="horz" lIns="0" tIns="0" rIns="0" bIns="0" rtlCol="0">
            <a:noAutofit/>
          </a:bodyPr>
          <a:lstStyle/>
          <a:p>
            <a:r>
              <a:rPr lang="en-GB" sz="1700" dirty="0"/>
              <a:t>Net confidence levels remain high and stable this quarter.</a:t>
            </a:r>
          </a:p>
        </p:txBody>
      </p:sp>
      <p:sp>
        <p:nvSpPr>
          <p:cNvPr id="12" name="Text Placeholder 6"/>
          <p:cNvSpPr>
            <a:spLocks noGrp="1"/>
          </p:cNvSpPr>
          <p:nvPr>
            <p:ph type="body" sz="quarter" idx="4294967295"/>
          </p:nvPr>
        </p:nvSpPr>
        <p:spPr>
          <a:xfrm>
            <a:off x="676892" y="6213406"/>
            <a:ext cx="9789621" cy="644594"/>
          </a:xfrm>
          <a:prstGeom prst="rect">
            <a:avLst/>
          </a:prstGeom>
        </p:spPr>
        <p:txBody>
          <a:bodyPr>
            <a:normAutofit/>
          </a:bodyPr>
          <a:lstStyle/>
          <a:p>
            <a:pPr>
              <a:spcBef>
                <a:spcPts val="0"/>
              </a:spcBef>
            </a:pPr>
            <a:r>
              <a:rPr lang="en-GB" sz="1000" dirty="0">
                <a:solidFill>
                  <a:schemeClr val="tx1">
                    <a:lumMod val="60000"/>
                    <a:lumOff val="40000"/>
                  </a:schemeClr>
                </a:solidFill>
              </a:rPr>
              <a:t>QH1a. Currently, how confident do you feel about the business outlook for the mortgage industry?</a:t>
            </a:r>
          </a:p>
          <a:p>
            <a:pPr>
              <a:spcBef>
                <a:spcPts val="0"/>
              </a:spcBef>
            </a:pPr>
            <a:r>
              <a:rPr lang="en-GB" sz="1000" dirty="0">
                <a:solidFill>
                  <a:schemeClr val="tx1">
                    <a:lumMod val="60000"/>
                    <a:lumOff val="40000"/>
                  </a:schemeClr>
                </a:solidFill>
              </a:rPr>
              <a:t>QH1b. And how confident do you feel about the business outlook for the intermediary sector of the mortgage industry?</a:t>
            </a:r>
          </a:p>
          <a:p>
            <a:pPr>
              <a:spcBef>
                <a:spcPts val="0"/>
              </a:spcBef>
            </a:pPr>
            <a:r>
              <a:rPr lang="en-GB" sz="1000" dirty="0">
                <a:solidFill>
                  <a:schemeClr val="tx1">
                    <a:lumMod val="60000"/>
                    <a:lumOff val="40000"/>
                  </a:schemeClr>
                </a:solidFill>
              </a:rPr>
              <a:t>QH1c. And how confident do you feel about the business outlook for your own firm? </a:t>
            </a:r>
          </a:p>
          <a:p>
            <a:pPr>
              <a:spcBef>
                <a:spcPts val="0"/>
              </a:spcBef>
            </a:pPr>
            <a:r>
              <a:rPr lang="en-GB" sz="1000" dirty="0">
                <a:solidFill>
                  <a:schemeClr val="tx1">
                    <a:lumMod val="60000"/>
                    <a:lumOff val="40000"/>
                  </a:schemeClr>
                </a:solidFill>
              </a:rPr>
              <a:t>Base: All respondents (300)</a:t>
            </a:r>
          </a:p>
        </p:txBody>
      </p:sp>
      <p:sp>
        <p:nvSpPr>
          <p:cNvPr id="13" name="Pentagon 12"/>
          <p:cNvSpPr/>
          <p:nvPr/>
        </p:nvSpPr>
        <p:spPr bwMode="auto">
          <a:xfrm>
            <a:off x="559557" y="5564437"/>
            <a:ext cx="10536071" cy="503794"/>
          </a:xfrm>
          <a:prstGeom prst="homePlate">
            <a:avLst>
              <a:gd name="adj" fmla="val 29518"/>
            </a:avLst>
          </a:prstGeom>
          <a:solidFill>
            <a:srgbClr val="E6E6E6"/>
          </a:solidFill>
          <a:ln w="9525"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GB" sz="2000" dirty="0">
              <a:solidFill>
                <a:srgbClr val="000000"/>
              </a:solidFill>
            </a:endParaRPr>
          </a:p>
        </p:txBody>
      </p:sp>
      <p:sp>
        <p:nvSpPr>
          <p:cNvPr id="21" name="Pentagon 20"/>
          <p:cNvSpPr/>
          <p:nvPr/>
        </p:nvSpPr>
        <p:spPr bwMode="auto">
          <a:xfrm rot="16200000">
            <a:off x="-1512078" y="3584333"/>
            <a:ext cx="4464000" cy="503794"/>
          </a:xfrm>
          <a:prstGeom prst="homePlate">
            <a:avLst>
              <a:gd name="adj" fmla="val 29518"/>
            </a:avLst>
          </a:prstGeom>
          <a:solidFill>
            <a:srgbClr val="E6E6E6"/>
          </a:solidFill>
          <a:ln w="9525"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eaLnBrk="0" fontAlgn="base" hangingPunct="0">
              <a:spcBef>
                <a:spcPct val="0"/>
              </a:spcBef>
              <a:spcAft>
                <a:spcPct val="0"/>
              </a:spcAft>
            </a:pPr>
            <a:endParaRPr lang="en-GB" sz="2000" dirty="0">
              <a:solidFill>
                <a:srgbClr val="000000"/>
              </a:solidFill>
            </a:endParaRPr>
          </a:p>
        </p:txBody>
      </p:sp>
      <p:graphicFrame>
        <p:nvGraphicFramePr>
          <p:cNvPr id="22" name="Object 5"/>
          <p:cNvGraphicFramePr>
            <a:graphicFrameLocks noChangeAspect="1"/>
          </p:cNvGraphicFramePr>
          <p:nvPr>
            <p:extLst>
              <p:ext uri="{D42A27DB-BD31-4B8C-83A1-F6EECF244321}">
                <p14:modId xmlns:p14="http://schemas.microsoft.com/office/powerpoint/2010/main" val="2805684309"/>
              </p:ext>
            </p:extLst>
          </p:nvPr>
        </p:nvGraphicFramePr>
        <p:xfrm>
          <a:off x="465112" y="1626123"/>
          <a:ext cx="10740972" cy="4538140"/>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143"/>
          <p:cNvSpPr>
            <a:spLocks noChangeArrowheads="1"/>
          </p:cNvSpPr>
          <p:nvPr/>
        </p:nvSpPr>
        <p:spPr bwMode="auto">
          <a:xfrm>
            <a:off x="398501" y="1335194"/>
            <a:ext cx="5165687" cy="240270"/>
          </a:xfrm>
          <a:prstGeom prst="rect">
            <a:avLst/>
          </a:prstGeom>
          <a:noFill/>
          <a:ln w="12700">
            <a:noFill/>
            <a:prstDash val="sysDot"/>
            <a:round/>
            <a:headEnd/>
            <a:tailEnd/>
          </a:ln>
        </p:spPr>
        <p:txBody>
          <a:bodyPr wrap="square" lIns="77925" tIns="38963" rIns="77925" bIns="38963">
            <a:spAutoFit/>
          </a:bodyPr>
          <a:lstStyle/>
          <a:p>
            <a:r>
              <a:rPr lang="en-GB" sz="1050" dirty="0">
                <a:solidFill>
                  <a:srgbClr val="000000">
                    <a:lumMod val="50000"/>
                    <a:lumOff val="50000"/>
                  </a:srgbClr>
                </a:solidFill>
                <a:latin typeface="Calibri" panose="020F0502020204030204" pitchFamily="34" charset="0"/>
                <a:cs typeface="Calibri" panose="020F0502020204030204" pitchFamily="34" charset="0"/>
              </a:rPr>
              <a:t>*Net confident = very / fairly confident </a:t>
            </a:r>
            <a:r>
              <a:rPr lang="en-GB" sz="1050" i="1" dirty="0">
                <a:solidFill>
                  <a:srgbClr val="000000">
                    <a:lumMod val="50000"/>
                    <a:lumOff val="50000"/>
                  </a:srgbClr>
                </a:solidFill>
                <a:latin typeface="Calibri" panose="020F0502020204030204" pitchFamily="34" charset="0"/>
                <a:cs typeface="Calibri" panose="020F0502020204030204" pitchFamily="34" charset="0"/>
              </a:rPr>
              <a:t>minus</a:t>
            </a:r>
            <a:r>
              <a:rPr lang="en-GB" sz="1050" dirty="0">
                <a:solidFill>
                  <a:srgbClr val="000000">
                    <a:lumMod val="50000"/>
                    <a:lumOff val="50000"/>
                  </a:srgbClr>
                </a:solidFill>
                <a:latin typeface="Calibri" panose="020F0502020204030204" pitchFamily="34" charset="0"/>
                <a:cs typeface="Calibri" panose="020F0502020204030204" pitchFamily="34" charset="0"/>
              </a:rPr>
              <a:t> not very / not at all confident</a:t>
            </a:r>
          </a:p>
        </p:txBody>
      </p:sp>
      <p:sp>
        <p:nvSpPr>
          <p:cNvPr id="24" name="AutoShape 13"/>
          <p:cNvSpPr>
            <a:spLocks noChangeArrowheads="1"/>
          </p:cNvSpPr>
          <p:nvPr/>
        </p:nvSpPr>
        <p:spPr bwMode="auto">
          <a:xfrm>
            <a:off x="9367628" y="4712806"/>
            <a:ext cx="1728000" cy="232575"/>
          </a:xfrm>
          <a:prstGeom prst="rect">
            <a:avLst/>
          </a:prstGeom>
          <a:solidFill>
            <a:schemeClr val="accent6"/>
          </a:solidFill>
          <a:ln>
            <a:noFill/>
          </a:ln>
        </p:spPr>
        <p:txBody>
          <a:bodyPr wrap="square" lIns="77925" tIns="38963" rIns="77925" bIns="38963">
            <a:spAutoFit/>
          </a:bodyPr>
          <a:lstStyle/>
          <a:p>
            <a:pPr algn="ctr" eaLnBrk="0" hangingPunct="0"/>
            <a:r>
              <a:rPr lang="en-GB" sz="1000" dirty="0">
                <a:solidFill>
                  <a:srgbClr val="FFFFFF"/>
                </a:solidFill>
                <a:latin typeface="Segoe UI Semibold" pitchFamily="34" charset="0"/>
              </a:rPr>
              <a:t>Mortgage</a:t>
            </a:r>
            <a:r>
              <a:rPr lang="en-GB" sz="1000" dirty="0">
                <a:solidFill>
                  <a:srgbClr val="ED174F"/>
                </a:solidFill>
                <a:latin typeface="Segoe UI Semibold" pitchFamily="34" charset="0"/>
              </a:rPr>
              <a:t> </a:t>
            </a:r>
            <a:r>
              <a:rPr lang="en-GB" sz="1000" dirty="0">
                <a:solidFill>
                  <a:srgbClr val="FFFFFF"/>
                </a:solidFill>
                <a:latin typeface="Segoe UI Semibold" pitchFamily="34" charset="0"/>
              </a:rPr>
              <a:t>Industry</a:t>
            </a:r>
          </a:p>
        </p:txBody>
      </p:sp>
      <p:sp>
        <p:nvSpPr>
          <p:cNvPr id="25" name="AutoShape 13"/>
          <p:cNvSpPr>
            <a:spLocks noChangeArrowheads="1"/>
          </p:cNvSpPr>
          <p:nvPr/>
        </p:nvSpPr>
        <p:spPr bwMode="auto">
          <a:xfrm>
            <a:off x="9367628" y="4407877"/>
            <a:ext cx="1728000" cy="232575"/>
          </a:xfrm>
          <a:prstGeom prst="rect">
            <a:avLst/>
          </a:prstGeom>
          <a:solidFill>
            <a:schemeClr val="accent5"/>
          </a:solidFill>
          <a:ln>
            <a:noFill/>
          </a:ln>
        </p:spPr>
        <p:txBody>
          <a:bodyPr wrap="square" lIns="77925" tIns="38963" rIns="77925" bIns="38963">
            <a:spAutoFit/>
          </a:bodyPr>
          <a:lstStyle/>
          <a:p>
            <a:pPr algn="ctr" eaLnBrk="0" hangingPunct="0"/>
            <a:r>
              <a:rPr lang="en-GB" sz="1000" dirty="0">
                <a:solidFill>
                  <a:srgbClr val="FFFFFF"/>
                </a:solidFill>
                <a:latin typeface="Segoe UI Semibold" pitchFamily="34" charset="0"/>
              </a:rPr>
              <a:t>Intermediary channel</a:t>
            </a:r>
          </a:p>
        </p:txBody>
      </p:sp>
      <p:sp>
        <p:nvSpPr>
          <p:cNvPr id="26" name="AutoShape 13"/>
          <p:cNvSpPr>
            <a:spLocks noChangeArrowheads="1"/>
          </p:cNvSpPr>
          <p:nvPr/>
        </p:nvSpPr>
        <p:spPr bwMode="auto">
          <a:xfrm>
            <a:off x="9367628" y="4102948"/>
            <a:ext cx="1728000" cy="232575"/>
          </a:xfrm>
          <a:prstGeom prst="rect">
            <a:avLst/>
          </a:prstGeom>
          <a:solidFill>
            <a:schemeClr val="accent3"/>
          </a:solidFill>
          <a:ln>
            <a:noFill/>
          </a:ln>
        </p:spPr>
        <p:txBody>
          <a:bodyPr wrap="square" lIns="77925" tIns="38963" rIns="77925" bIns="38963">
            <a:spAutoFit/>
          </a:bodyPr>
          <a:lstStyle/>
          <a:p>
            <a:pPr algn="ctr" eaLnBrk="0" hangingPunct="0"/>
            <a:r>
              <a:rPr lang="en-GB" sz="1000" dirty="0">
                <a:solidFill>
                  <a:srgbClr val="FFFFFF"/>
                </a:solidFill>
                <a:latin typeface="Segoe UI Semibold" pitchFamily="34" charset="0"/>
              </a:rPr>
              <a:t>Own firm</a:t>
            </a:r>
          </a:p>
        </p:txBody>
      </p:sp>
    </p:spTree>
    <p:extLst>
      <p:ext uri="{BB962C8B-B14F-4D97-AF65-F5344CB8AC3E}">
        <p14:creationId xmlns:p14="http://schemas.microsoft.com/office/powerpoint/2010/main" val="4203905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fontScale="90000"/>
          </a:bodyPr>
          <a:lstStyle/>
          <a:p>
            <a:r>
              <a:rPr lang="en-GB" dirty="0"/>
              <a:t>Positive reasons for felt level of confidence in one’s own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r>
              <a:rPr lang="en-GB" sz="1700" dirty="0"/>
              <a:t>Reasons for feeling highly confident continue to be mainly driven by the perceived quality of one’s own business (especially client retention) and strong business flow, despite Brexit concerns.</a:t>
            </a:r>
          </a:p>
        </p:txBody>
      </p:sp>
      <p:sp>
        <p:nvSpPr>
          <p:cNvPr id="12" name="Rectangle 11"/>
          <p:cNvSpPr/>
          <p:nvPr/>
        </p:nvSpPr>
        <p:spPr bwMode="auto">
          <a:xfrm>
            <a:off x="9728532" y="1598178"/>
            <a:ext cx="1117268" cy="3720798"/>
          </a:xfrm>
          <a:prstGeom prst="rect">
            <a:avLst/>
          </a:prstGeom>
          <a:solidFill>
            <a:schemeClr val="accent3"/>
          </a:solidFill>
          <a:ln w="1905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algn="ctr" eaLnBrk="0" fontAlgn="base" hangingPunct="0">
              <a:spcBef>
                <a:spcPct val="0"/>
              </a:spcBef>
              <a:spcAft>
                <a:spcPct val="0"/>
              </a:spcAft>
            </a:pPr>
            <a:endParaRPr lang="en-GB" sz="1200" dirty="0">
              <a:solidFill>
                <a:srgbClr val="FFFFFF"/>
              </a:solidFill>
              <a:latin typeface="Segoe UI Semibold" pitchFamily="34" charset="0"/>
            </a:endParaRPr>
          </a:p>
          <a:p>
            <a:pPr algn="ctr" eaLnBrk="0" fontAlgn="base" hangingPunct="0">
              <a:spcBef>
                <a:spcPct val="0"/>
              </a:spcBef>
              <a:spcAft>
                <a:spcPct val="0"/>
              </a:spcAft>
            </a:pPr>
            <a:r>
              <a:rPr lang="en-GB" sz="1200" b="1" dirty="0">
                <a:solidFill>
                  <a:srgbClr val="FFFFFF"/>
                </a:solidFill>
                <a:latin typeface="Calibri" panose="020F0502020204030204" pitchFamily="34" charset="0"/>
                <a:cs typeface="Calibri" panose="020F0502020204030204" pitchFamily="34" charset="0"/>
              </a:rPr>
              <a:t>Fairly / not confident</a:t>
            </a:r>
          </a:p>
        </p:txBody>
      </p:sp>
      <p:sp>
        <p:nvSpPr>
          <p:cNvPr id="13" name="Rectangle 12"/>
          <p:cNvSpPr/>
          <p:nvPr/>
        </p:nvSpPr>
        <p:spPr bwMode="auto">
          <a:xfrm>
            <a:off x="8405601" y="1598178"/>
            <a:ext cx="1117268" cy="3720798"/>
          </a:xfrm>
          <a:prstGeom prst="rect">
            <a:avLst/>
          </a:prstGeom>
          <a:solidFill>
            <a:schemeClr val="accent6"/>
          </a:solidFill>
          <a:ln w="1905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algn="ctr" eaLnBrk="0" fontAlgn="base" hangingPunct="0">
              <a:spcBef>
                <a:spcPct val="0"/>
              </a:spcBef>
              <a:spcAft>
                <a:spcPct val="0"/>
              </a:spcAft>
            </a:pPr>
            <a:endParaRPr lang="en-GB" sz="1200" dirty="0">
              <a:solidFill>
                <a:srgbClr val="FFFFFF"/>
              </a:solidFill>
              <a:latin typeface="Segoe UI Semibold" pitchFamily="34" charset="0"/>
            </a:endParaRPr>
          </a:p>
          <a:p>
            <a:pPr algn="ctr" eaLnBrk="0" fontAlgn="base" hangingPunct="0">
              <a:spcBef>
                <a:spcPct val="0"/>
              </a:spcBef>
              <a:spcAft>
                <a:spcPct val="0"/>
              </a:spcAft>
            </a:pPr>
            <a:r>
              <a:rPr lang="en-GB" sz="1200" b="1" dirty="0">
                <a:solidFill>
                  <a:srgbClr val="FFFFFF"/>
                </a:solidFill>
                <a:latin typeface="Calibri" panose="020F0502020204030204" pitchFamily="34" charset="0"/>
                <a:cs typeface="Calibri" panose="020F0502020204030204" pitchFamily="34" charset="0"/>
              </a:rPr>
              <a:t>Very confident</a:t>
            </a:r>
          </a:p>
        </p:txBody>
      </p:sp>
      <p:graphicFrame>
        <p:nvGraphicFramePr>
          <p:cNvPr id="14" name="Group 102"/>
          <p:cNvGraphicFramePr>
            <a:graphicFrameLocks/>
          </p:cNvGraphicFramePr>
          <p:nvPr/>
        </p:nvGraphicFramePr>
        <p:xfrm>
          <a:off x="876436" y="2288415"/>
          <a:ext cx="10350363" cy="2927440"/>
        </p:xfrm>
        <a:graphic>
          <a:graphicData uri="http://schemas.openxmlformats.org/drawingml/2006/table">
            <a:tbl>
              <a:tblPr bandRow="1">
                <a:tableStyleId>{5202B0CA-FC54-4496-8BCA-5EF66A818D29}</a:tableStyleId>
              </a:tblPr>
              <a:tblGrid>
                <a:gridCol w="2910009">
                  <a:extLst>
                    <a:ext uri="{9D8B030D-6E8A-4147-A177-3AD203B41FA5}">
                      <a16:colId xmlns:a16="http://schemas.microsoft.com/office/drawing/2014/main" val="20000"/>
                    </a:ext>
                  </a:extLst>
                </a:gridCol>
                <a:gridCol w="4611830">
                  <a:extLst>
                    <a:ext uri="{9D8B030D-6E8A-4147-A177-3AD203B41FA5}">
                      <a16:colId xmlns:a16="http://schemas.microsoft.com/office/drawing/2014/main" val="20001"/>
                    </a:ext>
                  </a:extLst>
                </a:gridCol>
                <a:gridCol w="1121631">
                  <a:extLst>
                    <a:ext uri="{9D8B030D-6E8A-4147-A177-3AD203B41FA5}">
                      <a16:colId xmlns:a16="http://schemas.microsoft.com/office/drawing/2014/main" val="20002"/>
                    </a:ext>
                  </a:extLst>
                </a:gridCol>
                <a:gridCol w="1365514">
                  <a:extLst>
                    <a:ext uri="{9D8B030D-6E8A-4147-A177-3AD203B41FA5}">
                      <a16:colId xmlns:a16="http://schemas.microsoft.com/office/drawing/2014/main" val="20003"/>
                    </a:ext>
                  </a:extLst>
                </a:gridCol>
                <a:gridCol w="341379">
                  <a:extLst>
                    <a:ext uri="{9D8B030D-6E8A-4147-A177-3AD203B41FA5}">
                      <a16:colId xmlns:a16="http://schemas.microsoft.com/office/drawing/2014/main" val="20004"/>
                    </a:ext>
                  </a:extLst>
                </a:gridCol>
              </a:tblGrid>
              <a:tr h="784879">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GB" sz="12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rPr>
                        <a:t>Qualities of this business</a:t>
                      </a: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pPr>
                      <a:r>
                        <a:rPr kumimoji="0" lang="en-US" sz="12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rPr>
                        <a:t>Well established, good team, expanding team, hard working, experienced, large client base, honest and reliable, diversified (not reliant only on mortgages)</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84879">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GB" sz="12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rPr>
                        <a:t>Business is strong</a:t>
                      </a: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pPr>
                      <a:r>
                        <a:rPr kumimoji="0" lang="en-GB" sz="12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rPr>
                        <a:t>Growing, getting busier, new clients, good retention, repeat business, referrals / recommendations from clients or other professionals</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788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u="none" strike="noStrike" cap="none" normalizeH="0" baseline="0" dirty="0">
                          <a:ln>
                            <a:noFill/>
                          </a:ln>
                          <a:solidFill>
                            <a:schemeClr val="tx1"/>
                          </a:solidFill>
                          <a:effectLst/>
                          <a:latin typeface="Calibri" panose="020F0502020204030204" pitchFamily="34" charset="0"/>
                          <a:cs typeface="Calibri" panose="020F0502020204030204" pitchFamily="34" charset="0"/>
                        </a:rPr>
                        <a:t>Demand for intermediaries/ advice</a:t>
                      </a:r>
                      <a:endParaRPr kumimoji="0" lang="en-GB" sz="12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endParaRP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GB" sz="12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rPr>
                        <a:t>More people turning to brokers/ need advice – because of the uncertainty of the economical context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chemeClr val="accent1"/>
                        </a:buClr>
                        <a:buSzPct val="75000"/>
                        <a:buFontTx/>
                        <a:buNone/>
                        <a:tabLst/>
                        <a:defRPr/>
                      </a:pPr>
                      <a:endParaRPr kumimoji="0" lang="en-US" sz="12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788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Calibri" panose="020F0502020204030204" pitchFamily="34" charset="0"/>
                          <a:cs typeface="Calibri" panose="020F0502020204030204" pitchFamily="34" charset="0"/>
                        </a:rPr>
                        <a:t>Future</a:t>
                      </a:r>
                      <a:r>
                        <a:rPr lang="en-GB" sz="1200" b="0" baseline="0" dirty="0">
                          <a:solidFill>
                            <a:schemeClr val="tx1"/>
                          </a:solidFill>
                          <a:latin typeface="Calibri" panose="020F0502020204030204" pitchFamily="34" charset="0"/>
                          <a:cs typeface="Calibri" panose="020F0502020204030204" pitchFamily="34" charset="0"/>
                        </a:rPr>
                        <a:t> outlook more stable</a:t>
                      </a:r>
                      <a:endParaRPr lang="en-GB" sz="1200" b="0" dirty="0">
                        <a:solidFill>
                          <a:schemeClr val="tx1"/>
                        </a:solidFill>
                        <a:latin typeface="Calibri" panose="020F0502020204030204" pitchFamily="34" charset="0"/>
                        <a:cs typeface="Calibri" panose="020F0502020204030204" pitchFamily="34" charset="0"/>
                      </a:endParaRP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US" sz="120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sym typeface="Wingdings" pitchFamily="2" charset="2"/>
                        </a:rPr>
                        <a:t>Expect things to settle down after </a:t>
                      </a:r>
                      <a:r>
                        <a:rPr kumimoji="0" lang="en-US" sz="1200" u="none" strike="noStrike" kern="1200" cap="none" normalizeH="0" baseline="0" dirty="0" err="1">
                          <a:ln>
                            <a:noFill/>
                          </a:ln>
                          <a:solidFill>
                            <a:schemeClr val="tx1"/>
                          </a:solidFill>
                          <a:effectLst/>
                          <a:latin typeface="Calibri" panose="020F0502020204030204" pitchFamily="34" charset="0"/>
                          <a:ea typeface="+mn-ea"/>
                          <a:cs typeface="Calibri" panose="020F0502020204030204" pitchFamily="34" charset="0"/>
                          <a:sym typeface="Wingdings" pitchFamily="2" charset="2"/>
                        </a:rPr>
                        <a:t>Brexit</a:t>
                      </a:r>
                      <a:endParaRPr kumimoji="0" lang="en-US" sz="120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chemeClr val="accent1"/>
                        </a:buClr>
                        <a:buSzPct val="75000"/>
                        <a:buFontTx/>
                        <a:buNone/>
                        <a:tabLst/>
                        <a:defRPr/>
                      </a:pPr>
                      <a:endParaRPr kumimoji="0" lang="en-US" sz="12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1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6675" y="2513463"/>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6675" y="3239784"/>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6675" y="3966105"/>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40790" y="4699530"/>
            <a:ext cx="311770" cy="311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832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Negative reasons for low confidence in one’s own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r>
              <a:rPr lang="en-GB" sz="1700" dirty="0"/>
              <a:t>Brexit continues to be the key factor undermining business confidence for some intermediaries, along with uncertainty and a weaker business flow.</a:t>
            </a:r>
          </a:p>
        </p:txBody>
      </p:sp>
      <p:sp>
        <p:nvSpPr>
          <p:cNvPr id="16" name="Rectangle 15"/>
          <p:cNvSpPr/>
          <p:nvPr/>
        </p:nvSpPr>
        <p:spPr bwMode="auto">
          <a:xfrm>
            <a:off x="8405601" y="1598177"/>
            <a:ext cx="1117268" cy="2988419"/>
          </a:xfrm>
          <a:prstGeom prst="rect">
            <a:avLst/>
          </a:prstGeom>
          <a:solidFill>
            <a:schemeClr val="accent3"/>
          </a:solidFill>
          <a:ln w="1905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algn="ctr" eaLnBrk="0" fontAlgn="base" hangingPunct="0">
              <a:spcBef>
                <a:spcPct val="0"/>
              </a:spcBef>
              <a:spcAft>
                <a:spcPct val="0"/>
              </a:spcAft>
            </a:pPr>
            <a:endParaRPr lang="en-GB" sz="1200" dirty="0">
              <a:solidFill>
                <a:srgbClr val="FFFFFF"/>
              </a:solidFill>
              <a:latin typeface="Segoe UI Semibold" pitchFamily="34" charset="0"/>
            </a:endParaRPr>
          </a:p>
          <a:p>
            <a:pPr algn="ctr" eaLnBrk="0" fontAlgn="base" hangingPunct="0">
              <a:spcBef>
                <a:spcPct val="0"/>
              </a:spcBef>
              <a:spcAft>
                <a:spcPct val="0"/>
              </a:spcAft>
            </a:pPr>
            <a:r>
              <a:rPr lang="en-GB" sz="1200" b="1" dirty="0">
                <a:solidFill>
                  <a:srgbClr val="FFFFFF"/>
                </a:solidFill>
                <a:latin typeface="Calibri" panose="020F0502020204030204" pitchFamily="34" charset="0"/>
                <a:cs typeface="Calibri" panose="020F0502020204030204" pitchFamily="34" charset="0"/>
              </a:rPr>
              <a:t>Fairly/ not confident</a:t>
            </a:r>
          </a:p>
        </p:txBody>
      </p:sp>
      <p:graphicFrame>
        <p:nvGraphicFramePr>
          <p:cNvPr id="17" name="Group 102"/>
          <p:cNvGraphicFramePr>
            <a:graphicFrameLocks/>
          </p:cNvGraphicFramePr>
          <p:nvPr>
            <p:extLst>
              <p:ext uri="{D42A27DB-BD31-4B8C-83A1-F6EECF244321}">
                <p14:modId xmlns:p14="http://schemas.microsoft.com/office/powerpoint/2010/main" val="4088450541"/>
              </p:ext>
            </p:extLst>
          </p:nvPr>
        </p:nvGraphicFramePr>
        <p:xfrm>
          <a:off x="998953" y="2277872"/>
          <a:ext cx="9084849" cy="2283324"/>
        </p:xfrm>
        <a:graphic>
          <a:graphicData uri="http://schemas.openxmlformats.org/drawingml/2006/table">
            <a:tbl>
              <a:tblPr bandRow="1">
                <a:tableStyleId>{5202B0CA-FC54-4496-8BCA-5EF66A818D29}</a:tableStyleId>
              </a:tblPr>
              <a:tblGrid>
                <a:gridCol w="3403558">
                  <a:extLst>
                    <a:ext uri="{9D8B030D-6E8A-4147-A177-3AD203B41FA5}">
                      <a16:colId xmlns:a16="http://schemas.microsoft.com/office/drawing/2014/main" val="20000"/>
                    </a:ext>
                  </a:extLst>
                </a:gridCol>
                <a:gridCol w="3930051">
                  <a:extLst>
                    <a:ext uri="{9D8B030D-6E8A-4147-A177-3AD203B41FA5}">
                      <a16:colId xmlns:a16="http://schemas.microsoft.com/office/drawing/2014/main" val="20001"/>
                    </a:ext>
                  </a:extLst>
                </a:gridCol>
                <a:gridCol w="1400991">
                  <a:extLst>
                    <a:ext uri="{9D8B030D-6E8A-4147-A177-3AD203B41FA5}">
                      <a16:colId xmlns:a16="http://schemas.microsoft.com/office/drawing/2014/main" val="20002"/>
                    </a:ext>
                  </a:extLst>
                </a:gridCol>
                <a:gridCol w="350249">
                  <a:extLst>
                    <a:ext uri="{9D8B030D-6E8A-4147-A177-3AD203B41FA5}">
                      <a16:colId xmlns:a16="http://schemas.microsoft.com/office/drawing/2014/main" val="20003"/>
                    </a:ext>
                  </a:extLst>
                </a:gridCol>
              </a:tblGrid>
              <a:tr h="7611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Calibri" panose="020F0502020204030204" pitchFamily="34" charset="0"/>
                          <a:ea typeface="+mn-ea"/>
                          <a:cs typeface="Calibri" panose="020F0502020204030204" pitchFamily="34" charset="0"/>
                        </a:rPr>
                        <a:t>Brexit</a:t>
                      </a: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kumimoji="0" lang="en-GB" sz="12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rPr>
                        <a:t>Nervousness around Brexit among both lenders and clients; intermediaries are waiting to get it “out of the way” so business can pick back up</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61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Calibri" panose="020F0502020204030204" pitchFamily="34" charset="0"/>
                          <a:ea typeface="+mn-ea"/>
                          <a:cs typeface="Calibri" panose="020F0502020204030204" pitchFamily="34" charset="0"/>
                        </a:rPr>
                        <a:t>Uncertainty</a:t>
                      </a: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pPr>
                      <a:r>
                        <a:rPr kumimoji="0" lang="en-GB" sz="12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rPr>
                        <a:t>How will market changes impact business? </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ED174F"/>
                        </a:buClr>
                        <a:buSzPct val="75000"/>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611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Calibri" panose="020F0502020204030204" pitchFamily="34" charset="0"/>
                          <a:ea typeface="+mn-ea"/>
                          <a:cs typeface="Calibri" panose="020F0502020204030204" pitchFamily="34" charset="0"/>
                        </a:rPr>
                        <a:t>Slow down</a:t>
                      </a:r>
                      <a:r>
                        <a:rPr lang="en-GB" sz="1200" b="0" kern="1200" baseline="0" dirty="0">
                          <a:solidFill>
                            <a:schemeClr val="tx1"/>
                          </a:solidFill>
                          <a:latin typeface="Calibri" panose="020F0502020204030204" pitchFamily="34" charset="0"/>
                          <a:ea typeface="+mn-ea"/>
                          <a:cs typeface="Calibri" panose="020F0502020204030204" pitchFamily="34" charset="0"/>
                        </a:rPr>
                        <a:t> in business</a:t>
                      </a:r>
                      <a:endParaRPr lang="en-GB" sz="1200" b="0" kern="1200" dirty="0">
                        <a:solidFill>
                          <a:schemeClr val="tx1"/>
                        </a:solidFill>
                        <a:latin typeface="Calibri" panose="020F0502020204030204" pitchFamily="34" charset="0"/>
                        <a:ea typeface="+mn-ea"/>
                        <a:cs typeface="Calibri" panose="020F0502020204030204" pitchFamily="34" charset="0"/>
                      </a:endParaRPr>
                    </a:p>
                  </a:txBody>
                  <a:tcPr marL="576000" marR="0"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pPr>
                      <a:r>
                        <a:rPr kumimoji="0" lang="en-GB" sz="1200" b="0" i="0" u="none" strike="noStrike" cap="none" normalizeH="0" baseline="0" dirty="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rPr>
                        <a:t>Less business than before. Market slowing down/ quieter</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049"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mn-lt"/>
                          <a:ea typeface="ＭＳ Ｐゴシック" pitchFamily="34" charset="-128"/>
                          <a:cs typeface="+mn-cs"/>
                          <a:sym typeface="Wingdings" pitchFamily="2" charset="2"/>
                        </a:rPr>
                        <a:t></a:t>
                      </a: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0" fontAlgn="base" latinLnBrk="0" hangingPunct="0">
                        <a:lnSpc>
                          <a:spcPct val="100000"/>
                        </a:lnSpc>
                        <a:spcBef>
                          <a:spcPct val="100000"/>
                        </a:spcBef>
                        <a:spcAft>
                          <a:spcPct val="0"/>
                        </a:spcAft>
                        <a:buClr>
                          <a:schemeClr val="accent1"/>
                        </a:buClr>
                        <a:buSzPct val="75000"/>
                        <a:buFontTx/>
                        <a:buNone/>
                        <a:tabLst/>
                        <a:defRPr/>
                      </a:pPr>
                      <a:endParaRPr kumimoji="0" lang="en-US" sz="1200" b="1" i="0" u="none" strike="noStrike" cap="none" normalizeH="0" baseline="0" dirty="0">
                        <a:ln>
                          <a:noFill/>
                        </a:ln>
                        <a:solidFill>
                          <a:srgbClr val="99CC00"/>
                        </a:solidFill>
                        <a:effectLst/>
                        <a:latin typeface="+mn-lt"/>
                        <a:ea typeface="ＭＳ Ｐゴシック" pitchFamily="34" charset="-128"/>
                        <a:sym typeface="Wingdings" pitchFamily="2" charset="2"/>
                      </a:endParaRPr>
                    </a:p>
                  </a:txBody>
                  <a:tcPr marL="84406" marR="84406" marT="38100" marB="381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65000"/>
                        </a:schemeClr>
                      </a:solidFill>
                      <a:prstDash val="dash"/>
                      <a:round/>
                      <a:headEnd type="none" w="med" len="med"/>
                      <a:tailEnd type="none" w="med" len="med"/>
                    </a:lnT>
                    <a:lnB w="6350" cap="flat" cmpd="sng" algn="ctr">
                      <a:solidFill>
                        <a:schemeClr val="bg1">
                          <a:lumMod val="6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0447" y="2486167"/>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80447" y="4002088"/>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80447" y="3212488"/>
            <a:ext cx="360000" cy="3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7813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Reasons for felt level of confidence in one’s own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Examples of verbatim responses from intermediaries</a:t>
            </a:r>
          </a:p>
        </p:txBody>
      </p:sp>
      <p:sp>
        <p:nvSpPr>
          <p:cNvPr id="20" name="Rectangle 19"/>
          <p:cNvSpPr/>
          <p:nvPr/>
        </p:nvSpPr>
        <p:spPr>
          <a:xfrm>
            <a:off x="3325038" y="2271392"/>
            <a:ext cx="2520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100" i="1" dirty="0">
                <a:solidFill>
                  <a:srgbClr val="404040"/>
                </a:solidFill>
              </a:rPr>
              <a:t>It's going well for me at the moment. All my applications are going through. 99% retention of customers.</a:t>
            </a:r>
          </a:p>
          <a:p>
            <a:pPr algn="ctr" eaLnBrk="0" fontAlgn="base" hangingPunct="0">
              <a:spcBef>
                <a:spcPct val="0"/>
              </a:spcBef>
              <a:spcAft>
                <a:spcPct val="0"/>
              </a:spcAft>
            </a:pPr>
            <a:r>
              <a:rPr lang="en-GB" sz="1100" b="1" dirty="0">
                <a:solidFill>
                  <a:srgbClr val="404040"/>
                </a:solidFill>
              </a:rPr>
              <a:t>(Very confident)</a:t>
            </a:r>
          </a:p>
        </p:txBody>
      </p:sp>
      <p:sp>
        <p:nvSpPr>
          <p:cNvPr id="21" name="Rectangle 20"/>
          <p:cNvSpPr/>
          <p:nvPr/>
        </p:nvSpPr>
        <p:spPr>
          <a:xfrm>
            <a:off x="611811" y="2271392"/>
            <a:ext cx="2520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100" i="1" dirty="0">
                <a:solidFill>
                  <a:srgbClr val="404040"/>
                </a:solidFill>
              </a:rPr>
              <a:t>Mortgage advising is only one part of what we do. We have a steady stream of recommendations from people in the industry. We have a steady portfolio.</a:t>
            </a:r>
          </a:p>
          <a:p>
            <a:pPr algn="ctr" eaLnBrk="0" fontAlgn="base" hangingPunct="0">
              <a:spcBef>
                <a:spcPct val="0"/>
              </a:spcBef>
              <a:spcAft>
                <a:spcPct val="0"/>
              </a:spcAft>
            </a:pPr>
            <a:r>
              <a:rPr lang="en-GB" sz="1100" b="1" dirty="0">
                <a:solidFill>
                  <a:srgbClr val="404040"/>
                </a:solidFill>
              </a:rPr>
              <a:t>(Very confident)</a:t>
            </a:r>
          </a:p>
        </p:txBody>
      </p:sp>
      <p:sp>
        <p:nvSpPr>
          <p:cNvPr id="23" name="Rectangle 22"/>
          <p:cNvSpPr/>
          <p:nvPr/>
        </p:nvSpPr>
        <p:spPr>
          <a:xfrm>
            <a:off x="6038265" y="2271392"/>
            <a:ext cx="2520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100" i="1" dirty="0">
                <a:solidFill>
                  <a:srgbClr val="404040"/>
                </a:solidFill>
              </a:rPr>
              <a:t>There will always be a need for intermediaries; there is more work coming our way as the market gets more complicated and people need more help to guide them through the process. </a:t>
            </a:r>
            <a:r>
              <a:rPr lang="en-GB" sz="1100" b="1" dirty="0">
                <a:solidFill>
                  <a:srgbClr val="404040"/>
                </a:solidFill>
              </a:rPr>
              <a:t>(Very confident)</a:t>
            </a:r>
          </a:p>
        </p:txBody>
      </p:sp>
      <p:sp>
        <p:nvSpPr>
          <p:cNvPr id="24" name="Rectangle 23"/>
          <p:cNvSpPr/>
          <p:nvPr/>
        </p:nvSpPr>
        <p:spPr>
          <a:xfrm>
            <a:off x="7380712" y="4151285"/>
            <a:ext cx="2520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100" i="1" dirty="0">
                <a:solidFill>
                  <a:srgbClr val="404040"/>
                </a:solidFill>
              </a:rPr>
              <a:t>It's all gone a bit quiet. Some enquiries came through and went dead. People are nervous. After the Brexit deadline in March, things picked up again and now have gone down since Boris came in.</a:t>
            </a:r>
          </a:p>
          <a:p>
            <a:pPr algn="ctr" eaLnBrk="0" fontAlgn="base" hangingPunct="0">
              <a:spcBef>
                <a:spcPct val="0"/>
              </a:spcBef>
              <a:spcAft>
                <a:spcPct val="0"/>
              </a:spcAft>
            </a:pPr>
            <a:r>
              <a:rPr lang="en-GB" sz="1100" b="1" dirty="0">
                <a:solidFill>
                  <a:srgbClr val="404040"/>
                </a:solidFill>
              </a:rPr>
              <a:t>(Not very confident)</a:t>
            </a:r>
          </a:p>
        </p:txBody>
      </p:sp>
      <p:sp>
        <p:nvSpPr>
          <p:cNvPr id="33" name="Rectangle 32"/>
          <p:cNvSpPr/>
          <p:nvPr/>
        </p:nvSpPr>
        <p:spPr>
          <a:xfrm>
            <a:off x="1948010" y="4139284"/>
            <a:ext cx="2520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100" i="1" dirty="0">
                <a:solidFill>
                  <a:srgbClr val="404040"/>
                </a:solidFill>
              </a:rPr>
              <a:t>Purely as </a:t>
            </a:r>
            <a:r>
              <a:rPr lang="en-GB" sz="1100" i="1" dirty="0" err="1">
                <a:solidFill>
                  <a:srgbClr val="404040"/>
                </a:solidFill>
              </a:rPr>
              <a:t>Brexit</a:t>
            </a:r>
            <a:r>
              <a:rPr lang="en-GB" sz="1100" i="1" dirty="0">
                <a:solidFill>
                  <a:srgbClr val="404040"/>
                </a:solidFill>
              </a:rPr>
              <a:t> will probably impact the market. If not for </a:t>
            </a:r>
            <a:r>
              <a:rPr lang="en-GB" sz="1100" i="1" dirty="0" err="1">
                <a:solidFill>
                  <a:srgbClr val="404040"/>
                </a:solidFill>
              </a:rPr>
              <a:t>Brexit</a:t>
            </a:r>
            <a:r>
              <a:rPr lang="en-GB" sz="1100" i="1" dirty="0">
                <a:solidFill>
                  <a:srgbClr val="404040"/>
                </a:solidFill>
              </a:rPr>
              <a:t> I would be very confident.</a:t>
            </a:r>
          </a:p>
          <a:p>
            <a:pPr algn="ctr" eaLnBrk="0" fontAlgn="base" hangingPunct="0">
              <a:spcBef>
                <a:spcPct val="0"/>
              </a:spcBef>
              <a:spcAft>
                <a:spcPct val="0"/>
              </a:spcAft>
            </a:pPr>
            <a:r>
              <a:rPr lang="en-GB" sz="1100" b="1" dirty="0">
                <a:solidFill>
                  <a:srgbClr val="404040"/>
                </a:solidFill>
              </a:rPr>
              <a:t>(Fairly confident)</a:t>
            </a:r>
          </a:p>
        </p:txBody>
      </p:sp>
      <p:sp>
        <p:nvSpPr>
          <p:cNvPr id="34" name="Rectangle 33"/>
          <p:cNvSpPr/>
          <p:nvPr/>
        </p:nvSpPr>
        <p:spPr>
          <a:xfrm>
            <a:off x="4664361" y="4139284"/>
            <a:ext cx="2520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100" i="1" dirty="0">
                <a:solidFill>
                  <a:srgbClr val="404040"/>
                </a:solidFill>
              </a:rPr>
              <a:t>The uncertainty has given customers cause for concern, applications and enquiries are down for this time of year.</a:t>
            </a:r>
          </a:p>
          <a:p>
            <a:pPr algn="ctr" eaLnBrk="0" fontAlgn="base" hangingPunct="0">
              <a:spcBef>
                <a:spcPct val="0"/>
              </a:spcBef>
              <a:spcAft>
                <a:spcPct val="0"/>
              </a:spcAft>
            </a:pPr>
            <a:r>
              <a:rPr lang="en-GB" sz="1100" b="1" dirty="0">
                <a:solidFill>
                  <a:srgbClr val="404040"/>
                </a:solidFill>
              </a:rPr>
              <a:t>(Fairly confident)</a:t>
            </a:r>
          </a:p>
        </p:txBody>
      </p:sp>
      <p:sp>
        <p:nvSpPr>
          <p:cNvPr id="35" name="Rectangle 34"/>
          <p:cNvSpPr/>
          <p:nvPr/>
        </p:nvSpPr>
        <p:spPr>
          <a:xfrm>
            <a:off x="8751493" y="2262014"/>
            <a:ext cx="2520000" cy="1296000"/>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100" i="1" dirty="0">
                <a:solidFill>
                  <a:srgbClr val="404040"/>
                </a:solidFill>
              </a:rPr>
              <a:t>Market may slow down for a year due to </a:t>
            </a:r>
            <a:r>
              <a:rPr lang="en-GB" sz="1100" i="1" dirty="0" err="1">
                <a:solidFill>
                  <a:srgbClr val="404040"/>
                </a:solidFill>
              </a:rPr>
              <a:t>Brexit</a:t>
            </a:r>
            <a:r>
              <a:rPr lang="en-GB" sz="1100" i="1" dirty="0">
                <a:solidFill>
                  <a:srgbClr val="404040"/>
                </a:solidFill>
              </a:rPr>
              <a:t>, however we have a good client base which should keep us going.</a:t>
            </a:r>
          </a:p>
          <a:p>
            <a:pPr algn="ctr" eaLnBrk="0" fontAlgn="base" hangingPunct="0">
              <a:spcBef>
                <a:spcPct val="0"/>
              </a:spcBef>
              <a:spcAft>
                <a:spcPct val="0"/>
              </a:spcAft>
            </a:pPr>
            <a:r>
              <a:rPr lang="en-GB" sz="1100" b="1" i="1" dirty="0">
                <a:solidFill>
                  <a:srgbClr val="404040"/>
                </a:solidFill>
              </a:rPr>
              <a:t>(</a:t>
            </a:r>
            <a:r>
              <a:rPr lang="en-GB" sz="1100" b="1" dirty="0">
                <a:solidFill>
                  <a:srgbClr val="404040"/>
                </a:solidFill>
              </a:rPr>
              <a:t>Fairly confident)</a:t>
            </a:r>
          </a:p>
        </p:txBody>
      </p:sp>
      <p:sp>
        <p:nvSpPr>
          <p:cNvPr id="36" name="AutoShape 13"/>
          <p:cNvSpPr>
            <a:spLocks noChangeArrowheads="1"/>
          </p:cNvSpPr>
          <p:nvPr/>
        </p:nvSpPr>
        <p:spPr bwMode="auto">
          <a:xfrm>
            <a:off x="611811" y="1901974"/>
            <a:ext cx="2520000" cy="390000"/>
          </a:xfrm>
          <a:prstGeom prst="rect">
            <a:avLst/>
          </a:prstGeom>
          <a:solidFill>
            <a:schemeClr val="accent6"/>
          </a:solidFill>
          <a:ln>
            <a:noFill/>
          </a:ln>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Qualities of this business</a:t>
            </a:r>
          </a:p>
        </p:txBody>
      </p:sp>
      <p:sp>
        <p:nvSpPr>
          <p:cNvPr id="37" name="AutoShape 13"/>
          <p:cNvSpPr>
            <a:spLocks noChangeArrowheads="1"/>
          </p:cNvSpPr>
          <p:nvPr/>
        </p:nvSpPr>
        <p:spPr bwMode="auto">
          <a:xfrm>
            <a:off x="7383207" y="3791245"/>
            <a:ext cx="2520000" cy="390000"/>
          </a:xfrm>
          <a:prstGeom prst="rect">
            <a:avLst/>
          </a:prstGeom>
          <a:solidFill>
            <a:schemeClr val="accent3">
              <a:lumMod val="60000"/>
              <a:lumOff val="40000"/>
            </a:schemeClr>
          </a:solidFill>
          <a:ln>
            <a:solidFill>
              <a:schemeClr val="accent3">
                <a:lumMod val="60000"/>
                <a:lumOff val="40000"/>
              </a:schemeClr>
            </a:solidFill>
          </a:ln>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Slow down in business</a:t>
            </a:r>
          </a:p>
        </p:txBody>
      </p:sp>
      <p:sp>
        <p:nvSpPr>
          <p:cNvPr id="38" name="AutoShape 13"/>
          <p:cNvSpPr>
            <a:spLocks noChangeArrowheads="1"/>
          </p:cNvSpPr>
          <p:nvPr/>
        </p:nvSpPr>
        <p:spPr bwMode="auto">
          <a:xfrm>
            <a:off x="3325038" y="1901974"/>
            <a:ext cx="2520000" cy="390000"/>
          </a:xfrm>
          <a:prstGeom prst="rect">
            <a:avLst/>
          </a:prstGeom>
          <a:solidFill>
            <a:schemeClr val="accent6"/>
          </a:solidFill>
          <a:ln>
            <a:noFill/>
          </a:ln>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Business is strong</a:t>
            </a:r>
          </a:p>
        </p:txBody>
      </p:sp>
      <p:sp>
        <p:nvSpPr>
          <p:cNvPr id="40" name="AutoShape 13"/>
          <p:cNvSpPr>
            <a:spLocks noChangeArrowheads="1"/>
          </p:cNvSpPr>
          <p:nvPr/>
        </p:nvSpPr>
        <p:spPr bwMode="auto">
          <a:xfrm>
            <a:off x="6038265" y="1901974"/>
            <a:ext cx="2520000" cy="390000"/>
          </a:xfrm>
          <a:prstGeom prst="rect">
            <a:avLst/>
          </a:prstGeom>
          <a:solidFill>
            <a:schemeClr val="accent6"/>
          </a:solidFill>
          <a:ln>
            <a:noFill/>
          </a:ln>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More demand for intermediaries</a:t>
            </a:r>
          </a:p>
        </p:txBody>
      </p:sp>
      <p:sp>
        <p:nvSpPr>
          <p:cNvPr id="41" name="AutoShape 13"/>
          <p:cNvSpPr>
            <a:spLocks noChangeArrowheads="1"/>
          </p:cNvSpPr>
          <p:nvPr/>
        </p:nvSpPr>
        <p:spPr bwMode="auto">
          <a:xfrm>
            <a:off x="1948010" y="3779244"/>
            <a:ext cx="2520000" cy="390000"/>
          </a:xfrm>
          <a:prstGeom prst="rect">
            <a:avLst/>
          </a:prstGeom>
          <a:solidFill>
            <a:schemeClr val="accent3">
              <a:lumMod val="60000"/>
              <a:lumOff val="40000"/>
            </a:schemeClr>
          </a:solidFill>
          <a:ln>
            <a:noFill/>
          </a:ln>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Brexit</a:t>
            </a:r>
          </a:p>
        </p:txBody>
      </p:sp>
      <p:sp>
        <p:nvSpPr>
          <p:cNvPr id="42" name="AutoShape 13"/>
          <p:cNvSpPr>
            <a:spLocks noChangeArrowheads="1"/>
          </p:cNvSpPr>
          <p:nvPr/>
        </p:nvSpPr>
        <p:spPr bwMode="auto">
          <a:xfrm>
            <a:off x="4665608" y="3779244"/>
            <a:ext cx="2520000" cy="390000"/>
          </a:xfrm>
          <a:prstGeom prst="rect">
            <a:avLst/>
          </a:prstGeom>
          <a:solidFill>
            <a:schemeClr val="accent3">
              <a:lumMod val="60000"/>
              <a:lumOff val="40000"/>
            </a:schemeClr>
          </a:solidFill>
          <a:ln>
            <a:noFill/>
          </a:ln>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Uncertainty</a:t>
            </a:r>
          </a:p>
        </p:txBody>
      </p:sp>
      <p:sp>
        <p:nvSpPr>
          <p:cNvPr id="43" name="AutoShape 13"/>
          <p:cNvSpPr>
            <a:spLocks noChangeArrowheads="1"/>
          </p:cNvSpPr>
          <p:nvPr/>
        </p:nvSpPr>
        <p:spPr bwMode="auto">
          <a:xfrm>
            <a:off x="8751493" y="1901974"/>
            <a:ext cx="2520000" cy="390000"/>
          </a:xfrm>
          <a:prstGeom prst="rect">
            <a:avLst/>
          </a:prstGeom>
          <a:solidFill>
            <a:schemeClr val="accent6"/>
          </a:solidFill>
          <a:ln>
            <a:noFill/>
          </a:ln>
        </p:spPr>
        <p:txBody>
          <a:bodyPr wrap="square" lIns="77925" tIns="38963" rIns="77925" bIns="38963" anchor="ctr">
            <a:noAutofit/>
          </a:bodyPr>
          <a:lstStyle/>
          <a:p>
            <a:pPr algn="ctr" eaLnBrk="0" hangingPunct="0"/>
            <a:r>
              <a:rPr lang="en-GB" sz="1200" dirty="0">
                <a:solidFill>
                  <a:srgbClr val="FFFFFF"/>
                </a:solidFill>
                <a:latin typeface="Segoe UI Semibold" pitchFamily="34" charset="0"/>
              </a:rPr>
              <a:t>Future outlook more stable</a:t>
            </a:r>
          </a:p>
        </p:txBody>
      </p:sp>
    </p:spTree>
    <p:extLst>
      <p:ext uri="{BB962C8B-B14F-4D97-AF65-F5344CB8AC3E}">
        <p14:creationId xmlns:p14="http://schemas.microsoft.com/office/powerpoint/2010/main" val="1687339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E2DAA7E8-7A8D-452B-AC3C-C27B7D2C454A}"/>
              </a:ext>
            </a:extLst>
          </p:cNvPr>
          <p:cNvSpPr>
            <a:spLocks noGrp="1"/>
          </p:cNvSpPr>
          <p:nvPr>
            <p:ph type="title"/>
          </p:nvPr>
        </p:nvSpPr>
        <p:spPr/>
        <p:txBody>
          <a:bodyPr/>
          <a:lstStyle/>
          <a:p>
            <a:r>
              <a:rPr lang="en-GB" dirty="0"/>
              <a:t>Business flow</a:t>
            </a:r>
          </a:p>
        </p:txBody>
      </p:sp>
    </p:spTree>
    <p:extLst>
      <p:ext uri="{BB962C8B-B14F-4D97-AF65-F5344CB8AC3E}">
        <p14:creationId xmlns:p14="http://schemas.microsoft.com/office/powerpoint/2010/main" val="1289994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Average number of DIPs in last 3 months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t>The average number of DIPs that an intermediary has dealt with remains stable this quarter at 28.</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Base: All Q3 respondents (300)</a:t>
            </a:r>
          </a:p>
        </p:txBody>
      </p:sp>
      <p:graphicFrame>
        <p:nvGraphicFramePr>
          <p:cNvPr id="47" name="Chart 46"/>
          <p:cNvGraphicFramePr/>
          <p:nvPr>
            <p:extLst>
              <p:ext uri="{D42A27DB-BD31-4B8C-83A1-F6EECF244321}">
                <p14:modId xmlns:p14="http://schemas.microsoft.com/office/powerpoint/2010/main" val="1996669546"/>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50" name="Straight Connector 4"/>
          <p:cNvCxnSpPr/>
          <p:nvPr/>
        </p:nvCxnSpPr>
        <p:spPr>
          <a:xfrm>
            <a:off x="210842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4"/>
          <p:cNvCxnSpPr/>
          <p:nvPr/>
        </p:nvCxnSpPr>
        <p:spPr>
          <a:xfrm>
            <a:off x="360310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4"/>
          <p:cNvCxnSpPr/>
          <p:nvPr/>
        </p:nvCxnSpPr>
        <p:spPr>
          <a:xfrm>
            <a:off x="659246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a:off x="808714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4"/>
          <p:cNvCxnSpPr/>
          <p:nvPr/>
        </p:nvCxnSpPr>
        <p:spPr>
          <a:xfrm>
            <a:off x="958182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6" name="AutoShape 13"/>
          <p:cNvSpPr>
            <a:spLocks noChangeArrowheads="1"/>
          </p:cNvSpPr>
          <p:nvPr/>
        </p:nvSpPr>
        <p:spPr bwMode="auto">
          <a:xfrm>
            <a:off x="682020"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2018: 31</a:t>
            </a:r>
          </a:p>
        </p:txBody>
      </p:sp>
      <p:sp>
        <p:nvSpPr>
          <p:cNvPr id="57" name="AutoShape 13"/>
          <p:cNvSpPr>
            <a:spLocks noChangeArrowheads="1"/>
          </p:cNvSpPr>
          <p:nvPr/>
        </p:nvSpPr>
        <p:spPr bwMode="auto">
          <a:xfrm>
            <a:off x="2176642"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2018: 27</a:t>
            </a:r>
          </a:p>
        </p:txBody>
      </p:sp>
      <p:sp>
        <p:nvSpPr>
          <p:cNvPr id="58" name="AutoShape 13"/>
          <p:cNvSpPr>
            <a:spLocks noChangeArrowheads="1"/>
          </p:cNvSpPr>
          <p:nvPr/>
        </p:nvSpPr>
        <p:spPr bwMode="auto">
          <a:xfrm>
            <a:off x="3671264"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2018: 27</a:t>
            </a:r>
          </a:p>
        </p:txBody>
      </p:sp>
      <p:sp>
        <p:nvSpPr>
          <p:cNvPr id="59" name="AutoShape 13"/>
          <p:cNvSpPr>
            <a:spLocks noChangeArrowheads="1"/>
          </p:cNvSpPr>
          <p:nvPr/>
        </p:nvSpPr>
        <p:spPr bwMode="auto">
          <a:xfrm>
            <a:off x="5165886"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2018: 28</a:t>
            </a:r>
          </a:p>
        </p:txBody>
      </p:sp>
      <p:sp>
        <p:nvSpPr>
          <p:cNvPr id="60" name="AutoShape 13"/>
          <p:cNvSpPr>
            <a:spLocks noChangeArrowheads="1"/>
          </p:cNvSpPr>
          <p:nvPr/>
        </p:nvSpPr>
        <p:spPr bwMode="auto">
          <a:xfrm>
            <a:off x="6660508"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2019: 26</a:t>
            </a:r>
          </a:p>
        </p:txBody>
      </p:sp>
      <p:cxnSp>
        <p:nvCxnSpPr>
          <p:cNvPr id="17" name="Straight Connector 4"/>
          <p:cNvCxnSpPr/>
          <p:nvPr/>
        </p:nvCxnSpPr>
        <p:spPr>
          <a:xfrm>
            <a:off x="509778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AutoShape 13"/>
          <p:cNvSpPr>
            <a:spLocks noChangeArrowheads="1"/>
          </p:cNvSpPr>
          <p:nvPr/>
        </p:nvSpPr>
        <p:spPr bwMode="auto">
          <a:xfrm>
            <a:off x="8155128"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2019: 27</a:t>
            </a:r>
          </a:p>
        </p:txBody>
      </p:sp>
      <p:sp>
        <p:nvSpPr>
          <p:cNvPr id="19" name="AutoShape 13">
            <a:extLst>
              <a:ext uri="{FF2B5EF4-FFF2-40B4-BE49-F238E27FC236}">
                <a16:creationId xmlns:a16="http://schemas.microsoft.com/office/drawing/2014/main" id="{3461F70F-704D-C543-8A7F-8E3EC5C9446C}"/>
              </a:ext>
            </a:extLst>
          </p:cNvPr>
          <p:cNvSpPr>
            <a:spLocks noChangeArrowheads="1"/>
          </p:cNvSpPr>
          <p:nvPr/>
        </p:nvSpPr>
        <p:spPr bwMode="auto">
          <a:xfrm>
            <a:off x="9668495" y="1567232"/>
            <a:ext cx="1332000" cy="396726"/>
          </a:xfrm>
          <a:prstGeom prst="rect">
            <a:avLst/>
          </a:prstGeom>
          <a:solidFill>
            <a:schemeClr val="bg1"/>
          </a:solidFill>
          <a:ln w="19050">
            <a:solidFill>
              <a:schemeClr val="accent3"/>
            </a:solidFill>
          </a:ln>
        </p:spPr>
        <p:txBody>
          <a:bodyPr wrap="square" lIns="36000" rIns="36000" anchor="ctr">
            <a:noAutofit/>
          </a:bodyPr>
          <a:lstStyle/>
          <a:p>
            <a:pPr algn="ctr" eaLnBrk="0" hangingPunct="0"/>
            <a:r>
              <a:rPr lang="en-GB" sz="1400" b="1" dirty="0">
                <a:solidFill>
                  <a:schemeClr val="accent3"/>
                </a:solidFill>
                <a:latin typeface="Calibri" panose="020F0502020204030204" pitchFamily="34" charset="0"/>
                <a:cs typeface="Calibri" panose="020F0502020204030204" pitchFamily="34" charset="0"/>
              </a:rPr>
              <a:t>Q3 2019: 28</a:t>
            </a:r>
          </a:p>
        </p:txBody>
      </p:sp>
    </p:spTree>
    <p:extLst>
      <p:ext uri="{BB962C8B-B14F-4D97-AF65-F5344CB8AC3E}">
        <p14:creationId xmlns:p14="http://schemas.microsoft.com/office/powerpoint/2010/main" val="3191799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Average number of DIPs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The average number of DIPs dealt with continues to be linked to firm size (by sales decile). Those in the south have handled a lower number of DIPs on average.</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Base: All Q3  respondents (301)</a:t>
            </a:r>
          </a:p>
        </p:txBody>
      </p:sp>
      <p:graphicFrame>
        <p:nvGraphicFramePr>
          <p:cNvPr id="17" name="Chart 16"/>
          <p:cNvGraphicFramePr/>
          <p:nvPr>
            <p:extLst>
              <p:ext uri="{D42A27DB-BD31-4B8C-83A1-F6EECF244321}">
                <p14:modId xmlns:p14="http://schemas.microsoft.com/office/powerpoint/2010/main" val="3214509568"/>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cxnSp>
        <p:nvCxnSpPr>
          <p:cNvPr id="20"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4"/>
          <p:cNvCxnSpPr/>
          <p:nvPr/>
        </p:nvCxnSpPr>
        <p:spPr>
          <a:xfrm flipH="1">
            <a:off x="396875" y="40746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1396947267"/>
              </p:ext>
            </p:extLst>
          </p:nvPr>
        </p:nvGraphicFramePr>
        <p:xfrm>
          <a:off x="9286889" y="1772412"/>
          <a:ext cx="1181100" cy="4255293"/>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40172">
                <a:tc>
                  <a:txBody>
                    <a:bodyPr/>
                    <a:lstStyle/>
                    <a:p>
                      <a:pPr marL="0" algn="ctr" defTabSz="914296" rtl="0" eaLnBrk="0" latinLnBrk="0" hangingPunct="0"/>
                      <a:r>
                        <a:rPr lang="en-GB" sz="1600" b="1" kern="1200" dirty="0">
                          <a:solidFill>
                            <a:srgbClr val="7F7F7F"/>
                          </a:solidFill>
                          <a:latin typeface="Calibri" panose="020F0502020204030204" pitchFamily="34" charset="0"/>
                          <a:ea typeface="+mn-ea"/>
                          <a:cs typeface="Calibri" panose="020F0502020204030204" pitchFamily="34" charset="0"/>
                        </a:rPr>
                        <a:t>Q2 2019</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27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29</a:t>
                      </a:r>
                      <a:r>
                        <a:rPr lang="en-GB" sz="1200" b="0" kern="1200" baseline="0" dirty="0">
                          <a:solidFill>
                            <a:srgbClr val="7F7F7F"/>
                          </a:solidFill>
                          <a:latin typeface="Calibri" panose="020F0502020204030204" pitchFamily="34" charset="0"/>
                          <a:ea typeface="+mn-ea"/>
                          <a:cs typeface="Calibri" panose="020F0502020204030204" pitchFamily="34" charset="0"/>
                        </a:rPr>
                        <a:t> (-3)</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6059">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a:solidFill>
                            <a:srgbClr val="7F7F7F"/>
                          </a:solidFill>
                          <a:latin typeface="Calibri" panose="020F0502020204030204" pitchFamily="34" charset="0"/>
                          <a:ea typeface="+mn-ea"/>
                          <a:cs typeface="Calibri" panose="020F0502020204030204" pitchFamily="34" charset="0"/>
                        </a:rPr>
                        <a:t>26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41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25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24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21 (+7)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28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27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28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25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29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cxnSp>
        <p:nvCxnSpPr>
          <p:cNvPr id="14"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15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DIPs resulting in a DIP accept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The average proportion of DIPs resulting in a DIP accept </a:t>
            </a:r>
            <a:r>
              <a:rPr lang="en-GB" sz="1700" dirty="0"/>
              <a:t>has edged down to 83% this quarter.</a:t>
            </a:r>
            <a:endParaRPr lang="en-GB" sz="1700" dirty="0">
              <a:latin typeface="Calibri" panose="020F0502020204030204" pitchFamily="34" charset="0"/>
              <a:cs typeface="Calibri" panose="020F0502020204030204" pitchFamily="34" charset="0"/>
            </a:endParaRP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QHX2. In the last 3 months, what proportion of these DIPs have resulted in a DIP accept?</a:t>
            </a:r>
          </a:p>
          <a:p>
            <a:pPr lvl="0">
              <a:defRPr/>
            </a:pPr>
            <a:r>
              <a:rPr lang="en-GB" dirty="0">
                <a:solidFill>
                  <a:srgbClr val="4A5B73"/>
                </a:solidFill>
              </a:rPr>
              <a:t>Base: All Q3 respondents (300)</a:t>
            </a:r>
          </a:p>
        </p:txBody>
      </p:sp>
      <p:graphicFrame>
        <p:nvGraphicFramePr>
          <p:cNvPr id="47" name="Chart 46"/>
          <p:cNvGraphicFramePr/>
          <p:nvPr>
            <p:extLst>
              <p:ext uri="{D42A27DB-BD31-4B8C-83A1-F6EECF244321}">
                <p14:modId xmlns:p14="http://schemas.microsoft.com/office/powerpoint/2010/main" val="1087886266"/>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Straight Connector 4"/>
          <p:cNvCxnSpPr/>
          <p:nvPr/>
        </p:nvCxnSpPr>
        <p:spPr>
          <a:xfrm>
            <a:off x="210842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4"/>
          <p:cNvCxnSpPr/>
          <p:nvPr/>
        </p:nvCxnSpPr>
        <p:spPr>
          <a:xfrm>
            <a:off x="360310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4"/>
          <p:cNvCxnSpPr/>
          <p:nvPr/>
        </p:nvCxnSpPr>
        <p:spPr>
          <a:xfrm>
            <a:off x="659246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4"/>
          <p:cNvCxnSpPr/>
          <p:nvPr/>
        </p:nvCxnSpPr>
        <p:spPr>
          <a:xfrm>
            <a:off x="808714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4"/>
          <p:cNvCxnSpPr/>
          <p:nvPr/>
        </p:nvCxnSpPr>
        <p:spPr>
          <a:xfrm>
            <a:off x="958182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AutoShape 13"/>
          <p:cNvSpPr>
            <a:spLocks noChangeArrowheads="1"/>
          </p:cNvSpPr>
          <p:nvPr/>
        </p:nvSpPr>
        <p:spPr bwMode="auto">
          <a:xfrm>
            <a:off x="698705"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2018: 82</a:t>
            </a:r>
          </a:p>
        </p:txBody>
      </p:sp>
      <p:sp>
        <p:nvSpPr>
          <p:cNvPr id="24" name="AutoShape 13"/>
          <p:cNvSpPr>
            <a:spLocks noChangeArrowheads="1"/>
          </p:cNvSpPr>
          <p:nvPr/>
        </p:nvSpPr>
        <p:spPr bwMode="auto">
          <a:xfrm>
            <a:off x="2193327"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2018: 84</a:t>
            </a:r>
          </a:p>
        </p:txBody>
      </p:sp>
      <p:sp>
        <p:nvSpPr>
          <p:cNvPr id="25" name="AutoShape 13"/>
          <p:cNvSpPr>
            <a:spLocks noChangeArrowheads="1"/>
          </p:cNvSpPr>
          <p:nvPr/>
        </p:nvSpPr>
        <p:spPr bwMode="auto">
          <a:xfrm>
            <a:off x="3687949"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2018: 84</a:t>
            </a:r>
          </a:p>
        </p:txBody>
      </p:sp>
      <p:sp>
        <p:nvSpPr>
          <p:cNvPr id="26" name="AutoShape 13"/>
          <p:cNvSpPr>
            <a:spLocks noChangeArrowheads="1"/>
          </p:cNvSpPr>
          <p:nvPr/>
        </p:nvSpPr>
        <p:spPr bwMode="auto">
          <a:xfrm>
            <a:off x="5182571"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2018: 84</a:t>
            </a:r>
          </a:p>
        </p:txBody>
      </p:sp>
      <p:sp>
        <p:nvSpPr>
          <p:cNvPr id="27" name="AutoShape 13"/>
          <p:cNvSpPr>
            <a:spLocks noChangeArrowheads="1"/>
          </p:cNvSpPr>
          <p:nvPr/>
        </p:nvSpPr>
        <p:spPr bwMode="auto">
          <a:xfrm>
            <a:off x="6677193"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2019: 86</a:t>
            </a:r>
          </a:p>
        </p:txBody>
      </p:sp>
      <p:cxnSp>
        <p:nvCxnSpPr>
          <p:cNvPr id="28" name="Straight Connector 4"/>
          <p:cNvCxnSpPr/>
          <p:nvPr/>
        </p:nvCxnSpPr>
        <p:spPr>
          <a:xfrm>
            <a:off x="509778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AutoShape 13"/>
          <p:cNvSpPr>
            <a:spLocks noChangeArrowheads="1"/>
          </p:cNvSpPr>
          <p:nvPr/>
        </p:nvSpPr>
        <p:spPr bwMode="auto">
          <a:xfrm>
            <a:off x="9688104" y="1563688"/>
            <a:ext cx="1332000" cy="396726"/>
          </a:xfrm>
          <a:prstGeom prst="rect">
            <a:avLst/>
          </a:prstGeom>
          <a:solidFill>
            <a:schemeClr val="bg1"/>
          </a:solidFill>
          <a:ln w="19050">
            <a:solidFill>
              <a:schemeClr val="accent3"/>
            </a:solidFill>
          </a:ln>
        </p:spPr>
        <p:txBody>
          <a:bodyPr wrap="square" lIns="36000" rIns="36000" anchor="ctr">
            <a:noAutofit/>
          </a:bodyPr>
          <a:lstStyle/>
          <a:p>
            <a:pPr algn="ctr" eaLnBrk="0" hangingPunct="0"/>
            <a:r>
              <a:rPr lang="en-GB" sz="1400" b="1" dirty="0">
                <a:solidFill>
                  <a:schemeClr val="accent3"/>
                </a:solidFill>
                <a:latin typeface="Calibri" panose="020F0502020204030204" pitchFamily="34" charset="0"/>
                <a:cs typeface="Calibri" panose="020F0502020204030204" pitchFamily="34" charset="0"/>
              </a:rPr>
              <a:t>Q3 2019: 83</a:t>
            </a:r>
          </a:p>
        </p:txBody>
      </p:sp>
      <p:sp>
        <p:nvSpPr>
          <p:cNvPr id="30" name="AutoShape 13">
            <a:extLst>
              <a:ext uri="{FF2B5EF4-FFF2-40B4-BE49-F238E27FC236}">
                <a16:creationId xmlns:a16="http://schemas.microsoft.com/office/drawing/2014/main" id="{7FDD137B-C65C-6645-86EA-96CEA6A29072}"/>
              </a:ext>
            </a:extLst>
          </p:cNvPr>
          <p:cNvSpPr>
            <a:spLocks noChangeArrowheads="1"/>
          </p:cNvSpPr>
          <p:nvPr/>
        </p:nvSpPr>
        <p:spPr bwMode="auto">
          <a:xfrm>
            <a:off x="8195406"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2019: 85</a:t>
            </a:r>
          </a:p>
        </p:txBody>
      </p:sp>
    </p:spTree>
    <p:extLst>
      <p:ext uri="{BB962C8B-B14F-4D97-AF65-F5344CB8AC3E}">
        <p14:creationId xmlns:p14="http://schemas.microsoft.com/office/powerpoint/2010/main" val="452378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DIPs resulting in a DIP accept (%)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t>Conversion from DIP to DIP accept is slightly lower across the board this quarter. </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QHX2. In the last 3 months, what proportion of these DIPs have resulted in a DIP accept?</a:t>
            </a:r>
          </a:p>
          <a:p>
            <a:pPr lvl="0">
              <a:defRPr/>
            </a:pPr>
            <a:r>
              <a:rPr lang="en-GB" dirty="0">
                <a:solidFill>
                  <a:srgbClr val="4A5B73"/>
                </a:solidFill>
              </a:rPr>
              <a:t>Base: All Q3 respondents (300)</a:t>
            </a:r>
          </a:p>
        </p:txBody>
      </p:sp>
      <p:graphicFrame>
        <p:nvGraphicFramePr>
          <p:cNvPr id="17" name="Chart 16"/>
          <p:cNvGraphicFramePr/>
          <p:nvPr>
            <p:extLst>
              <p:ext uri="{D42A27DB-BD31-4B8C-83A1-F6EECF244321}">
                <p14:modId xmlns:p14="http://schemas.microsoft.com/office/powerpoint/2010/main" val="2321694143"/>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graphicFrame>
        <p:nvGraphicFramePr>
          <p:cNvPr id="12" name="Table 11"/>
          <p:cNvGraphicFramePr>
            <a:graphicFrameLocks noGrp="1"/>
          </p:cNvGraphicFramePr>
          <p:nvPr>
            <p:extLst>
              <p:ext uri="{D42A27DB-BD31-4B8C-83A1-F6EECF244321}">
                <p14:modId xmlns:p14="http://schemas.microsoft.com/office/powerpoint/2010/main" val="2325050784"/>
              </p:ext>
            </p:extLst>
          </p:nvPr>
        </p:nvGraphicFramePr>
        <p:xfrm>
          <a:off x="9280354" y="1772411"/>
          <a:ext cx="1181100" cy="4229995"/>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38149">
                <a:tc>
                  <a:txBody>
                    <a:bodyPr/>
                    <a:lstStyle/>
                    <a:p>
                      <a:pPr marL="0" algn="ctr" defTabSz="914296" rtl="0" eaLnBrk="0" latinLnBrk="0" hangingPunct="0"/>
                      <a:r>
                        <a:rPr lang="en-GB" sz="1600" b="1" kern="1200" dirty="0">
                          <a:solidFill>
                            <a:srgbClr val="7F7F7F"/>
                          </a:solidFill>
                          <a:latin typeface="Calibri" panose="020F0502020204030204" pitchFamily="34" charset="0"/>
                          <a:ea typeface="+mn-ea"/>
                          <a:cs typeface="Calibri" panose="020F0502020204030204" pitchFamily="34" charset="0"/>
                        </a:rPr>
                        <a:t>Q2 2019</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85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85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4834">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a:solidFill>
                            <a:srgbClr val="7F7F7F"/>
                          </a:solidFill>
                          <a:latin typeface="Calibri" panose="020F0502020204030204" pitchFamily="34" charset="0"/>
                          <a:ea typeface="+mn-ea"/>
                          <a:cs typeface="Calibri" panose="020F0502020204030204" pitchFamily="34" charset="0"/>
                        </a:rPr>
                        <a:t>85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86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84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87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82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86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86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85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84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83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cxnSp>
        <p:nvCxnSpPr>
          <p:cNvPr id="14"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4"/>
          <p:cNvCxnSpPr/>
          <p:nvPr/>
        </p:nvCxnSpPr>
        <p:spPr>
          <a:xfrm flipH="1">
            <a:off x="396875" y="40746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402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DIP accepts resulting in a full application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The average proportion of DIP accepts resulting in a full application has dropped back to the level seen last year.</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QH3. In th3 last 3 months, what proportion of these DIP accepts have led to a full mortgage application?</a:t>
            </a:r>
          </a:p>
          <a:p>
            <a:pPr lvl="0">
              <a:defRPr/>
            </a:pPr>
            <a:r>
              <a:rPr lang="en-GB" dirty="0">
                <a:solidFill>
                  <a:srgbClr val="4A5B73"/>
                </a:solidFill>
              </a:rPr>
              <a:t>Base: All Q3 respondents (300)</a:t>
            </a:r>
          </a:p>
        </p:txBody>
      </p:sp>
      <p:graphicFrame>
        <p:nvGraphicFramePr>
          <p:cNvPr id="47" name="Chart 46"/>
          <p:cNvGraphicFramePr/>
          <p:nvPr>
            <p:extLst>
              <p:ext uri="{D42A27DB-BD31-4B8C-83A1-F6EECF244321}">
                <p14:modId xmlns:p14="http://schemas.microsoft.com/office/powerpoint/2010/main" val="1135787865"/>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Straight Connector 4"/>
          <p:cNvCxnSpPr/>
          <p:nvPr/>
        </p:nvCxnSpPr>
        <p:spPr>
          <a:xfrm>
            <a:off x="210842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4"/>
          <p:cNvCxnSpPr/>
          <p:nvPr/>
        </p:nvCxnSpPr>
        <p:spPr>
          <a:xfrm>
            <a:off x="360310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4"/>
          <p:cNvCxnSpPr/>
          <p:nvPr/>
        </p:nvCxnSpPr>
        <p:spPr>
          <a:xfrm>
            <a:off x="659246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4"/>
          <p:cNvCxnSpPr/>
          <p:nvPr/>
        </p:nvCxnSpPr>
        <p:spPr>
          <a:xfrm>
            <a:off x="808714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4"/>
          <p:cNvCxnSpPr/>
          <p:nvPr/>
        </p:nvCxnSpPr>
        <p:spPr>
          <a:xfrm>
            <a:off x="958182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AutoShape 13"/>
          <p:cNvSpPr>
            <a:spLocks noChangeArrowheads="1"/>
          </p:cNvSpPr>
          <p:nvPr/>
        </p:nvSpPr>
        <p:spPr bwMode="auto">
          <a:xfrm>
            <a:off x="710284"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2018: 76</a:t>
            </a:r>
          </a:p>
        </p:txBody>
      </p:sp>
      <p:sp>
        <p:nvSpPr>
          <p:cNvPr id="24" name="AutoShape 13"/>
          <p:cNvSpPr>
            <a:spLocks noChangeArrowheads="1"/>
          </p:cNvSpPr>
          <p:nvPr/>
        </p:nvSpPr>
        <p:spPr bwMode="auto">
          <a:xfrm>
            <a:off x="2204906"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2018: 84</a:t>
            </a:r>
          </a:p>
        </p:txBody>
      </p:sp>
      <p:sp>
        <p:nvSpPr>
          <p:cNvPr id="25" name="AutoShape 13"/>
          <p:cNvSpPr>
            <a:spLocks noChangeArrowheads="1"/>
          </p:cNvSpPr>
          <p:nvPr/>
        </p:nvSpPr>
        <p:spPr bwMode="auto">
          <a:xfrm>
            <a:off x="3699528"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2018: 80</a:t>
            </a:r>
          </a:p>
        </p:txBody>
      </p:sp>
      <p:sp>
        <p:nvSpPr>
          <p:cNvPr id="26" name="AutoShape 13"/>
          <p:cNvSpPr>
            <a:spLocks noChangeArrowheads="1"/>
          </p:cNvSpPr>
          <p:nvPr/>
        </p:nvSpPr>
        <p:spPr bwMode="auto">
          <a:xfrm>
            <a:off x="5194150"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2018: 82</a:t>
            </a:r>
          </a:p>
        </p:txBody>
      </p:sp>
      <p:sp>
        <p:nvSpPr>
          <p:cNvPr id="27" name="AutoShape 13"/>
          <p:cNvSpPr>
            <a:spLocks noChangeArrowheads="1"/>
          </p:cNvSpPr>
          <p:nvPr/>
        </p:nvSpPr>
        <p:spPr bwMode="auto">
          <a:xfrm>
            <a:off x="6688772"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2019: 84</a:t>
            </a:r>
          </a:p>
        </p:txBody>
      </p:sp>
      <p:cxnSp>
        <p:nvCxnSpPr>
          <p:cNvPr id="28" name="Straight Connector 4"/>
          <p:cNvCxnSpPr/>
          <p:nvPr/>
        </p:nvCxnSpPr>
        <p:spPr>
          <a:xfrm>
            <a:off x="509778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AutoShape 13"/>
          <p:cNvSpPr>
            <a:spLocks noChangeArrowheads="1"/>
          </p:cNvSpPr>
          <p:nvPr/>
        </p:nvSpPr>
        <p:spPr bwMode="auto">
          <a:xfrm>
            <a:off x="9676528" y="1563688"/>
            <a:ext cx="1332000" cy="396726"/>
          </a:xfrm>
          <a:prstGeom prst="rect">
            <a:avLst/>
          </a:prstGeom>
          <a:solidFill>
            <a:schemeClr val="bg1"/>
          </a:solidFill>
          <a:ln w="19050">
            <a:solidFill>
              <a:schemeClr val="accent3"/>
            </a:solidFill>
          </a:ln>
        </p:spPr>
        <p:txBody>
          <a:bodyPr wrap="square" lIns="36000" rIns="36000" anchor="ctr">
            <a:noAutofit/>
          </a:bodyPr>
          <a:lstStyle/>
          <a:p>
            <a:pPr algn="ctr" eaLnBrk="0" hangingPunct="0"/>
            <a:r>
              <a:rPr lang="en-GB" sz="1400" b="1" dirty="0">
                <a:solidFill>
                  <a:schemeClr val="accent3"/>
                </a:solidFill>
                <a:latin typeface="Calibri" panose="020F0502020204030204" pitchFamily="34" charset="0"/>
                <a:cs typeface="Calibri" panose="020F0502020204030204" pitchFamily="34" charset="0"/>
              </a:rPr>
              <a:t>Q3 2019: 80</a:t>
            </a:r>
          </a:p>
        </p:txBody>
      </p:sp>
      <p:sp>
        <p:nvSpPr>
          <p:cNvPr id="30" name="AutoShape 13">
            <a:extLst>
              <a:ext uri="{FF2B5EF4-FFF2-40B4-BE49-F238E27FC236}">
                <a16:creationId xmlns:a16="http://schemas.microsoft.com/office/drawing/2014/main" id="{21F95271-D5A0-5441-AD6B-775119A530AD}"/>
              </a:ext>
            </a:extLst>
          </p:cNvPr>
          <p:cNvSpPr>
            <a:spLocks noChangeArrowheads="1"/>
          </p:cNvSpPr>
          <p:nvPr/>
        </p:nvSpPr>
        <p:spPr bwMode="auto">
          <a:xfrm>
            <a:off x="8195410" y="1565617"/>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2019: 83</a:t>
            </a:r>
          </a:p>
        </p:txBody>
      </p:sp>
    </p:spTree>
    <p:extLst>
      <p:ext uri="{BB962C8B-B14F-4D97-AF65-F5344CB8AC3E}">
        <p14:creationId xmlns:p14="http://schemas.microsoft.com/office/powerpoint/2010/main" val="551255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7788571C-23FE-4615-9B5B-512E0DC98561}"/>
              </a:ext>
            </a:extLst>
          </p:cNvPr>
          <p:cNvGrpSpPr/>
          <p:nvPr/>
        </p:nvGrpSpPr>
        <p:grpSpPr>
          <a:xfrm>
            <a:off x="508299" y="1676979"/>
            <a:ext cx="9113233" cy="721783"/>
            <a:chOff x="421215" y="1589895"/>
            <a:chExt cx="9113233" cy="721783"/>
          </a:xfrm>
        </p:grpSpPr>
        <p:sp>
          <p:nvSpPr>
            <p:cNvPr id="30" name="TextBox 13"/>
            <p:cNvSpPr txBox="1"/>
            <p:nvPr/>
          </p:nvSpPr>
          <p:spPr>
            <a:xfrm>
              <a:off x="1306285" y="1766120"/>
              <a:ext cx="8228163" cy="369332"/>
            </a:xfrm>
            <a:prstGeom prst="rect">
              <a:avLst/>
            </a:prstGeom>
            <a:noFill/>
          </p:spPr>
          <p:txBody>
            <a:bodyPr wrap="square" lIns="0" rIns="0" rtlCol="0">
              <a:spAutoFit/>
            </a:bodyPr>
            <a:lstStyle/>
            <a:p>
              <a:pPr lvl="0">
                <a:spcBef>
                  <a:spcPct val="20000"/>
                </a:spcBef>
                <a:defRPr/>
              </a:pPr>
              <a:r>
                <a:rPr lang="en-GB" kern="0" dirty="0">
                  <a:solidFill>
                    <a:prstClr val="black">
                      <a:lumMod val="75000"/>
                      <a:lumOff val="25000"/>
                    </a:prstClr>
                  </a:solidFill>
                  <a:latin typeface="Calibri" panose="020F0502020204030204" pitchFamily="34" charset="0"/>
                  <a:cs typeface="Calibri" panose="020F0502020204030204" pitchFamily="34" charset="0"/>
                </a:rPr>
                <a:t>Background &amp; methodology</a:t>
              </a:r>
            </a:p>
          </p:txBody>
        </p:sp>
        <p:sp>
          <p:nvSpPr>
            <p:cNvPr id="36" name="Rectangle 35"/>
            <p:cNvSpPr/>
            <p:nvPr/>
          </p:nvSpPr>
          <p:spPr>
            <a:xfrm>
              <a:off x="421215" y="1589895"/>
              <a:ext cx="700617" cy="72178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8" name="Groupe 7">
            <a:extLst>
              <a:ext uri="{FF2B5EF4-FFF2-40B4-BE49-F238E27FC236}">
                <a16:creationId xmlns:a16="http://schemas.microsoft.com/office/drawing/2014/main" id="{4B5A66BA-CED8-4780-B41C-1A35DEA05DDC}"/>
              </a:ext>
            </a:extLst>
          </p:cNvPr>
          <p:cNvGrpSpPr/>
          <p:nvPr/>
        </p:nvGrpSpPr>
        <p:grpSpPr>
          <a:xfrm>
            <a:off x="508299" y="5097147"/>
            <a:ext cx="9252932" cy="721783"/>
            <a:chOff x="421215" y="5010063"/>
            <a:chExt cx="9252932" cy="721783"/>
          </a:xfrm>
        </p:grpSpPr>
        <p:sp>
          <p:nvSpPr>
            <p:cNvPr id="33" name="TextBox 13"/>
            <p:cNvSpPr txBox="1"/>
            <p:nvPr/>
          </p:nvSpPr>
          <p:spPr>
            <a:xfrm>
              <a:off x="1306284" y="5186288"/>
              <a:ext cx="8367863" cy="369332"/>
            </a:xfrm>
            <a:prstGeom prst="rect">
              <a:avLst/>
            </a:prstGeom>
            <a:noFill/>
          </p:spPr>
          <p:txBody>
            <a:bodyPr wrap="square" lIns="0" rIns="0" rtlCol="0">
              <a:spAutoFit/>
            </a:bodyPr>
            <a:lstStyle/>
            <a:p>
              <a:pPr>
                <a:spcBef>
                  <a:spcPct val="20000"/>
                </a:spcBef>
                <a:defRPr/>
              </a:pPr>
              <a:r>
                <a:rPr lang="en-GB" kern="0" dirty="0">
                  <a:solidFill>
                    <a:prstClr val="black">
                      <a:lumMod val="75000"/>
                      <a:lumOff val="25000"/>
                    </a:prstClr>
                  </a:solidFill>
                  <a:latin typeface="Calibri" panose="020F0502020204030204" pitchFamily="34" charset="0"/>
                  <a:cs typeface="Calibri" panose="020F0502020204030204" pitchFamily="34" charset="0"/>
                </a:rPr>
                <a:t>Business flow</a:t>
              </a:r>
            </a:p>
          </p:txBody>
        </p:sp>
        <p:sp>
          <p:nvSpPr>
            <p:cNvPr id="46" name="Rectangle 45"/>
            <p:cNvSpPr/>
            <p:nvPr/>
          </p:nvSpPr>
          <p:spPr>
            <a:xfrm>
              <a:off x="421215" y="5010063"/>
              <a:ext cx="700617" cy="7217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9" name="Groupe 8">
            <a:extLst>
              <a:ext uri="{FF2B5EF4-FFF2-40B4-BE49-F238E27FC236}">
                <a16:creationId xmlns:a16="http://schemas.microsoft.com/office/drawing/2014/main" id="{E099AC01-FC23-47FD-A86C-6176336AC100}"/>
              </a:ext>
            </a:extLst>
          </p:cNvPr>
          <p:cNvGrpSpPr/>
          <p:nvPr/>
        </p:nvGrpSpPr>
        <p:grpSpPr>
          <a:xfrm>
            <a:off x="508299" y="3959656"/>
            <a:ext cx="9113232" cy="721783"/>
            <a:chOff x="421215" y="3875417"/>
            <a:chExt cx="9113232" cy="721783"/>
          </a:xfrm>
        </p:grpSpPr>
        <p:sp>
          <p:nvSpPr>
            <p:cNvPr id="32" name="TextBox 13"/>
            <p:cNvSpPr txBox="1"/>
            <p:nvPr/>
          </p:nvSpPr>
          <p:spPr>
            <a:xfrm>
              <a:off x="1306284" y="4051642"/>
              <a:ext cx="8228163" cy="369332"/>
            </a:xfrm>
            <a:prstGeom prst="rect">
              <a:avLst/>
            </a:prstGeom>
            <a:noFill/>
          </p:spPr>
          <p:txBody>
            <a:bodyPr wrap="square" lIns="0" rIns="0" rtlCol="0">
              <a:spAutoFit/>
            </a:bodyPr>
            <a:lstStyle/>
            <a:p>
              <a:pPr lvl="0">
                <a:spcBef>
                  <a:spcPct val="20000"/>
                </a:spcBef>
                <a:defRPr/>
              </a:pPr>
              <a:r>
                <a:rPr lang="en-GB" kern="0" dirty="0">
                  <a:solidFill>
                    <a:prstClr val="black">
                      <a:lumMod val="75000"/>
                      <a:lumOff val="25000"/>
                    </a:prstClr>
                  </a:solidFill>
                  <a:latin typeface="Calibri" panose="020F0502020204030204" pitchFamily="34" charset="0"/>
                  <a:cs typeface="Calibri" panose="020F0502020204030204" pitchFamily="34" charset="0"/>
                </a:rPr>
                <a:t>Business volumes and confidence</a:t>
              </a:r>
            </a:p>
          </p:txBody>
        </p:sp>
        <p:sp>
          <p:nvSpPr>
            <p:cNvPr id="43" name="Rectangle 42"/>
            <p:cNvSpPr/>
            <p:nvPr/>
          </p:nvSpPr>
          <p:spPr>
            <a:xfrm>
              <a:off x="421215" y="3875417"/>
              <a:ext cx="700617" cy="7217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12" name="Groupe 11">
            <a:extLst>
              <a:ext uri="{FF2B5EF4-FFF2-40B4-BE49-F238E27FC236}">
                <a16:creationId xmlns:a16="http://schemas.microsoft.com/office/drawing/2014/main" id="{551BE2DC-3025-47EF-9E79-E4D338B211AE}"/>
              </a:ext>
            </a:extLst>
          </p:cNvPr>
          <p:cNvGrpSpPr/>
          <p:nvPr/>
        </p:nvGrpSpPr>
        <p:grpSpPr>
          <a:xfrm>
            <a:off x="508299" y="2822165"/>
            <a:ext cx="9113234" cy="721783"/>
            <a:chOff x="421215" y="2718857"/>
            <a:chExt cx="9113234" cy="721783"/>
          </a:xfrm>
        </p:grpSpPr>
        <p:sp>
          <p:nvSpPr>
            <p:cNvPr id="31" name="TextBox 13"/>
            <p:cNvSpPr txBox="1"/>
            <p:nvPr/>
          </p:nvSpPr>
          <p:spPr>
            <a:xfrm>
              <a:off x="1306286" y="2895082"/>
              <a:ext cx="8228163" cy="369332"/>
            </a:xfrm>
            <a:prstGeom prst="rect">
              <a:avLst/>
            </a:prstGeom>
            <a:noFill/>
          </p:spPr>
          <p:txBody>
            <a:bodyPr wrap="square" lIns="0" rIns="0" rtlCol="0">
              <a:spAutoFit/>
            </a:bodyPr>
            <a:lstStyle/>
            <a:p>
              <a:pPr>
                <a:spcBef>
                  <a:spcPct val="20000"/>
                </a:spcBef>
                <a:defRPr/>
              </a:pPr>
              <a:r>
                <a:rPr lang="en-GB" kern="0" dirty="0">
                  <a:solidFill>
                    <a:prstClr val="black">
                      <a:lumMod val="75000"/>
                      <a:lumOff val="25000"/>
                    </a:prstClr>
                  </a:solidFill>
                  <a:latin typeface="Calibri" panose="020F0502020204030204" pitchFamily="34" charset="0"/>
                  <a:cs typeface="Calibri" panose="020F0502020204030204" pitchFamily="34" charset="0"/>
                </a:rPr>
                <a:t>Executive summary</a:t>
              </a:r>
            </a:p>
          </p:txBody>
        </p:sp>
        <p:sp>
          <p:nvSpPr>
            <p:cNvPr id="40" name="Rectangle 39"/>
            <p:cNvSpPr/>
            <p:nvPr/>
          </p:nvSpPr>
          <p:spPr>
            <a:xfrm>
              <a:off x="421215" y="2718857"/>
              <a:ext cx="700617" cy="7217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sp>
        <p:nvSpPr>
          <p:cNvPr id="11" name="Titre 10"/>
          <p:cNvSpPr>
            <a:spLocks noGrp="1"/>
          </p:cNvSpPr>
          <p:nvPr>
            <p:ph type="title"/>
          </p:nvPr>
        </p:nvSpPr>
        <p:spPr>
          <a:xfrm>
            <a:off x="422888" y="244702"/>
            <a:ext cx="10363200" cy="671807"/>
          </a:xfrm>
        </p:spPr>
        <p:txBody>
          <a:bodyPr>
            <a:normAutofit/>
          </a:bodyPr>
          <a:lstStyle/>
          <a:p>
            <a:r>
              <a:rPr lang="fr-FR" sz="3200" dirty="0">
                <a:latin typeface="Calibri" panose="020F0502020204030204" pitchFamily="34" charset="0"/>
                <a:cs typeface="Calibri" panose="020F0502020204030204" pitchFamily="34" charset="0"/>
              </a:rPr>
              <a:t>Contents</a:t>
            </a:r>
          </a:p>
        </p:txBody>
      </p:sp>
      <p:sp>
        <p:nvSpPr>
          <p:cNvPr id="3" name="TextBox 2"/>
          <p:cNvSpPr txBox="1"/>
          <p:nvPr/>
        </p:nvSpPr>
        <p:spPr>
          <a:xfrm>
            <a:off x="755874" y="1776261"/>
            <a:ext cx="205466" cy="523220"/>
          </a:xfrm>
          <a:prstGeom prst="rect">
            <a:avLst/>
          </a:prstGeom>
          <a:noFill/>
        </p:spPr>
        <p:txBody>
          <a:bodyPr wrap="square" rtlCol="0" anchor="ctr">
            <a:spAutoFit/>
          </a:bodyPr>
          <a:lstStyle/>
          <a:p>
            <a:pPr algn="ctr"/>
            <a:r>
              <a:rPr lang="en-GB" sz="2800" dirty="0">
                <a:solidFill>
                  <a:schemeClr val="bg1"/>
                </a:solidFill>
                <a:latin typeface="Calibri" panose="020F0502020204030204" pitchFamily="34" charset="0"/>
                <a:cs typeface="Calibri" panose="020F0502020204030204" pitchFamily="34" charset="0"/>
              </a:rPr>
              <a:t>1</a:t>
            </a:r>
          </a:p>
        </p:txBody>
      </p:sp>
      <p:sp>
        <p:nvSpPr>
          <p:cNvPr id="50" name="TextBox 49"/>
          <p:cNvSpPr txBox="1"/>
          <p:nvPr/>
        </p:nvSpPr>
        <p:spPr>
          <a:xfrm>
            <a:off x="755874" y="2921446"/>
            <a:ext cx="205466" cy="523220"/>
          </a:xfrm>
          <a:prstGeom prst="rect">
            <a:avLst/>
          </a:prstGeom>
          <a:noFill/>
        </p:spPr>
        <p:txBody>
          <a:bodyPr wrap="square" rtlCol="0" anchor="ctr">
            <a:spAutoFit/>
          </a:bodyPr>
          <a:lstStyle/>
          <a:p>
            <a:pPr algn="ctr"/>
            <a:r>
              <a:rPr lang="en-GB" sz="2800" dirty="0">
                <a:solidFill>
                  <a:schemeClr val="bg1"/>
                </a:solidFill>
                <a:latin typeface="Calibri" panose="020F0502020204030204" pitchFamily="34" charset="0"/>
                <a:cs typeface="Calibri" panose="020F0502020204030204" pitchFamily="34" charset="0"/>
              </a:rPr>
              <a:t>2</a:t>
            </a:r>
          </a:p>
        </p:txBody>
      </p:sp>
      <p:sp>
        <p:nvSpPr>
          <p:cNvPr id="51" name="TextBox 50"/>
          <p:cNvSpPr txBox="1"/>
          <p:nvPr/>
        </p:nvSpPr>
        <p:spPr>
          <a:xfrm>
            <a:off x="755874" y="4058937"/>
            <a:ext cx="205466" cy="523220"/>
          </a:xfrm>
          <a:prstGeom prst="rect">
            <a:avLst/>
          </a:prstGeom>
          <a:noFill/>
        </p:spPr>
        <p:txBody>
          <a:bodyPr wrap="square" rtlCol="0" anchor="ctr">
            <a:spAutoFit/>
          </a:bodyPr>
          <a:lstStyle/>
          <a:p>
            <a:pPr algn="ctr"/>
            <a:r>
              <a:rPr lang="en-GB" sz="2800" dirty="0">
                <a:solidFill>
                  <a:schemeClr val="bg1"/>
                </a:solidFill>
                <a:latin typeface="Calibri" panose="020F0502020204030204" pitchFamily="34" charset="0"/>
                <a:cs typeface="Calibri" panose="020F0502020204030204" pitchFamily="34" charset="0"/>
              </a:rPr>
              <a:t>3</a:t>
            </a:r>
          </a:p>
        </p:txBody>
      </p:sp>
      <p:sp>
        <p:nvSpPr>
          <p:cNvPr id="52" name="TextBox 51"/>
          <p:cNvSpPr txBox="1"/>
          <p:nvPr/>
        </p:nvSpPr>
        <p:spPr>
          <a:xfrm>
            <a:off x="755874" y="5196428"/>
            <a:ext cx="205466" cy="523220"/>
          </a:xfrm>
          <a:prstGeom prst="rect">
            <a:avLst/>
          </a:prstGeom>
          <a:noFill/>
        </p:spPr>
        <p:txBody>
          <a:bodyPr wrap="square" rtlCol="0" anchor="ctr">
            <a:spAutoFit/>
          </a:bodyPr>
          <a:lstStyle/>
          <a:p>
            <a:pPr algn="ctr"/>
            <a:r>
              <a:rPr lang="en-GB" sz="2800" dirty="0">
                <a:solidFill>
                  <a:schemeClr val="bg1"/>
                </a:solidFill>
                <a:latin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1785005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DIP accepts resulting in a full application (%)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Conversion from DIP accept to full application has dropped back among those dealing with mover cases, following an uplift in Q2.</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QH3. In the last 3 months, what proportion of these DIP accepts have led to a full mortgage application?</a:t>
            </a:r>
          </a:p>
          <a:p>
            <a:pPr lvl="0">
              <a:defRPr/>
            </a:pPr>
            <a:r>
              <a:rPr lang="en-GB" dirty="0">
                <a:solidFill>
                  <a:srgbClr val="4A5B73"/>
                </a:solidFill>
              </a:rPr>
              <a:t>Base: All Q3 respondents (300)</a:t>
            </a:r>
          </a:p>
        </p:txBody>
      </p:sp>
      <p:graphicFrame>
        <p:nvGraphicFramePr>
          <p:cNvPr id="17" name="Chart 16"/>
          <p:cNvGraphicFramePr/>
          <p:nvPr>
            <p:extLst>
              <p:ext uri="{D42A27DB-BD31-4B8C-83A1-F6EECF244321}">
                <p14:modId xmlns:p14="http://schemas.microsoft.com/office/powerpoint/2010/main" val="2112143585"/>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graphicFrame>
        <p:nvGraphicFramePr>
          <p:cNvPr id="12" name="Table 11"/>
          <p:cNvGraphicFramePr>
            <a:graphicFrameLocks noGrp="1"/>
          </p:cNvGraphicFramePr>
          <p:nvPr>
            <p:extLst>
              <p:ext uri="{D42A27DB-BD31-4B8C-83A1-F6EECF244321}">
                <p14:modId xmlns:p14="http://schemas.microsoft.com/office/powerpoint/2010/main" val="2968896833"/>
              </p:ext>
            </p:extLst>
          </p:nvPr>
        </p:nvGraphicFramePr>
        <p:xfrm>
          <a:off x="9277823" y="1777143"/>
          <a:ext cx="1181100" cy="4229991"/>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36511">
                <a:tc>
                  <a:txBody>
                    <a:bodyPr/>
                    <a:lstStyle/>
                    <a:p>
                      <a:pPr marL="0" algn="ctr" defTabSz="914296" rtl="0" eaLnBrk="0" latinLnBrk="0" hangingPunct="0"/>
                      <a:r>
                        <a:rPr lang="en-GB" sz="1600" b="1" kern="1200" dirty="0">
                          <a:solidFill>
                            <a:srgbClr val="7F7F7F"/>
                          </a:solidFill>
                          <a:latin typeface="Calibri" panose="020F0502020204030204" pitchFamily="34" charset="0"/>
                          <a:ea typeface="+mn-ea"/>
                          <a:cs typeface="Calibri" panose="020F0502020204030204" pitchFamily="34" charset="0"/>
                        </a:rPr>
                        <a:t>Q2 2019</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83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4920">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81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4920">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a:solidFill>
                            <a:srgbClr val="7F7F7F"/>
                          </a:solidFill>
                          <a:latin typeface="Calibri" panose="020F0502020204030204" pitchFamily="34" charset="0"/>
                          <a:ea typeface="+mn-ea"/>
                          <a:cs typeface="Calibri" panose="020F0502020204030204" pitchFamily="34" charset="0"/>
                        </a:rPr>
                        <a:t>84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4920">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83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82</a:t>
                      </a:r>
                      <a:r>
                        <a:rPr lang="en-GB" sz="1200" b="0" kern="1200" baseline="0" dirty="0">
                          <a:solidFill>
                            <a:srgbClr val="7F7F7F"/>
                          </a:solidFill>
                          <a:latin typeface="Calibri" panose="020F0502020204030204" pitchFamily="34" charset="0"/>
                          <a:ea typeface="+mn-ea"/>
                          <a:cs typeface="Calibri" panose="020F0502020204030204" pitchFamily="34" charset="0"/>
                        </a:rPr>
                        <a:t> (=)</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85</a:t>
                      </a:r>
                      <a:r>
                        <a:rPr lang="en-GB" sz="1200" b="0" kern="1200" baseline="0" dirty="0">
                          <a:solidFill>
                            <a:srgbClr val="7F7F7F"/>
                          </a:solidFill>
                          <a:latin typeface="Calibri" panose="020F0502020204030204" pitchFamily="34" charset="0"/>
                          <a:ea typeface="+mn-ea"/>
                          <a:cs typeface="Calibri" panose="020F0502020204030204" pitchFamily="34" charset="0"/>
                        </a:rPr>
                        <a:t> (-5)</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79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4920">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82</a:t>
                      </a:r>
                      <a:r>
                        <a:rPr lang="en-GB" sz="1200" b="0" kern="1200" baseline="0" dirty="0">
                          <a:solidFill>
                            <a:srgbClr val="7F7F7F"/>
                          </a:solidFill>
                          <a:latin typeface="Calibri" panose="020F0502020204030204" pitchFamily="34" charset="0"/>
                          <a:ea typeface="+mn-ea"/>
                          <a:cs typeface="Calibri" panose="020F0502020204030204" pitchFamily="34" charset="0"/>
                        </a:rPr>
                        <a:t>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85 (-9)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83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83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80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4920">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4920">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cxnSp>
        <p:nvCxnSpPr>
          <p:cNvPr id="14"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4"/>
          <p:cNvCxnSpPr/>
          <p:nvPr/>
        </p:nvCxnSpPr>
        <p:spPr>
          <a:xfrm flipH="1">
            <a:off x="396875" y="40746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071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Full applications resulting in an offer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t>Following a new high last quarter, the proportion of full applications resulting in an offer has edged down to 87% this quarter.</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Base: All Q3 respondents (300)</a:t>
            </a:r>
          </a:p>
        </p:txBody>
      </p:sp>
      <p:graphicFrame>
        <p:nvGraphicFramePr>
          <p:cNvPr id="47" name="Chart 46"/>
          <p:cNvGraphicFramePr/>
          <p:nvPr>
            <p:extLst>
              <p:ext uri="{D42A27DB-BD31-4B8C-83A1-F6EECF244321}">
                <p14:modId xmlns:p14="http://schemas.microsoft.com/office/powerpoint/2010/main" val="1853469562"/>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Straight Connector 4"/>
          <p:cNvCxnSpPr/>
          <p:nvPr/>
        </p:nvCxnSpPr>
        <p:spPr>
          <a:xfrm>
            <a:off x="210842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4"/>
          <p:cNvCxnSpPr/>
          <p:nvPr/>
        </p:nvCxnSpPr>
        <p:spPr>
          <a:xfrm>
            <a:off x="360310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4"/>
          <p:cNvCxnSpPr/>
          <p:nvPr/>
        </p:nvCxnSpPr>
        <p:spPr>
          <a:xfrm>
            <a:off x="659246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4"/>
          <p:cNvCxnSpPr/>
          <p:nvPr/>
        </p:nvCxnSpPr>
        <p:spPr>
          <a:xfrm>
            <a:off x="808714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4"/>
          <p:cNvCxnSpPr/>
          <p:nvPr/>
        </p:nvCxnSpPr>
        <p:spPr>
          <a:xfrm>
            <a:off x="958182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AutoShape 13"/>
          <p:cNvSpPr>
            <a:spLocks noChangeArrowheads="1"/>
          </p:cNvSpPr>
          <p:nvPr/>
        </p:nvSpPr>
        <p:spPr bwMode="auto">
          <a:xfrm>
            <a:off x="698706"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2018: 88</a:t>
            </a:r>
          </a:p>
        </p:txBody>
      </p:sp>
      <p:sp>
        <p:nvSpPr>
          <p:cNvPr id="24" name="AutoShape 13"/>
          <p:cNvSpPr>
            <a:spLocks noChangeArrowheads="1"/>
          </p:cNvSpPr>
          <p:nvPr/>
        </p:nvSpPr>
        <p:spPr bwMode="auto">
          <a:xfrm>
            <a:off x="2193328"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2018: 88</a:t>
            </a:r>
          </a:p>
        </p:txBody>
      </p:sp>
      <p:sp>
        <p:nvSpPr>
          <p:cNvPr id="25" name="AutoShape 13"/>
          <p:cNvSpPr>
            <a:spLocks noChangeArrowheads="1"/>
          </p:cNvSpPr>
          <p:nvPr/>
        </p:nvSpPr>
        <p:spPr bwMode="auto">
          <a:xfrm>
            <a:off x="3687950"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2018: 88</a:t>
            </a:r>
          </a:p>
        </p:txBody>
      </p:sp>
      <p:sp>
        <p:nvSpPr>
          <p:cNvPr id="26" name="AutoShape 13"/>
          <p:cNvSpPr>
            <a:spLocks noChangeArrowheads="1"/>
          </p:cNvSpPr>
          <p:nvPr/>
        </p:nvSpPr>
        <p:spPr bwMode="auto">
          <a:xfrm>
            <a:off x="5182572"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2018: 89</a:t>
            </a:r>
          </a:p>
        </p:txBody>
      </p:sp>
      <p:sp>
        <p:nvSpPr>
          <p:cNvPr id="27" name="AutoShape 13"/>
          <p:cNvSpPr>
            <a:spLocks noChangeArrowheads="1"/>
          </p:cNvSpPr>
          <p:nvPr/>
        </p:nvSpPr>
        <p:spPr bwMode="auto">
          <a:xfrm>
            <a:off x="6677194"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2019: 89</a:t>
            </a:r>
          </a:p>
        </p:txBody>
      </p:sp>
      <p:cxnSp>
        <p:nvCxnSpPr>
          <p:cNvPr id="28" name="Straight Connector 4"/>
          <p:cNvCxnSpPr/>
          <p:nvPr/>
        </p:nvCxnSpPr>
        <p:spPr>
          <a:xfrm>
            <a:off x="509778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AutoShape 13"/>
          <p:cNvSpPr>
            <a:spLocks noChangeArrowheads="1"/>
          </p:cNvSpPr>
          <p:nvPr/>
        </p:nvSpPr>
        <p:spPr bwMode="auto">
          <a:xfrm>
            <a:off x="9676518" y="1563688"/>
            <a:ext cx="1332000" cy="396726"/>
          </a:xfrm>
          <a:prstGeom prst="rect">
            <a:avLst/>
          </a:prstGeom>
          <a:solidFill>
            <a:schemeClr val="bg1"/>
          </a:solidFill>
          <a:ln w="19050">
            <a:solidFill>
              <a:schemeClr val="accent3"/>
            </a:solidFill>
          </a:ln>
        </p:spPr>
        <p:txBody>
          <a:bodyPr wrap="square" lIns="36000" rIns="36000" anchor="ctr">
            <a:noAutofit/>
          </a:bodyPr>
          <a:lstStyle/>
          <a:p>
            <a:pPr algn="ctr" eaLnBrk="0" hangingPunct="0"/>
            <a:r>
              <a:rPr lang="en-GB" sz="1400" b="1" dirty="0">
                <a:solidFill>
                  <a:schemeClr val="accent3"/>
                </a:solidFill>
                <a:latin typeface="Calibri" panose="020F0502020204030204" pitchFamily="34" charset="0"/>
                <a:cs typeface="Calibri" panose="020F0502020204030204" pitchFamily="34" charset="0"/>
              </a:rPr>
              <a:t>Q3 2019: 87</a:t>
            </a:r>
          </a:p>
        </p:txBody>
      </p:sp>
      <p:sp>
        <p:nvSpPr>
          <p:cNvPr id="30" name="AutoShape 13">
            <a:extLst>
              <a:ext uri="{FF2B5EF4-FFF2-40B4-BE49-F238E27FC236}">
                <a16:creationId xmlns:a16="http://schemas.microsoft.com/office/drawing/2014/main" id="{286CA736-C34D-F446-BB8D-5DCD7CE437B3}"/>
              </a:ext>
            </a:extLst>
          </p:cNvPr>
          <p:cNvSpPr>
            <a:spLocks noChangeArrowheads="1"/>
          </p:cNvSpPr>
          <p:nvPr/>
        </p:nvSpPr>
        <p:spPr bwMode="auto">
          <a:xfrm>
            <a:off x="8172257" y="1577192"/>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2019: 90</a:t>
            </a:r>
          </a:p>
        </p:txBody>
      </p:sp>
    </p:spTree>
    <p:extLst>
      <p:ext uri="{BB962C8B-B14F-4D97-AF65-F5344CB8AC3E}">
        <p14:creationId xmlns:p14="http://schemas.microsoft.com/office/powerpoint/2010/main" val="3582166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Full applications resulting in an offer (%)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Conversion from full application to offer is slightly down across the board. Conversion is highest in the midlands and lowest in the north.</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Base: All Q3 respondents (300)</a:t>
            </a:r>
          </a:p>
        </p:txBody>
      </p:sp>
      <p:graphicFrame>
        <p:nvGraphicFramePr>
          <p:cNvPr id="17" name="Chart 16"/>
          <p:cNvGraphicFramePr/>
          <p:nvPr>
            <p:extLst>
              <p:ext uri="{D42A27DB-BD31-4B8C-83A1-F6EECF244321}">
                <p14:modId xmlns:p14="http://schemas.microsoft.com/office/powerpoint/2010/main" val="3259789427"/>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graphicFrame>
        <p:nvGraphicFramePr>
          <p:cNvPr id="12" name="Table 11"/>
          <p:cNvGraphicFramePr>
            <a:graphicFrameLocks noGrp="1"/>
          </p:cNvGraphicFramePr>
          <p:nvPr>
            <p:extLst>
              <p:ext uri="{D42A27DB-BD31-4B8C-83A1-F6EECF244321}">
                <p14:modId xmlns:p14="http://schemas.microsoft.com/office/powerpoint/2010/main" val="680992420"/>
              </p:ext>
            </p:extLst>
          </p:nvPr>
        </p:nvGraphicFramePr>
        <p:xfrm>
          <a:off x="9277828" y="1779497"/>
          <a:ext cx="1181100" cy="4212006"/>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37802">
                <a:tc>
                  <a:txBody>
                    <a:bodyPr/>
                    <a:lstStyle/>
                    <a:p>
                      <a:pPr marL="0" algn="ctr" defTabSz="914296" rtl="0" eaLnBrk="0" latinLnBrk="0" hangingPunct="0"/>
                      <a:r>
                        <a:rPr lang="en-GB" sz="1600" b="1" kern="1200" dirty="0">
                          <a:solidFill>
                            <a:srgbClr val="7F7F7F"/>
                          </a:solidFill>
                          <a:latin typeface="Calibri" panose="020F0502020204030204" pitchFamily="34" charset="0"/>
                          <a:ea typeface="+mn-ea"/>
                          <a:cs typeface="Calibri" panose="020F0502020204030204" pitchFamily="34" charset="0"/>
                        </a:rPr>
                        <a:t>Q2 2019</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446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90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446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446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91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4464">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a:solidFill>
                            <a:srgbClr val="7F7F7F"/>
                          </a:solidFill>
                          <a:latin typeface="Calibri" panose="020F0502020204030204" pitchFamily="34" charset="0"/>
                          <a:ea typeface="+mn-ea"/>
                          <a:cs typeface="Calibri" panose="020F0502020204030204" pitchFamily="34" charset="0"/>
                        </a:rPr>
                        <a:t>90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446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446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90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446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90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446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92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446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89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446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446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91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446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92 (-7)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446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90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4464">
                <a:tc>
                  <a:txBody>
                    <a:bodyPr/>
                    <a:lstStyle/>
                    <a:p>
                      <a:pPr marL="0" marR="0" lvl="0" indent="0" algn="ctr" defTabSz="914296" rtl="0" eaLnBrk="0" fontAlgn="b" latinLnBrk="0" hangingPunct="0">
                        <a:lnSpc>
                          <a:spcPct val="100000"/>
                        </a:lnSpc>
                        <a:spcBef>
                          <a:spcPts val="0"/>
                        </a:spcBef>
                        <a:spcAft>
                          <a:spcPts val="0"/>
                        </a:spcAft>
                        <a:buClrTx/>
                        <a:buSzTx/>
                        <a:buFontTx/>
                        <a:buNone/>
                        <a:tabLst/>
                        <a:defRPr/>
                      </a:pPr>
                      <a:r>
                        <a:rPr lang="en-GB" sz="1200" b="0" kern="1200" dirty="0">
                          <a:solidFill>
                            <a:srgbClr val="7F7F7F"/>
                          </a:solidFill>
                          <a:latin typeface="Calibri" panose="020F0502020204030204" pitchFamily="34" charset="0"/>
                          <a:ea typeface="+mn-ea"/>
                          <a:cs typeface="Calibri" panose="020F0502020204030204" pitchFamily="34" charset="0"/>
                        </a:rPr>
                        <a:t>90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4464">
                <a:tc>
                  <a:txBody>
                    <a:bodyPr/>
                    <a:lstStyle/>
                    <a:p>
                      <a:pPr marL="0" marR="0" lvl="0" indent="0" algn="ctr" defTabSz="914296" rtl="0" eaLnBrk="0" fontAlgn="b" latinLnBrk="0" hangingPunct="0">
                        <a:lnSpc>
                          <a:spcPct val="100000"/>
                        </a:lnSpc>
                        <a:spcBef>
                          <a:spcPts val="0"/>
                        </a:spcBef>
                        <a:spcAft>
                          <a:spcPts val="0"/>
                        </a:spcAft>
                        <a:buClrTx/>
                        <a:buSzTx/>
                        <a:buFontTx/>
                        <a:buNone/>
                        <a:tabLst/>
                        <a:defRPr/>
                      </a:pPr>
                      <a:r>
                        <a:rPr lang="en-GB" sz="1200" b="0" kern="1200" dirty="0">
                          <a:solidFill>
                            <a:srgbClr val="7F7F7F"/>
                          </a:solidFill>
                          <a:latin typeface="Calibri" panose="020F0502020204030204" pitchFamily="34" charset="0"/>
                          <a:ea typeface="+mn-ea"/>
                          <a:cs typeface="Calibri" panose="020F0502020204030204" pitchFamily="34" charset="0"/>
                        </a:rPr>
                        <a:t>89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4464">
                <a:tc>
                  <a:txBody>
                    <a:bodyPr/>
                    <a:lstStyle/>
                    <a:p>
                      <a:pPr marL="0" marR="0" lvl="0" indent="0" algn="ctr" defTabSz="914296" rtl="0" eaLnBrk="0" fontAlgn="b" latinLnBrk="0" hangingPunct="0">
                        <a:lnSpc>
                          <a:spcPct val="100000"/>
                        </a:lnSpc>
                        <a:spcBef>
                          <a:spcPts val="0"/>
                        </a:spcBef>
                        <a:spcAft>
                          <a:spcPts val="0"/>
                        </a:spcAft>
                        <a:buClrTx/>
                        <a:buSzTx/>
                        <a:buFontTx/>
                        <a:buNone/>
                        <a:tabLst/>
                        <a:defRPr/>
                      </a:pP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446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446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93852">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cxnSp>
        <p:nvCxnSpPr>
          <p:cNvPr id="13"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4"/>
          <p:cNvCxnSpPr/>
          <p:nvPr/>
        </p:nvCxnSpPr>
        <p:spPr>
          <a:xfrm flipH="1">
            <a:off x="396875" y="40746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770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Offers resulting in a completion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t>The proportion of offers resulting in a completion has dropped back this quarter, closer to the levels seen in 2018.</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Q3 respondents (300)</a:t>
            </a:r>
          </a:p>
        </p:txBody>
      </p:sp>
      <p:graphicFrame>
        <p:nvGraphicFramePr>
          <p:cNvPr id="47" name="Chart 46"/>
          <p:cNvGraphicFramePr/>
          <p:nvPr>
            <p:extLst>
              <p:ext uri="{D42A27DB-BD31-4B8C-83A1-F6EECF244321}">
                <p14:modId xmlns:p14="http://schemas.microsoft.com/office/powerpoint/2010/main" val="604921820"/>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Straight Connector 4"/>
          <p:cNvCxnSpPr/>
          <p:nvPr/>
        </p:nvCxnSpPr>
        <p:spPr>
          <a:xfrm>
            <a:off x="210842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4"/>
          <p:cNvCxnSpPr/>
          <p:nvPr/>
        </p:nvCxnSpPr>
        <p:spPr>
          <a:xfrm>
            <a:off x="360310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4"/>
          <p:cNvCxnSpPr/>
          <p:nvPr/>
        </p:nvCxnSpPr>
        <p:spPr>
          <a:xfrm>
            <a:off x="659246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4"/>
          <p:cNvCxnSpPr/>
          <p:nvPr/>
        </p:nvCxnSpPr>
        <p:spPr>
          <a:xfrm>
            <a:off x="808714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4"/>
          <p:cNvCxnSpPr/>
          <p:nvPr/>
        </p:nvCxnSpPr>
        <p:spPr>
          <a:xfrm>
            <a:off x="958182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AutoShape 13"/>
          <p:cNvSpPr>
            <a:spLocks noChangeArrowheads="1"/>
          </p:cNvSpPr>
          <p:nvPr/>
        </p:nvSpPr>
        <p:spPr bwMode="auto">
          <a:xfrm>
            <a:off x="671649"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2018: 82</a:t>
            </a:r>
          </a:p>
        </p:txBody>
      </p:sp>
      <p:sp>
        <p:nvSpPr>
          <p:cNvPr id="24" name="AutoShape 13"/>
          <p:cNvSpPr>
            <a:spLocks noChangeArrowheads="1"/>
          </p:cNvSpPr>
          <p:nvPr/>
        </p:nvSpPr>
        <p:spPr bwMode="auto">
          <a:xfrm>
            <a:off x="2166271"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2018: 85</a:t>
            </a:r>
          </a:p>
        </p:txBody>
      </p:sp>
      <p:sp>
        <p:nvSpPr>
          <p:cNvPr id="25" name="AutoShape 13"/>
          <p:cNvSpPr>
            <a:spLocks noChangeArrowheads="1"/>
          </p:cNvSpPr>
          <p:nvPr/>
        </p:nvSpPr>
        <p:spPr bwMode="auto">
          <a:xfrm>
            <a:off x="3660893"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2018: 82</a:t>
            </a:r>
          </a:p>
        </p:txBody>
      </p:sp>
      <p:sp>
        <p:nvSpPr>
          <p:cNvPr id="26" name="AutoShape 13"/>
          <p:cNvSpPr>
            <a:spLocks noChangeArrowheads="1"/>
          </p:cNvSpPr>
          <p:nvPr/>
        </p:nvSpPr>
        <p:spPr bwMode="auto">
          <a:xfrm>
            <a:off x="5155515"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2018: 87</a:t>
            </a:r>
          </a:p>
        </p:txBody>
      </p:sp>
      <p:sp>
        <p:nvSpPr>
          <p:cNvPr id="27" name="AutoShape 13"/>
          <p:cNvSpPr>
            <a:spLocks noChangeArrowheads="1"/>
          </p:cNvSpPr>
          <p:nvPr/>
        </p:nvSpPr>
        <p:spPr bwMode="auto">
          <a:xfrm>
            <a:off x="6650137"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2019: 86</a:t>
            </a:r>
          </a:p>
        </p:txBody>
      </p:sp>
      <p:cxnSp>
        <p:nvCxnSpPr>
          <p:cNvPr id="28" name="Straight Connector 4"/>
          <p:cNvCxnSpPr/>
          <p:nvPr/>
        </p:nvCxnSpPr>
        <p:spPr>
          <a:xfrm>
            <a:off x="509778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AutoShape 13"/>
          <p:cNvSpPr>
            <a:spLocks noChangeArrowheads="1"/>
          </p:cNvSpPr>
          <p:nvPr/>
        </p:nvSpPr>
        <p:spPr bwMode="auto">
          <a:xfrm>
            <a:off x="9664947" y="1563688"/>
            <a:ext cx="1332000" cy="396726"/>
          </a:xfrm>
          <a:prstGeom prst="rect">
            <a:avLst/>
          </a:prstGeom>
          <a:solidFill>
            <a:schemeClr val="bg1"/>
          </a:solidFill>
          <a:ln w="19050">
            <a:solidFill>
              <a:schemeClr val="accent3"/>
            </a:solidFill>
          </a:ln>
        </p:spPr>
        <p:txBody>
          <a:bodyPr wrap="square" lIns="36000" rIns="36000" anchor="ctr">
            <a:noAutofit/>
          </a:bodyPr>
          <a:lstStyle/>
          <a:p>
            <a:pPr algn="ctr" eaLnBrk="0" hangingPunct="0"/>
            <a:r>
              <a:rPr lang="en-GB" sz="1400" b="1" dirty="0">
                <a:solidFill>
                  <a:schemeClr val="accent3"/>
                </a:solidFill>
                <a:latin typeface="Calibri" panose="020F0502020204030204" pitchFamily="34" charset="0"/>
                <a:cs typeface="Calibri" panose="020F0502020204030204" pitchFamily="34" charset="0"/>
              </a:rPr>
              <a:t>Q3 2019: 84</a:t>
            </a:r>
          </a:p>
        </p:txBody>
      </p:sp>
      <p:sp>
        <p:nvSpPr>
          <p:cNvPr id="30" name="AutoShape 13">
            <a:extLst>
              <a:ext uri="{FF2B5EF4-FFF2-40B4-BE49-F238E27FC236}">
                <a16:creationId xmlns:a16="http://schemas.microsoft.com/office/drawing/2014/main" id="{D419AD62-4183-A540-AA95-EDAD9D9226A9}"/>
              </a:ext>
            </a:extLst>
          </p:cNvPr>
          <p:cNvSpPr>
            <a:spLocks noChangeArrowheads="1"/>
          </p:cNvSpPr>
          <p:nvPr/>
        </p:nvSpPr>
        <p:spPr bwMode="auto">
          <a:xfrm>
            <a:off x="8144816"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2019: 88</a:t>
            </a:r>
          </a:p>
        </p:txBody>
      </p:sp>
    </p:spTree>
    <p:extLst>
      <p:ext uri="{BB962C8B-B14F-4D97-AF65-F5344CB8AC3E}">
        <p14:creationId xmlns:p14="http://schemas.microsoft.com/office/powerpoint/2010/main" val="4261677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Offers resulting in a completion (%)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t>Conversion from offer to completion is down slightly across all types of mortgages handled. The decline is most prominent among smaller firms (by sales decile).</a:t>
            </a:r>
            <a:endParaRPr lang="en-GB" sz="1700" dirty="0">
              <a:latin typeface="Calibri" panose="020F0502020204030204" pitchFamily="34" charset="0"/>
              <a:cs typeface="Calibri" panose="020F0502020204030204" pitchFamily="34" charset="0"/>
            </a:endParaRP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Q3 respondents (300)</a:t>
            </a:r>
          </a:p>
        </p:txBody>
      </p:sp>
      <p:graphicFrame>
        <p:nvGraphicFramePr>
          <p:cNvPr id="17" name="Chart 16"/>
          <p:cNvGraphicFramePr/>
          <p:nvPr>
            <p:extLst>
              <p:ext uri="{D42A27DB-BD31-4B8C-83A1-F6EECF244321}">
                <p14:modId xmlns:p14="http://schemas.microsoft.com/office/powerpoint/2010/main" val="827849297"/>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cxnSp>
        <p:nvCxnSpPr>
          <p:cNvPr id="12"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4"/>
          <p:cNvCxnSpPr/>
          <p:nvPr/>
        </p:nvCxnSpPr>
        <p:spPr>
          <a:xfrm flipH="1">
            <a:off x="396875" y="40746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562861179"/>
              </p:ext>
            </p:extLst>
          </p:nvPr>
        </p:nvGraphicFramePr>
        <p:xfrm>
          <a:off x="9286873" y="1772413"/>
          <a:ext cx="1181100" cy="4230037"/>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38153">
                <a:tc>
                  <a:txBody>
                    <a:bodyPr/>
                    <a:lstStyle/>
                    <a:p>
                      <a:pPr marL="0" algn="ctr" defTabSz="914296" rtl="0" eaLnBrk="0" latinLnBrk="0" hangingPunct="0"/>
                      <a:r>
                        <a:rPr lang="en-GB" sz="1600" b="1" kern="1200" dirty="0">
                          <a:solidFill>
                            <a:srgbClr val="7F7F7F"/>
                          </a:solidFill>
                          <a:latin typeface="Calibri" panose="020F0502020204030204" pitchFamily="34" charset="0"/>
                          <a:ea typeface="+mn-ea"/>
                          <a:cs typeface="Calibri" panose="020F0502020204030204" pitchFamily="34" charset="0"/>
                        </a:rPr>
                        <a:t>Q2 2019</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88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4836">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90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4836">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a:solidFill>
                            <a:srgbClr val="7F7F7F"/>
                          </a:solidFill>
                          <a:latin typeface="Calibri" panose="020F0502020204030204" pitchFamily="34" charset="0"/>
                          <a:ea typeface="+mn-ea"/>
                          <a:cs typeface="Calibri" panose="020F0502020204030204" pitchFamily="34" charset="0"/>
                        </a:rPr>
                        <a:t>87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4836">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89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88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89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87 (-7)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4836">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88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90</a:t>
                      </a:r>
                      <a:r>
                        <a:rPr lang="en-GB" sz="1200" b="0" kern="1200" baseline="0" dirty="0">
                          <a:solidFill>
                            <a:srgbClr val="7F7F7F"/>
                          </a:solidFill>
                          <a:latin typeface="Calibri" panose="020F0502020204030204" pitchFamily="34" charset="0"/>
                          <a:ea typeface="+mn-ea"/>
                          <a:cs typeface="Calibri" panose="020F0502020204030204" pitchFamily="34" charset="0"/>
                        </a:rPr>
                        <a:t> (-3)</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88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87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87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4836">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4836">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0086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DIP to completion</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Conversion from DIP to completion has dropped from 56% to 48% this quarter. This is the same level of conversion as seen in Q3 2018.</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QHX2. In the last 3 months, what proportion of these DIPs have resulted in a DIP accept? </a:t>
            </a:r>
          </a:p>
          <a:p>
            <a:pPr lvl="0">
              <a:defRPr/>
            </a:pPr>
            <a:r>
              <a:rPr lang="en-GB" dirty="0">
                <a:solidFill>
                  <a:srgbClr val="4A5B73"/>
                </a:solidFill>
              </a:rPr>
              <a:t>QH3. In the last 3 months, what proportion of these DIP accepts have led to a full mortgage application?</a:t>
            </a:r>
          </a:p>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Q3 respondents (300)</a:t>
            </a:r>
          </a:p>
        </p:txBody>
      </p:sp>
      <p:sp>
        <p:nvSpPr>
          <p:cNvPr id="25" name="Rectangle 24"/>
          <p:cNvSpPr/>
          <p:nvPr/>
        </p:nvSpPr>
        <p:spPr bwMode="auto">
          <a:xfrm>
            <a:off x="3245901" y="1937097"/>
            <a:ext cx="2016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ea typeface="ＭＳ Ｐゴシック" pitchFamily="1" charset="-128"/>
                <a:cs typeface="Calibri" panose="020F0502020204030204" pitchFamily="34" charset="0"/>
              </a:rPr>
              <a:t>28</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6" name="Rectangle 25"/>
          <p:cNvSpPr/>
          <p:nvPr/>
        </p:nvSpPr>
        <p:spPr bwMode="auto">
          <a:xfrm>
            <a:off x="3425901" y="2785889"/>
            <a:ext cx="1656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ea typeface="ＭＳ Ｐゴシック" pitchFamily="1" charset="-128"/>
                <a:cs typeface="Calibri" panose="020F0502020204030204" pitchFamily="34" charset="0"/>
              </a:rPr>
              <a:t>23</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7" name="Rectangle 26"/>
          <p:cNvSpPr/>
          <p:nvPr/>
        </p:nvSpPr>
        <p:spPr bwMode="auto">
          <a:xfrm>
            <a:off x="3605901" y="3634681"/>
            <a:ext cx="1296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ea typeface="ＭＳ Ｐゴシック" pitchFamily="1" charset="-128"/>
                <a:cs typeface="Calibri" panose="020F0502020204030204" pitchFamily="34" charset="0"/>
              </a:rPr>
              <a:t>19</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8" name="Rectangle 27"/>
          <p:cNvSpPr/>
          <p:nvPr/>
        </p:nvSpPr>
        <p:spPr bwMode="auto">
          <a:xfrm>
            <a:off x="3677901" y="4483473"/>
            <a:ext cx="1152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ea typeface="ＭＳ Ｐゴシック" pitchFamily="1" charset="-128"/>
                <a:cs typeface="Calibri" panose="020F0502020204030204" pitchFamily="34" charset="0"/>
              </a:rPr>
              <a:t>16</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9" name="Rectangle 28"/>
          <p:cNvSpPr/>
          <p:nvPr/>
        </p:nvSpPr>
        <p:spPr bwMode="auto">
          <a:xfrm>
            <a:off x="3785901" y="5332266"/>
            <a:ext cx="936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rPr>
              <a:t>14</a:t>
            </a:r>
          </a:p>
        </p:txBody>
      </p:sp>
      <p:cxnSp>
        <p:nvCxnSpPr>
          <p:cNvPr id="5" name="Curved Connector 4"/>
          <p:cNvCxnSpPr>
            <a:stCxn id="25" idx="3"/>
            <a:endCxn id="26" idx="3"/>
          </p:cNvCxnSpPr>
          <p:nvPr/>
        </p:nvCxnSpPr>
        <p:spPr>
          <a:xfrm flipH="1">
            <a:off x="5081901" y="2153097"/>
            <a:ext cx="180000" cy="848792"/>
          </a:xfrm>
          <a:prstGeom prst="curvedConnector3">
            <a:avLst>
              <a:gd name="adj1" fmla="val -127000"/>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36" name="Curved Connector 35"/>
          <p:cNvCxnSpPr>
            <a:stCxn id="26" idx="3"/>
            <a:endCxn id="27" idx="3"/>
          </p:cNvCxnSpPr>
          <p:nvPr/>
        </p:nvCxnSpPr>
        <p:spPr>
          <a:xfrm flipH="1">
            <a:off x="4901901" y="3001889"/>
            <a:ext cx="180000" cy="848792"/>
          </a:xfrm>
          <a:prstGeom prst="curvedConnector3">
            <a:avLst>
              <a:gd name="adj1" fmla="val -127000"/>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37" name="Curved Connector 36"/>
          <p:cNvCxnSpPr>
            <a:stCxn id="27" idx="3"/>
            <a:endCxn id="28" idx="3"/>
          </p:cNvCxnSpPr>
          <p:nvPr/>
        </p:nvCxnSpPr>
        <p:spPr>
          <a:xfrm flipH="1">
            <a:off x="4829901" y="3850681"/>
            <a:ext cx="72000" cy="848792"/>
          </a:xfrm>
          <a:prstGeom prst="curvedConnector3">
            <a:avLst>
              <a:gd name="adj1" fmla="val -317500"/>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39" name="Curved Connector 38"/>
          <p:cNvCxnSpPr>
            <a:stCxn id="28" idx="3"/>
            <a:endCxn id="29" idx="3"/>
          </p:cNvCxnSpPr>
          <p:nvPr/>
        </p:nvCxnSpPr>
        <p:spPr>
          <a:xfrm flipH="1">
            <a:off x="4721901" y="4699473"/>
            <a:ext cx="108000" cy="848793"/>
          </a:xfrm>
          <a:prstGeom prst="curvedConnector3">
            <a:avLst>
              <a:gd name="adj1" fmla="val -211667"/>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5535646" y="2397493"/>
            <a:ext cx="2626399" cy="2906376"/>
            <a:chOff x="4211958" y="1867750"/>
            <a:chExt cx="2232248" cy="2906376"/>
          </a:xfrm>
        </p:grpSpPr>
        <p:sp>
          <p:nvSpPr>
            <p:cNvPr id="43" name="Rectangle 42"/>
            <p:cNvSpPr/>
            <p:nvPr/>
          </p:nvSpPr>
          <p:spPr bwMode="auto">
            <a:xfrm>
              <a:off x="4211958" y="1867750"/>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DIPs to DIP accepts: </a:t>
              </a: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83%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85% in Q2)</a:t>
              </a:r>
            </a:p>
          </p:txBody>
        </p:sp>
        <p:sp>
          <p:nvSpPr>
            <p:cNvPr id="44" name="Rectangle 43"/>
            <p:cNvSpPr/>
            <p:nvPr/>
          </p:nvSpPr>
          <p:spPr bwMode="auto">
            <a:xfrm>
              <a:off x="4211958" y="2716542"/>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DIP accepts to full applications: </a:t>
              </a: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80%</a:t>
              </a: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83% in Q2)</a:t>
              </a:r>
            </a:p>
          </p:txBody>
        </p:sp>
        <p:sp>
          <p:nvSpPr>
            <p:cNvPr id="45" name="Rectangle 44"/>
            <p:cNvSpPr/>
            <p:nvPr/>
          </p:nvSpPr>
          <p:spPr bwMode="auto">
            <a:xfrm>
              <a:off x="4211958" y="3565334"/>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full applications to offers: </a:t>
              </a: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87%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90% in Q2)</a:t>
              </a:r>
            </a:p>
          </p:txBody>
        </p:sp>
        <p:sp>
          <p:nvSpPr>
            <p:cNvPr id="46" name="Rectangle 45"/>
            <p:cNvSpPr/>
            <p:nvPr/>
          </p:nvSpPr>
          <p:spPr bwMode="auto">
            <a:xfrm>
              <a:off x="4211958" y="4414126"/>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offers to </a:t>
              </a:r>
            </a:p>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completions: </a:t>
              </a: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84%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88% in Q2)</a:t>
              </a:r>
            </a:p>
          </p:txBody>
        </p:sp>
      </p:grpSp>
      <p:sp>
        <p:nvSpPr>
          <p:cNvPr id="51" name="Rectangle 50"/>
          <p:cNvSpPr/>
          <p:nvPr/>
        </p:nvSpPr>
        <p:spPr bwMode="auto">
          <a:xfrm>
            <a:off x="8931349" y="3633728"/>
            <a:ext cx="2492714" cy="433906"/>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base" hangingPunct="0">
              <a:spcBef>
                <a:spcPct val="0"/>
              </a:spcBef>
              <a:spcAft>
                <a:spcPct val="0"/>
              </a:spcAft>
            </a:pPr>
            <a:r>
              <a:rPr lang="en-GB" sz="1600" b="1" dirty="0">
                <a:solidFill>
                  <a:schemeClr val="accent1"/>
                </a:solidFill>
                <a:latin typeface="Calibri" panose="020F0502020204030204" pitchFamily="34" charset="0"/>
                <a:ea typeface="ＭＳ Ｐゴシック" pitchFamily="1" charset="-128"/>
                <a:cs typeface="Calibri" panose="020F0502020204030204" pitchFamily="34" charset="0"/>
              </a:rPr>
              <a:t>Conversion of DIPs to completions: 48%</a:t>
            </a:r>
          </a:p>
          <a:p>
            <a:pPr eaLnBrk="0" fontAlgn="base" hangingPunct="0">
              <a:spcBef>
                <a:spcPct val="0"/>
              </a:spcBef>
              <a:spcAft>
                <a:spcPct val="0"/>
              </a:spcAft>
            </a:pPr>
            <a:r>
              <a:rPr lang="en-GB" sz="1600" i="1" dirty="0">
                <a:solidFill>
                  <a:schemeClr val="accent1"/>
                </a:solidFill>
                <a:latin typeface="Calibri" panose="020F0502020204030204" pitchFamily="34" charset="0"/>
                <a:ea typeface="ＭＳ Ｐゴシック" pitchFamily="1" charset="-128"/>
                <a:cs typeface="Calibri" panose="020F0502020204030204" pitchFamily="34" charset="0"/>
              </a:rPr>
              <a:t>(vs. 56% in Q2)</a:t>
            </a:r>
          </a:p>
        </p:txBody>
      </p:sp>
      <p:cxnSp>
        <p:nvCxnSpPr>
          <p:cNvPr id="52" name="Curved Connector 51"/>
          <p:cNvCxnSpPr>
            <a:stCxn id="43" idx="3"/>
            <a:endCxn id="46" idx="3"/>
          </p:cNvCxnSpPr>
          <p:nvPr/>
        </p:nvCxnSpPr>
        <p:spPr>
          <a:xfrm>
            <a:off x="8162045" y="2577493"/>
            <a:ext cx="12700" cy="2546376"/>
          </a:xfrm>
          <a:prstGeom prst="curvedConnector3">
            <a:avLst>
              <a:gd name="adj1" fmla="val 5232559"/>
            </a:avLst>
          </a:prstGeom>
          <a:ln w="9525" cmpd="sng">
            <a:solidFill>
              <a:schemeClr val="accent1"/>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7214E82-F561-DF41-AAF4-DE5AAB962EA4}"/>
              </a:ext>
            </a:extLst>
          </p:cNvPr>
          <p:cNvSpPr txBox="1"/>
          <p:nvPr/>
        </p:nvSpPr>
        <p:spPr>
          <a:xfrm>
            <a:off x="3903388" y="1548543"/>
            <a:ext cx="701026"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 clients</a:t>
            </a:r>
          </a:p>
        </p:txBody>
      </p:sp>
      <p:grpSp>
        <p:nvGrpSpPr>
          <p:cNvPr id="40" name="Group 39"/>
          <p:cNvGrpSpPr/>
          <p:nvPr/>
        </p:nvGrpSpPr>
        <p:grpSpPr>
          <a:xfrm>
            <a:off x="411163" y="1937097"/>
            <a:ext cx="2671949" cy="3827169"/>
            <a:chOff x="-395824" y="1489348"/>
            <a:chExt cx="2671949" cy="3175299"/>
          </a:xfrm>
        </p:grpSpPr>
        <p:sp>
          <p:nvSpPr>
            <p:cNvPr id="41" name="Rectangle 40"/>
            <p:cNvSpPr/>
            <p:nvPr/>
          </p:nvSpPr>
          <p:spPr bwMode="auto">
            <a:xfrm>
              <a:off x="-383124" y="1489348"/>
              <a:ext cx="26592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Initial pool of DIPs</a:t>
              </a:r>
            </a:p>
            <a:p>
              <a:pPr algn="r" defTabSz="914400" eaLnBrk="0" fontAlgn="base" hangingPunct="0">
                <a:spcBef>
                  <a:spcPct val="0"/>
                </a:spcBef>
                <a:spcAft>
                  <a:spcPct val="0"/>
                </a:spcAft>
              </a:pPr>
              <a:r>
                <a:rPr lang="en-GB" sz="1100" dirty="0">
                  <a:solidFill>
                    <a:schemeClr val="accent3"/>
                  </a:solidFill>
                  <a:latin typeface="Calibri" panose="020F0502020204030204" pitchFamily="34" charset="0"/>
                  <a:ea typeface="ＭＳ Ｐゴシック" pitchFamily="1" charset="-128"/>
                  <a:cs typeface="Calibri" panose="020F0502020204030204" pitchFamily="34" charset="0"/>
                </a:rPr>
                <a:t>(average number of DIPs in last 3 months)</a:t>
              </a:r>
            </a:p>
          </p:txBody>
        </p:sp>
        <p:sp>
          <p:nvSpPr>
            <p:cNvPr id="47" name="Rectangle 46"/>
            <p:cNvSpPr/>
            <p:nvPr/>
          </p:nvSpPr>
          <p:spPr bwMode="auto">
            <a:xfrm>
              <a:off x="-395824" y="2191986"/>
              <a:ext cx="26719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Pool of DIP accepts</a:t>
              </a:r>
            </a:p>
          </p:txBody>
        </p:sp>
        <p:sp>
          <p:nvSpPr>
            <p:cNvPr id="48" name="Rectangle 47"/>
            <p:cNvSpPr/>
            <p:nvPr/>
          </p:nvSpPr>
          <p:spPr bwMode="auto">
            <a:xfrm>
              <a:off x="-383124" y="2896206"/>
              <a:ext cx="26592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Pool of full applications</a:t>
              </a:r>
            </a:p>
          </p:txBody>
        </p:sp>
        <p:sp>
          <p:nvSpPr>
            <p:cNvPr id="49" name="Rectangle 48"/>
            <p:cNvSpPr/>
            <p:nvPr/>
          </p:nvSpPr>
          <p:spPr bwMode="auto">
            <a:xfrm>
              <a:off x="-395824" y="3601217"/>
              <a:ext cx="26719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Pool of offers</a:t>
              </a:r>
            </a:p>
          </p:txBody>
        </p:sp>
        <p:sp>
          <p:nvSpPr>
            <p:cNvPr id="50" name="Rectangle 49"/>
            <p:cNvSpPr/>
            <p:nvPr/>
          </p:nvSpPr>
          <p:spPr bwMode="auto">
            <a:xfrm>
              <a:off x="-395824" y="4304647"/>
              <a:ext cx="26719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Pool of completions</a:t>
              </a:r>
            </a:p>
          </p:txBody>
        </p:sp>
      </p:grpSp>
    </p:spTree>
    <p:extLst>
      <p:ext uri="{BB962C8B-B14F-4D97-AF65-F5344CB8AC3E}">
        <p14:creationId xmlns:p14="http://schemas.microsoft.com/office/powerpoint/2010/main" val="3825788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DIP to completion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Conversion from DIP to completion </a:t>
            </a:r>
            <a:r>
              <a:rPr lang="en-GB" sz="1700" dirty="0"/>
              <a:t>has dropped the most among those dealing with mover cases. Conversion is strongest among intermediaries in the midlands</a:t>
            </a:r>
            <a:r>
              <a:rPr lang="en-GB" sz="1700" dirty="0">
                <a:latin typeface="Calibri" panose="020F0502020204030204" pitchFamily="34" charset="0"/>
                <a:cs typeface="Calibri" panose="020F0502020204030204" pitchFamily="34" charset="0"/>
              </a:rPr>
              <a:t>.</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QHX2. In the last 3 months, what proportion of these DIPs have resulted in a DIP accept? </a:t>
            </a:r>
          </a:p>
          <a:p>
            <a:pPr lvl="0">
              <a:defRPr/>
            </a:pPr>
            <a:r>
              <a:rPr lang="en-GB" dirty="0">
                <a:solidFill>
                  <a:srgbClr val="4A5B73"/>
                </a:solidFill>
              </a:rPr>
              <a:t>QH3. In the last 3 months, what proportion of these DIP accepts have led to a full mortgage application?</a:t>
            </a:r>
          </a:p>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Q3 respondents (300)</a:t>
            </a:r>
          </a:p>
        </p:txBody>
      </p:sp>
      <p:graphicFrame>
        <p:nvGraphicFramePr>
          <p:cNvPr id="17" name="Chart 16"/>
          <p:cNvGraphicFramePr/>
          <p:nvPr>
            <p:extLst>
              <p:ext uri="{D42A27DB-BD31-4B8C-83A1-F6EECF244321}">
                <p14:modId xmlns:p14="http://schemas.microsoft.com/office/powerpoint/2010/main" val="1989615486"/>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cxnSp>
        <p:nvCxnSpPr>
          <p:cNvPr id="12"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4"/>
          <p:cNvCxnSpPr/>
          <p:nvPr/>
        </p:nvCxnSpPr>
        <p:spPr>
          <a:xfrm flipH="1">
            <a:off x="396875" y="40746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1081335011"/>
              </p:ext>
            </p:extLst>
          </p:nvPr>
        </p:nvGraphicFramePr>
        <p:xfrm>
          <a:off x="9277813" y="1763359"/>
          <a:ext cx="1181100" cy="4255293"/>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40172">
                <a:tc>
                  <a:txBody>
                    <a:bodyPr/>
                    <a:lstStyle/>
                    <a:p>
                      <a:pPr marL="0" algn="ctr" defTabSz="914296" rtl="0" eaLnBrk="0" latinLnBrk="0" hangingPunct="0"/>
                      <a:r>
                        <a:rPr lang="en-GB" sz="1600" b="1" kern="1200" dirty="0">
                          <a:solidFill>
                            <a:srgbClr val="7F7F7F"/>
                          </a:solidFill>
                          <a:latin typeface="Calibri" panose="020F0502020204030204" pitchFamily="34" charset="0"/>
                          <a:ea typeface="+mn-ea"/>
                          <a:cs typeface="Calibri" panose="020F0502020204030204" pitchFamily="34" charset="0"/>
                        </a:rPr>
                        <a:t>Q2 2019</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56 (-8)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56 (-7)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6059">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a:solidFill>
                            <a:srgbClr val="7F7F7F"/>
                          </a:solidFill>
                          <a:latin typeface="Calibri" panose="020F0502020204030204" pitchFamily="34" charset="0"/>
                          <a:ea typeface="+mn-ea"/>
                          <a:cs typeface="Calibri" panose="020F0502020204030204" pitchFamily="34" charset="0"/>
                        </a:rPr>
                        <a:t>55 (-7)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57 (-7)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54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61 (-14)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50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56 (-8)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60 (-13)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55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55 (-8)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52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6059">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641057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full application to completion</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t>73% of full applications result in a completion, down from 80% last quarter. This is now in line with the conversion level seen in Q3 2018 (72%).</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QHX2. In the last 3 months, what proportion of these DIPs have resulted in a DIP accept? </a:t>
            </a:r>
          </a:p>
          <a:p>
            <a:pPr lvl="0">
              <a:defRPr/>
            </a:pPr>
            <a:r>
              <a:rPr lang="en-GB" dirty="0">
                <a:solidFill>
                  <a:srgbClr val="4A5B73"/>
                </a:solidFill>
              </a:rPr>
              <a:t>QH3. In the last 3 months, what proportion of these DIP accepts have led to a full mortgage application?</a:t>
            </a:r>
          </a:p>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Q3 respondents (300)</a:t>
            </a:r>
          </a:p>
        </p:txBody>
      </p:sp>
      <p:sp>
        <p:nvSpPr>
          <p:cNvPr id="27" name="Rectangle 26"/>
          <p:cNvSpPr/>
          <p:nvPr/>
        </p:nvSpPr>
        <p:spPr bwMode="auto">
          <a:xfrm>
            <a:off x="3569901" y="2507583"/>
            <a:ext cx="1296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ea typeface="ＭＳ Ｐゴシック" pitchFamily="1" charset="-128"/>
                <a:cs typeface="Calibri" panose="020F0502020204030204" pitchFamily="34" charset="0"/>
              </a:rPr>
              <a:t>19</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8" name="Rectangle 27"/>
          <p:cNvSpPr/>
          <p:nvPr/>
        </p:nvSpPr>
        <p:spPr bwMode="auto">
          <a:xfrm>
            <a:off x="3641901" y="3356375"/>
            <a:ext cx="1152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a:solidFill>
                  <a:schemeClr val="bg1"/>
                </a:solidFill>
                <a:latin typeface="Calibri" panose="020F0502020204030204" pitchFamily="34" charset="0"/>
                <a:ea typeface="ＭＳ Ｐゴシック" pitchFamily="1" charset="-128"/>
                <a:cs typeface="Calibri" panose="020F0502020204030204" pitchFamily="34" charset="0"/>
              </a:rPr>
              <a:t>16</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9" name="Rectangle 28"/>
          <p:cNvSpPr/>
          <p:nvPr/>
        </p:nvSpPr>
        <p:spPr bwMode="auto">
          <a:xfrm>
            <a:off x="3749901" y="4205168"/>
            <a:ext cx="936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rPr>
              <a:t>14</a:t>
            </a:r>
          </a:p>
        </p:txBody>
      </p:sp>
      <p:grpSp>
        <p:nvGrpSpPr>
          <p:cNvPr id="30" name="Group 29"/>
          <p:cNvGrpSpPr/>
          <p:nvPr/>
        </p:nvGrpSpPr>
        <p:grpSpPr>
          <a:xfrm>
            <a:off x="1420776" y="2505678"/>
            <a:ext cx="1662336" cy="2131492"/>
            <a:chOff x="613789" y="2896206"/>
            <a:chExt cx="1662336" cy="1768441"/>
          </a:xfrm>
        </p:grpSpPr>
        <p:sp>
          <p:nvSpPr>
            <p:cNvPr id="33" name="Rectangle 32"/>
            <p:cNvSpPr/>
            <p:nvPr/>
          </p:nvSpPr>
          <p:spPr bwMode="auto">
            <a:xfrm>
              <a:off x="613789" y="2896206"/>
              <a:ext cx="1662336"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200" b="1" dirty="0">
                  <a:solidFill>
                    <a:schemeClr val="accent3"/>
                  </a:solidFill>
                  <a:latin typeface="Calibri" panose="020F0502020204030204" pitchFamily="34" charset="0"/>
                  <a:ea typeface="ＭＳ Ｐゴシック" pitchFamily="1" charset="-128"/>
                  <a:cs typeface="Calibri" panose="020F0502020204030204" pitchFamily="34" charset="0"/>
                </a:rPr>
                <a:t>Pool of full applications</a:t>
              </a:r>
            </a:p>
          </p:txBody>
        </p:sp>
        <p:sp>
          <p:nvSpPr>
            <p:cNvPr id="34" name="Rectangle 33"/>
            <p:cNvSpPr/>
            <p:nvPr/>
          </p:nvSpPr>
          <p:spPr bwMode="auto">
            <a:xfrm>
              <a:off x="613789" y="3601217"/>
              <a:ext cx="1662336"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200" b="1" dirty="0">
                  <a:solidFill>
                    <a:schemeClr val="accent3"/>
                  </a:solidFill>
                  <a:latin typeface="Calibri" panose="020F0502020204030204" pitchFamily="34" charset="0"/>
                  <a:ea typeface="ＭＳ Ｐゴシック" pitchFamily="1" charset="-128"/>
                  <a:cs typeface="Calibri" panose="020F0502020204030204" pitchFamily="34" charset="0"/>
                </a:rPr>
                <a:t>Pool of offers</a:t>
              </a:r>
            </a:p>
          </p:txBody>
        </p:sp>
        <p:sp>
          <p:nvSpPr>
            <p:cNvPr id="35" name="Rectangle 34"/>
            <p:cNvSpPr/>
            <p:nvPr/>
          </p:nvSpPr>
          <p:spPr bwMode="auto">
            <a:xfrm>
              <a:off x="613789" y="4304647"/>
              <a:ext cx="1662336"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200" b="1" dirty="0">
                  <a:solidFill>
                    <a:schemeClr val="accent3"/>
                  </a:solidFill>
                  <a:latin typeface="Calibri" panose="020F0502020204030204" pitchFamily="34" charset="0"/>
                  <a:ea typeface="ＭＳ Ｐゴシック" pitchFamily="1" charset="-128"/>
                  <a:cs typeface="Calibri" panose="020F0502020204030204" pitchFamily="34" charset="0"/>
                </a:rPr>
                <a:t>Pool of completions</a:t>
              </a:r>
            </a:p>
          </p:txBody>
        </p:sp>
      </p:grpSp>
      <p:cxnSp>
        <p:nvCxnSpPr>
          <p:cNvPr id="37" name="Curved Connector 36"/>
          <p:cNvCxnSpPr>
            <a:stCxn id="27" idx="3"/>
            <a:endCxn id="28" idx="3"/>
          </p:cNvCxnSpPr>
          <p:nvPr/>
        </p:nvCxnSpPr>
        <p:spPr>
          <a:xfrm flipH="1">
            <a:off x="4793901" y="2723583"/>
            <a:ext cx="72000" cy="848792"/>
          </a:xfrm>
          <a:prstGeom prst="curvedConnector3">
            <a:avLst>
              <a:gd name="adj1" fmla="val -317500"/>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39" name="Curved Connector 38"/>
          <p:cNvCxnSpPr>
            <a:stCxn id="28" idx="3"/>
            <a:endCxn id="29" idx="3"/>
          </p:cNvCxnSpPr>
          <p:nvPr/>
        </p:nvCxnSpPr>
        <p:spPr>
          <a:xfrm flipH="1">
            <a:off x="4685901" y="3572375"/>
            <a:ext cx="108000" cy="848793"/>
          </a:xfrm>
          <a:prstGeom prst="curvedConnector3">
            <a:avLst>
              <a:gd name="adj1" fmla="val -211667"/>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5535646" y="2967979"/>
            <a:ext cx="2626399" cy="1208792"/>
            <a:chOff x="4211958" y="3565334"/>
            <a:chExt cx="2232248" cy="1208792"/>
          </a:xfrm>
        </p:grpSpPr>
        <p:sp>
          <p:nvSpPr>
            <p:cNvPr id="45" name="Rectangle 44"/>
            <p:cNvSpPr/>
            <p:nvPr/>
          </p:nvSpPr>
          <p:spPr bwMode="auto">
            <a:xfrm>
              <a:off x="4211958" y="3565334"/>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base" hangingPunct="0">
                <a:spcBef>
                  <a:spcPct val="0"/>
                </a:spcBef>
                <a:spcAft>
                  <a:spcPct val="0"/>
                </a:spcAft>
              </a:pPr>
              <a:r>
                <a:rPr lang="en-GB" sz="12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full applications to offers: </a:t>
              </a:r>
              <a:r>
                <a:rPr lang="en-GB" sz="1200" b="1" dirty="0">
                  <a:solidFill>
                    <a:schemeClr val="accent3"/>
                  </a:solidFill>
                  <a:latin typeface="Calibri" panose="020F0502020204030204" pitchFamily="34" charset="0"/>
                  <a:ea typeface="ＭＳ Ｐゴシック" pitchFamily="1" charset="-128"/>
                  <a:cs typeface="Calibri" panose="020F0502020204030204" pitchFamily="34" charset="0"/>
                </a:rPr>
                <a:t>87% </a:t>
              </a:r>
              <a:r>
                <a:rPr lang="en-GB" sz="12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90% in Q2)</a:t>
              </a:r>
            </a:p>
          </p:txBody>
        </p:sp>
        <p:sp>
          <p:nvSpPr>
            <p:cNvPr id="46" name="Rectangle 45"/>
            <p:cNvSpPr/>
            <p:nvPr/>
          </p:nvSpPr>
          <p:spPr bwMode="auto">
            <a:xfrm>
              <a:off x="4211958" y="4414126"/>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base" hangingPunct="0">
                <a:spcBef>
                  <a:spcPct val="0"/>
                </a:spcBef>
                <a:spcAft>
                  <a:spcPct val="0"/>
                </a:spcAft>
              </a:pPr>
              <a:r>
                <a:rPr lang="en-GB" sz="12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offers to </a:t>
              </a:r>
            </a:p>
            <a:p>
              <a:pPr eaLnBrk="0" fontAlgn="base" hangingPunct="0">
                <a:spcBef>
                  <a:spcPct val="0"/>
                </a:spcBef>
                <a:spcAft>
                  <a:spcPct val="0"/>
                </a:spcAft>
              </a:pPr>
              <a:r>
                <a:rPr lang="en-GB" sz="12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completions: </a:t>
              </a:r>
              <a:r>
                <a:rPr lang="en-GB" sz="1200" b="1" dirty="0">
                  <a:solidFill>
                    <a:schemeClr val="accent3"/>
                  </a:solidFill>
                  <a:latin typeface="Calibri" panose="020F0502020204030204" pitchFamily="34" charset="0"/>
                  <a:ea typeface="ＭＳ Ｐゴシック" pitchFamily="1" charset="-128"/>
                  <a:cs typeface="Calibri" panose="020F0502020204030204" pitchFamily="34" charset="0"/>
                </a:rPr>
                <a:t>84% </a:t>
              </a:r>
              <a:r>
                <a:rPr lang="en-GB" sz="12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88% in Q2)</a:t>
              </a:r>
            </a:p>
          </p:txBody>
        </p:sp>
      </p:grpSp>
      <p:sp>
        <p:nvSpPr>
          <p:cNvPr id="51" name="Rectangle 50"/>
          <p:cNvSpPr/>
          <p:nvPr/>
        </p:nvSpPr>
        <p:spPr bwMode="auto">
          <a:xfrm>
            <a:off x="8931349" y="3356375"/>
            <a:ext cx="2243332" cy="433906"/>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base" hangingPunct="0">
              <a:spcBef>
                <a:spcPct val="0"/>
              </a:spcBef>
              <a:spcAft>
                <a:spcPct val="0"/>
              </a:spcAft>
            </a:pPr>
            <a:r>
              <a:rPr lang="en-GB" sz="1400" b="1" dirty="0">
                <a:solidFill>
                  <a:schemeClr val="accent1"/>
                </a:solidFill>
                <a:latin typeface="Calibri" panose="020F0502020204030204" pitchFamily="34" charset="0"/>
                <a:ea typeface="ＭＳ Ｐゴシック" pitchFamily="1" charset="-128"/>
                <a:cs typeface="Calibri" panose="020F0502020204030204" pitchFamily="34" charset="0"/>
              </a:rPr>
              <a:t>Conversion of full applications to completions:73%</a:t>
            </a:r>
          </a:p>
          <a:p>
            <a:pPr eaLnBrk="0" fontAlgn="base" hangingPunct="0">
              <a:spcBef>
                <a:spcPct val="0"/>
              </a:spcBef>
              <a:spcAft>
                <a:spcPct val="0"/>
              </a:spcAft>
            </a:pPr>
            <a:r>
              <a:rPr lang="en-GB" sz="1400" i="1" dirty="0">
                <a:solidFill>
                  <a:schemeClr val="accent1"/>
                </a:solidFill>
                <a:latin typeface="Calibri" panose="020F0502020204030204" pitchFamily="34" charset="0"/>
                <a:ea typeface="ＭＳ Ｐゴシック" pitchFamily="1" charset="-128"/>
                <a:cs typeface="Calibri" panose="020F0502020204030204" pitchFamily="34" charset="0"/>
              </a:rPr>
              <a:t>(vs. 80% in Q2 )</a:t>
            </a:r>
          </a:p>
        </p:txBody>
      </p:sp>
      <p:cxnSp>
        <p:nvCxnSpPr>
          <p:cNvPr id="52" name="Curved Connector 51"/>
          <p:cNvCxnSpPr>
            <a:stCxn id="45" idx="3"/>
            <a:endCxn id="46" idx="3"/>
          </p:cNvCxnSpPr>
          <p:nvPr/>
        </p:nvCxnSpPr>
        <p:spPr>
          <a:xfrm>
            <a:off x="8162045" y="3147979"/>
            <a:ext cx="12700" cy="848792"/>
          </a:xfrm>
          <a:prstGeom prst="curvedConnector3">
            <a:avLst>
              <a:gd name="adj1" fmla="val 3558134"/>
            </a:avLst>
          </a:prstGeom>
          <a:ln w="9525" cmpd="sng">
            <a:solidFill>
              <a:schemeClr val="accent1"/>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4173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full application to completion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t>Conversion from full application to completion has dropped back to 73% this quarter.</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Q3 respondents (300)</a:t>
            </a:r>
          </a:p>
        </p:txBody>
      </p:sp>
      <p:graphicFrame>
        <p:nvGraphicFramePr>
          <p:cNvPr id="47" name="Chart 46"/>
          <p:cNvGraphicFramePr/>
          <p:nvPr>
            <p:extLst>
              <p:ext uri="{D42A27DB-BD31-4B8C-83A1-F6EECF244321}">
                <p14:modId xmlns:p14="http://schemas.microsoft.com/office/powerpoint/2010/main" val="2609219372"/>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Straight Connector 4"/>
          <p:cNvCxnSpPr/>
          <p:nvPr/>
        </p:nvCxnSpPr>
        <p:spPr>
          <a:xfrm>
            <a:off x="210842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4"/>
          <p:cNvCxnSpPr/>
          <p:nvPr/>
        </p:nvCxnSpPr>
        <p:spPr>
          <a:xfrm>
            <a:off x="360310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4"/>
          <p:cNvCxnSpPr/>
          <p:nvPr/>
        </p:nvCxnSpPr>
        <p:spPr>
          <a:xfrm>
            <a:off x="659246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4"/>
          <p:cNvCxnSpPr/>
          <p:nvPr/>
        </p:nvCxnSpPr>
        <p:spPr>
          <a:xfrm>
            <a:off x="808714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4"/>
          <p:cNvCxnSpPr/>
          <p:nvPr/>
        </p:nvCxnSpPr>
        <p:spPr>
          <a:xfrm>
            <a:off x="958182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AutoShape 13"/>
          <p:cNvSpPr>
            <a:spLocks noChangeArrowheads="1"/>
          </p:cNvSpPr>
          <p:nvPr/>
        </p:nvSpPr>
        <p:spPr bwMode="auto">
          <a:xfrm>
            <a:off x="9660062" y="1568300"/>
            <a:ext cx="1332000" cy="396726"/>
          </a:xfrm>
          <a:prstGeom prst="rect">
            <a:avLst/>
          </a:prstGeom>
          <a:solidFill>
            <a:schemeClr val="bg1"/>
          </a:solidFill>
          <a:ln w="19050">
            <a:solidFill>
              <a:schemeClr val="accent3"/>
            </a:solidFill>
          </a:ln>
        </p:spPr>
        <p:txBody>
          <a:bodyPr wrap="square" lIns="36000" rIns="36000" anchor="ctr">
            <a:noAutofit/>
          </a:bodyPr>
          <a:lstStyle/>
          <a:p>
            <a:pPr algn="ctr" eaLnBrk="0" hangingPunct="0"/>
            <a:r>
              <a:rPr lang="en-GB" sz="1400" b="1" dirty="0">
                <a:solidFill>
                  <a:schemeClr val="accent3"/>
                </a:solidFill>
                <a:latin typeface="Calibri" panose="020F0502020204030204" pitchFamily="34" charset="0"/>
                <a:cs typeface="Calibri" panose="020F0502020204030204" pitchFamily="34" charset="0"/>
              </a:rPr>
              <a:t>Q3 2019: 73</a:t>
            </a:r>
          </a:p>
        </p:txBody>
      </p:sp>
      <p:sp>
        <p:nvSpPr>
          <p:cNvPr id="23" name="AutoShape 13"/>
          <p:cNvSpPr>
            <a:spLocks noChangeArrowheads="1"/>
          </p:cNvSpPr>
          <p:nvPr/>
        </p:nvSpPr>
        <p:spPr bwMode="auto">
          <a:xfrm>
            <a:off x="690915"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2018: 72</a:t>
            </a:r>
          </a:p>
        </p:txBody>
      </p:sp>
      <p:sp>
        <p:nvSpPr>
          <p:cNvPr id="24" name="AutoShape 13"/>
          <p:cNvSpPr>
            <a:spLocks noChangeArrowheads="1"/>
          </p:cNvSpPr>
          <p:nvPr/>
        </p:nvSpPr>
        <p:spPr bwMode="auto">
          <a:xfrm>
            <a:off x="2185537"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2018: 75</a:t>
            </a:r>
          </a:p>
        </p:txBody>
      </p:sp>
      <p:sp>
        <p:nvSpPr>
          <p:cNvPr id="25" name="AutoShape 13"/>
          <p:cNvSpPr>
            <a:spLocks noChangeArrowheads="1"/>
          </p:cNvSpPr>
          <p:nvPr/>
        </p:nvSpPr>
        <p:spPr bwMode="auto">
          <a:xfrm>
            <a:off x="3680159"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2018: 72</a:t>
            </a:r>
          </a:p>
        </p:txBody>
      </p:sp>
      <p:sp>
        <p:nvSpPr>
          <p:cNvPr id="26" name="AutoShape 13"/>
          <p:cNvSpPr>
            <a:spLocks noChangeArrowheads="1"/>
          </p:cNvSpPr>
          <p:nvPr/>
        </p:nvSpPr>
        <p:spPr bwMode="auto">
          <a:xfrm>
            <a:off x="5174781"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2018: 77</a:t>
            </a:r>
          </a:p>
        </p:txBody>
      </p:sp>
      <p:sp>
        <p:nvSpPr>
          <p:cNvPr id="27" name="AutoShape 13"/>
          <p:cNvSpPr>
            <a:spLocks noChangeArrowheads="1"/>
          </p:cNvSpPr>
          <p:nvPr/>
        </p:nvSpPr>
        <p:spPr bwMode="auto">
          <a:xfrm>
            <a:off x="6669403"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2019: 77</a:t>
            </a:r>
          </a:p>
        </p:txBody>
      </p:sp>
      <p:cxnSp>
        <p:nvCxnSpPr>
          <p:cNvPr id="28" name="Straight Connector 4"/>
          <p:cNvCxnSpPr/>
          <p:nvPr/>
        </p:nvCxnSpPr>
        <p:spPr>
          <a:xfrm>
            <a:off x="5097782" y="1563687"/>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AutoShape 13"/>
          <p:cNvSpPr>
            <a:spLocks noChangeArrowheads="1"/>
          </p:cNvSpPr>
          <p:nvPr/>
        </p:nvSpPr>
        <p:spPr bwMode="auto">
          <a:xfrm>
            <a:off x="8164023" y="1563688"/>
            <a:ext cx="1332000" cy="396726"/>
          </a:xfrm>
          <a:prstGeom prst="rect">
            <a:avLst/>
          </a:prstGeom>
          <a:solidFill>
            <a:schemeClr val="bg1"/>
          </a:solidFill>
          <a:ln w="19050">
            <a:solidFill>
              <a:schemeClr val="tx1">
                <a:lumMod val="40000"/>
                <a:lumOff val="60000"/>
              </a:schemeClr>
            </a:solidFill>
          </a:ln>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2019: 80</a:t>
            </a:r>
          </a:p>
        </p:txBody>
      </p:sp>
    </p:spTree>
    <p:extLst>
      <p:ext uri="{BB962C8B-B14F-4D97-AF65-F5344CB8AC3E}">
        <p14:creationId xmlns:p14="http://schemas.microsoft.com/office/powerpoint/2010/main" val="2121224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full application to completion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Conversion from full application to completion is highest among larger firms, and those in the midlands.</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All Q3 respondents (300)</a:t>
            </a:r>
          </a:p>
        </p:txBody>
      </p:sp>
      <p:graphicFrame>
        <p:nvGraphicFramePr>
          <p:cNvPr id="17" name="Chart 16"/>
          <p:cNvGraphicFramePr/>
          <p:nvPr>
            <p:extLst>
              <p:ext uri="{D42A27DB-BD31-4B8C-83A1-F6EECF244321}">
                <p14:modId xmlns:p14="http://schemas.microsoft.com/office/powerpoint/2010/main" val="602274277"/>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cxnSp>
        <p:nvCxnSpPr>
          <p:cNvPr id="12"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4"/>
          <p:cNvCxnSpPr/>
          <p:nvPr/>
        </p:nvCxnSpPr>
        <p:spPr>
          <a:xfrm flipH="1">
            <a:off x="396875" y="40746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2800417895"/>
              </p:ext>
            </p:extLst>
          </p:nvPr>
        </p:nvGraphicFramePr>
        <p:xfrm>
          <a:off x="9286869" y="1772412"/>
          <a:ext cx="1181100" cy="4229996"/>
        </p:xfrm>
        <a:graphic>
          <a:graphicData uri="http://schemas.openxmlformats.org/drawingml/2006/table">
            <a:tbl>
              <a:tblPr firstRow="1" bandRow="1">
                <a:tableStyleId>{5C22544A-7EE6-4342-B048-85BDC9FD1C3A}</a:tableStyleId>
              </a:tblPr>
              <a:tblGrid>
                <a:gridCol w="1181100">
                  <a:extLst>
                    <a:ext uri="{9D8B030D-6E8A-4147-A177-3AD203B41FA5}">
                      <a16:colId xmlns:a16="http://schemas.microsoft.com/office/drawing/2014/main" val="20000"/>
                    </a:ext>
                  </a:extLst>
                </a:gridCol>
              </a:tblGrid>
              <a:tr h="338150">
                <a:tc>
                  <a:txBody>
                    <a:bodyPr/>
                    <a:lstStyle/>
                    <a:p>
                      <a:pPr marL="0" algn="ctr" defTabSz="914296" rtl="0" eaLnBrk="0" latinLnBrk="0" hangingPunct="0"/>
                      <a:r>
                        <a:rPr lang="en-GB" sz="1600" b="1" kern="1200" dirty="0">
                          <a:solidFill>
                            <a:srgbClr val="7F7F7F"/>
                          </a:solidFill>
                          <a:latin typeface="Calibri" panose="020F0502020204030204" pitchFamily="34" charset="0"/>
                          <a:ea typeface="+mn-ea"/>
                          <a:cs typeface="Calibri" panose="020F0502020204030204" pitchFamily="34" charset="0"/>
                        </a:rPr>
                        <a:t>Q2 2019</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80 (-7)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82 (-9)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4834">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a:solidFill>
                            <a:srgbClr val="7F7F7F"/>
                          </a:solidFill>
                          <a:latin typeface="Calibri" panose="020F0502020204030204" pitchFamily="34" charset="0"/>
                          <a:ea typeface="+mn-ea"/>
                          <a:cs typeface="Calibri" panose="020F0502020204030204" pitchFamily="34" charset="0"/>
                        </a:rPr>
                        <a:t>79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80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79 (-7)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82 (-10)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78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80 (-5)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83 (-9)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79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78 (-6)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77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4834">
                <a:tc>
                  <a:txBody>
                    <a:bodyPr/>
                    <a:lstStyle/>
                    <a:p>
                      <a:pPr marL="0" algn="ctr" defTabSz="914296" rtl="0" eaLnBrk="0" fontAlgn="b" latinLnBrk="0" hangingPunct="0"/>
                      <a:r>
                        <a:rPr lang="en-GB" sz="1200" b="0" kern="1200" dirty="0">
                          <a:solidFill>
                            <a:srgbClr val="7F7F7F"/>
                          </a:solidFill>
                          <a:latin typeface="Calibri" panose="020F0502020204030204" pitchFamily="34" charset="0"/>
                          <a:ea typeface="+mn-ea"/>
                          <a:cs typeface="Calibri" panose="020F0502020204030204" pitchFamily="34" charset="0"/>
                        </a:rPr>
                        <a:t>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369864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E2DAA7E8-7A8D-452B-AC3C-C27B7D2C454A}"/>
              </a:ext>
            </a:extLst>
          </p:cNvPr>
          <p:cNvSpPr>
            <a:spLocks noGrp="1"/>
          </p:cNvSpPr>
          <p:nvPr>
            <p:ph type="title"/>
          </p:nvPr>
        </p:nvSpPr>
        <p:spPr/>
        <p:txBody>
          <a:bodyPr/>
          <a:lstStyle/>
          <a:p>
            <a:r>
              <a:rPr lang="fr-FR" dirty="0"/>
              <a:t>Background &amp; methodology</a:t>
            </a:r>
          </a:p>
        </p:txBody>
      </p:sp>
    </p:spTree>
    <p:extLst>
      <p:ext uri="{BB962C8B-B14F-4D97-AF65-F5344CB8AC3E}">
        <p14:creationId xmlns:p14="http://schemas.microsoft.com/office/powerpoint/2010/main" val="643738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t>Any questions</a:t>
            </a:r>
            <a:endParaRPr lang="fr-FR" sz="3200" dirty="0">
              <a:latin typeface="Calibri" panose="020F0502020204030204" pitchFamily="34" charset="0"/>
              <a:cs typeface="Calibri" panose="020F0502020204030204" pitchFamily="34" charset="0"/>
            </a:endParaRPr>
          </a:p>
        </p:txBody>
      </p:sp>
      <p:grpSp>
        <p:nvGrpSpPr>
          <p:cNvPr id="7" name="Group 6"/>
          <p:cNvGrpSpPr/>
          <p:nvPr/>
        </p:nvGrpSpPr>
        <p:grpSpPr>
          <a:xfrm>
            <a:off x="956725" y="1674111"/>
            <a:ext cx="10278550" cy="1864480"/>
            <a:chOff x="658754" y="1674111"/>
            <a:chExt cx="10278550" cy="1864480"/>
          </a:xfrm>
        </p:grpSpPr>
        <p:sp>
          <p:nvSpPr>
            <p:cNvPr id="16" name="TextBox 1"/>
            <p:cNvSpPr txBox="1"/>
            <p:nvPr/>
          </p:nvSpPr>
          <p:spPr>
            <a:xfrm>
              <a:off x="658754" y="1742351"/>
              <a:ext cx="4608000" cy="1728000"/>
            </a:xfrm>
            <a:prstGeom prst="rect">
              <a:avLst/>
            </a:prstGeom>
            <a:noFill/>
            <a:ln>
              <a:noFill/>
            </a:ln>
          </p:spPr>
          <p:txBody>
            <a:bodyPr wrap="square" lIns="216000" tIns="72000" rIns="216000" bIns="72000" rtlCol="1" anchor="ctr">
              <a:noAutofit/>
            </a:bodyPr>
            <a:lstStyle/>
            <a:p>
              <a:pPr>
                <a:spcBef>
                  <a:spcPts val="600"/>
                </a:spcBef>
                <a:spcAft>
                  <a:spcPts val="600"/>
                </a:spcAft>
                <a:defRPr/>
              </a:pPr>
              <a:r>
                <a:rPr lang="en-GB" b="1" dirty="0">
                  <a:solidFill>
                    <a:schemeClr val="accent3"/>
                  </a:solidFill>
                  <a:latin typeface="Calibri" panose="020F0502020204030204" pitchFamily="34" charset="0"/>
                  <a:ea typeface="Verdana" panose="020B0604030504040204" pitchFamily="34" charset="0"/>
                  <a:cs typeface="Calibri" panose="020F0502020204030204" pitchFamily="34" charset="0"/>
                </a:rPr>
                <a:t>MARK LONG, DIRECTOR</a:t>
              </a:r>
            </a:p>
            <a:p>
              <a:pPr lvl="1">
                <a:spcBef>
                  <a:spcPts val="600"/>
                </a:spcBef>
                <a:spcAft>
                  <a:spcPts val="600"/>
                </a:spcAft>
                <a:defRPr/>
              </a:pPr>
              <a:r>
                <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+44 (0) 20 7400 1016</a:t>
              </a:r>
            </a:p>
            <a:p>
              <a:pPr lvl="1">
                <a:spcBef>
                  <a:spcPts val="600"/>
                </a:spcBef>
                <a:spcAft>
                  <a:spcPts val="600"/>
                </a:spcAft>
                <a:defRPr/>
              </a:pPr>
              <a:r>
                <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+44 (0) 7966 454 958</a:t>
              </a:r>
            </a:p>
            <a:p>
              <a:pPr lvl="1">
                <a:spcBef>
                  <a:spcPts val="600"/>
                </a:spcBef>
                <a:spcAft>
                  <a:spcPts val="600"/>
                </a:spcAft>
                <a:defRPr/>
              </a:pPr>
              <a:r>
                <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Mark.Long@bva-bdrc.com</a:t>
              </a:r>
            </a:p>
          </p:txBody>
        </p:sp>
        <p:sp>
          <p:nvSpPr>
            <p:cNvPr id="17" name="TextBox 9"/>
            <p:cNvSpPr txBox="1"/>
            <p:nvPr/>
          </p:nvSpPr>
          <p:spPr>
            <a:xfrm>
              <a:off x="6329304" y="1742351"/>
              <a:ext cx="4608000" cy="1728000"/>
            </a:xfrm>
            <a:prstGeom prst="rect">
              <a:avLst/>
            </a:prstGeom>
            <a:noFill/>
            <a:ln>
              <a:noFill/>
            </a:ln>
          </p:spPr>
          <p:txBody>
            <a:bodyPr wrap="square" lIns="216000" tIns="72000" rIns="216000" bIns="72000" rtlCol="1" anchor="ctr">
              <a:noAutofit/>
            </a:bodyPr>
            <a:lstStyle/>
            <a:p>
              <a:pPr>
                <a:spcBef>
                  <a:spcPts val="600"/>
                </a:spcBef>
                <a:spcAft>
                  <a:spcPts val="600"/>
                </a:spcAft>
                <a:defRPr/>
              </a:pPr>
              <a:r>
                <a:rPr lang="en-GB" b="1" dirty="0">
                  <a:solidFill>
                    <a:schemeClr val="accent3"/>
                  </a:solidFill>
                  <a:latin typeface="Calibri" panose="020F0502020204030204" pitchFamily="34" charset="0"/>
                  <a:ea typeface="Verdana" panose="020B0604030504040204" pitchFamily="34" charset="0"/>
                  <a:cs typeface="Calibri" panose="020F0502020204030204" pitchFamily="34" charset="0"/>
                </a:rPr>
                <a:t>SAM BURTON, RESEARCH DIRECTOR</a:t>
              </a:r>
            </a:p>
            <a:p>
              <a:pPr lvl="1">
                <a:spcBef>
                  <a:spcPts val="600"/>
                </a:spcBef>
                <a:spcAft>
                  <a:spcPts val="600"/>
                </a:spcAft>
                <a:defRPr/>
              </a:pPr>
              <a:r>
                <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+44 (0) 20 7400 0396</a:t>
              </a:r>
            </a:p>
            <a:p>
              <a:pPr lvl="1">
                <a:spcBef>
                  <a:spcPts val="600"/>
                </a:spcBef>
                <a:spcAft>
                  <a:spcPts val="600"/>
                </a:spcAft>
                <a:defRPr/>
              </a:pPr>
              <a:r>
                <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Sam.Burton@bva-bdrc.com</a:t>
              </a:r>
            </a:p>
            <a:p>
              <a:pPr lvl="1">
                <a:spcBef>
                  <a:spcPts val="600"/>
                </a:spcBef>
                <a:spcAft>
                  <a:spcPts val="600"/>
                </a:spcAft>
                <a:defRPr/>
              </a:pPr>
              <a:endPar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endParaRPr>
            </a:p>
          </p:txBody>
        </p:sp>
        <p:cxnSp>
          <p:nvCxnSpPr>
            <p:cNvPr id="4" name="Straight Connector 3"/>
            <p:cNvCxnSpPr/>
            <p:nvPr/>
          </p:nvCxnSpPr>
          <p:spPr>
            <a:xfrm>
              <a:off x="658754" y="1674111"/>
              <a:ext cx="4392000" cy="0"/>
            </a:xfrm>
            <a:prstGeom prst="line">
              <a:avLst/>
            </a:prstGeom>
            <a:ln w="19050" cmpd="sng">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74754" y="3538591"/>
              <a:ext cx="4392000" cy="0"/>
            </a:xfrm>
            <a:prstGeom prst="line">
              <a:avLst/>
            </a:prstGeom>
            <a:ln w="19050"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58754" y="1674111"/>
              <a:ext cx="1" cy="1728000"/>
            </a:xfrm>
            <a:prstGeom prst="line">
              <a:avLst/>
            </a:prstGeom>
            <a:ln w="19050" cmpd="sng">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266753" y="1810591"/>
              <a:ext cx="1" cy="1728000"/>
            </a:xfrm>
            <a:prstGeom prst="line">
              <a:avLst/>
            </a:prstGeom>
            <a:ln w="19050"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329304" y="1674111"/>
              <a:ext cx="4392000" cy="0"/>
            </a:xfrm>
            <a:prstGeom prst="line">
              <a:avLst/>
            </a:prstGeom>
            <a:ln w="19050" cmpd="sng">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545304" y="3538591"/>
              <a:ext cx="4392000" cy="0"/>
            </a:xfrm>
            <a:prstGeom prst="line">
              <a:avLst/>
            </a:prstGeom>
            <a:ln w="19050"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329304" y="1674111"/>
              <a:ext cx="1" cy="1728000"/>
            </a:xfrm>
            <a:prstGeom prst="line">
              <a:avLst/>
            </a:prstGeom>
            <a:ln w="19050" cmpd="sng">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0937303" y="1810591"/>
              <a:ext cx="1" cy="1728000"/>
            </a:xfrm>
            <a:prstGeom prst="line">
              <a:avLst/>
            </a:prstGeom>
            <a:ln w="19050"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32" name="Picture 2" descr="C:\Users\samburt\Downloads\phone-receiver.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2107" y="2271501"/>
              <a:ext cx="246899" cy="24689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samburt\Downloads\phone-receiver.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92806" y="2271500"/>
              <a:ext cx="246899" cy="24689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samburt\Downloads\smartphone.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2107" y="2708122"/>
              <a:ext cx="250446" cy="2504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samburt\Downloads\email-with-at.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5793" y="3127412"/>
              <a:ext cx="236760" cy="23676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Users\samburt\Downloads\email-with-at.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92806" y="2708122"/>
              <a:ext cx="236760" cy="236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18222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t>Background &amp; methodology</a:t>
            </a:r>
            <a:endParaRPr lang="fr-FR" sz="3200" dirty="0">
              <a:latin typeface="Calibri" panose="020F0502020204030204" pitchFamily="34" charset="0"/>
              <a:cs typeface="Calibri" panose="020F0502020204030204" pitchFamily="34" charset="0"/>
            </a:endParaRPr>
          </a:p>
        </p:txBody>
      </p:sp>
      <p:sp>
        <p:nvSpPr>
          <p:cNvPr id="25" name="TextBox 29"/>
          <p:cNvSpPr txBox="1"/>
          <p:nvPr/>
        </p:nvSpPr>
        <p:spPr>
          <a:xfrm>
            <a:off x="407360" y="1185863"/>
            <a:ext cx="10839450" cy="1708160"/>
          </a:xfrm>
          <a:prstGeom prst="rect">
            <a:avLst/>
          </a:prstGeom>
          <a:noFill/>
        </p:spPr>
        <p:txBody>
          <a:bodyPr wrap="square" rtlCol="1">
            <a:spAutoFit/>
          </a:bodyPr>
          <a:lstStyle/>
          <a:p>
            <a:r>
              <a:rPr lang="en-GB" sz="1500" dirty="0">
                <a:solidFill>
                  <a:schemeClr val="tx2">
                    <a:lumMod val="50000"/>
                    <a:lumOff val="50000"/>
                  </a:schemeClr>
                </a:solidFill>
                <a:latin typeface="Calibri" panose="020F0502020204030204" pitchFamily="34" charset="0"/>
                <a:cs typeface="Calibri" panose="020F0502020204030204" pitchFamily="34" charset="0"/>
              </a:rPr>
              <a:t>The Intermediary Mortgage Lenders Association (IMLA) launched the </a:t>
            </a:r>
            <a:r>
              <a:rPr lang="en-GB" sz="1500" b="1" dirty="0">
                <a:solidFill>
                  <a:schemeClr val="tx2">
                    <a:lumMod val="50000"/>
                    <a:lumOff val="50000"/>
                  </a:schemeClr>
                </a:solidFill>
                <a:latin typeface="Calibri" panose="020F0502020204030204" pitchFamily="34" charset="0"/>
                <a:cs typeface="Calibri" panose="020F0502020204030204" pitchFamily="34" charset="0"/>
              </a:rPr>
              <a:t>Mortgage Market Tracker </a:t>
            </a:r>
            <a:r>
              <a:rPr lang="en-GB" sz="1500" dirty="0">
                <a:solidFill>
                  <a:schemeClr val="tx2">
                    <a:lumMod val="50000"/>
                    <a:lumOff val="50000"/>
                  </a:schemeClr>
                </a:solidFill>
                <a:latin typeface="Calibri" panose="020F0502020204030204" pitchFamily="34" charset="0"/>
                <a:cs typeface="Calibri" panose="020F0502020204030204" pitchFamily="34" charset="0"/>
              </a:rPr>
              <a:t>in November 2015. The Tracker uses data provided by BDRC’s Project Mercury. Project Mercury is a continuous monitor of intermediary lender marketing effectiveness and broker sentiment, launched in 2007.</a:t>
            </a: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a:p>
            <a:r>
              <a:rPr lang="en-GB" sz="1500" dirty="0">
                <a:solidFill>
                  <a:schemeClr val="tx2">
                    <a:lumMod val="50000"/>
                    <a:lumOff val="50000"/>
                  </a:schemeClr>
                </a:solidFill>
                <a:latin typeface="Calibri" panose="020F0502020204030204" pitchFamily="34" charset="0"/>
                <a:cs typeface="Calibri" panose="020F0502020204030204" pitchFamily="34" charset="0"/>
              </a:rPr>
              <a:t>Existing business confidence questions on the survey are supplemented by additional questions measuring the conversion of Decision In Principle (DIP) to completion. This report  contains the results for </a:t>
            </a:r>
            <a:r>
              <a:rPr lang="en-GB" sz="1500" b="1" dirty="0">
                <a:solidFill>
                  <a:schemeClr val="tx2">
                    <a:lumMod val="50000"/>
                    <a:lumOff val="50000"/>
                  </a:schemeClr>
                </a:solidFill>
                <a:latin typeface="Calibri" panose="020F0502020204030204" pitchFamily="34" charset="0"/>
                <a:cs typeface="Calibri" panose="020F0502020204030204" pitchFamily="34" charset="0"/>
              </a:rPr>
              <a:t>Q3 2019</a:t>
            </a:r>
            <a:r>
              <a:rPr lang="en-GB" sz="1500" dirty="0">
                <a:solidFill>
                  <a:schemeClr val="tx2">
                    <a:lumMod val="50000"/>
                    <a:lumOff val="50000"/>
                  </a:schemeClr>
                </a:solidFill>
                <a:latin typeface="Calibri" panose="020F0502020204030204" pitchFamily="34" charset="0"/>
                <a:cs typeface="Calibri" panose="020F0502020204030204" pitchFamily="34" charset="0"/>
              </a:rPr>
              <a:t>.</a:t>
            </a: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p:txBody>
      </p:sp>
      <p:sp>
        <p:nvSpPr>
          <p:cNvPr id="19" name="TextBox 10"/>
          <p:cNvSpPr txBox="1"/>
          <p:nvPr/>
        </p:nvSpPr>
        <p:spPr>
          <a:xfrm>
            <a:off x="1502662" y="3078639"/>
            <a:ext cx="2080182" cy="1738938"/>
          </a:xfrm>
          <a:prstGeom prst="rect">
            <a:avLst/>
          </a:prstGeom>
          <a:noFill/>
        </p:spPr>
        <p:txBody>
          <a:bodyPr wrap="square" rtlCol="1">
            <a:spAutoFit/>
          </a:bodyPr>
          <a:lstStyle/>
          <a:p>
            <a:pPr lvl="0" algn="ctr">
              <a:defRPr/>
            </a:pPr>
            <a:r>
              <a:rPr lang="en-US" sz="1600" dirty="0">
                <a:solidFill>
                  <a:schemeClr val="accent3"/>
                </a:solidFill>
                <a:latin typeface="Calibri" panose="020F0502020204030204" pitchFamily="34" charset="0"/>
                <a:ea typeface="Verdana" panose="020B0604030504040204" pitchFamily="34" charset="0"/>
                <a:cs typeface="Calibri" panose="020F0502020204030204" pitchFamily="34" charset="0"/>
              </a:rPr>
              <a:t>WHO?</a:t>
            </a:r>
          </a:p>
          <a:p>
            <a:pPr algn="ctr">
              <a:spcAft>
                <a:spcPts val="200"/>
              </a:spcAft>
              <a:defRPr/>
            </a:pP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Mortgage Intermediaries – advise customers on which lender to use, 24+ mortgages pa, not tied wholly to one lender, GB based. Sample sourced from Touchstone</a:t>
            </a:r>
          </a:p>
        </p:txBody>
      </p:sp>
      <p:sp>
        <p:nvSpPr>
          <p:cNvPr id="26" name="TextBox 10"/>
          <p:cNvSpPr txBox="1"/>
          <p:nvPr/>
        </p:nvSpPr>
        <p:spPr>
          <a:xfrm>
            <a:off x="4505921" y="3178667"/>
            <a:ext cx="2135842" cy="1538883"/>
          </a:xfrm>
          <a:prstGeom prst="rect">
            <a:avLst/>
          </a:prstGeom>
          <a:noFill/>
        </p:spPr>
        <p:txBody>
          <a:bodyPr wrap="square" rtlCol="1">
            <a:spAutoFit/>
          </a:bodyPr>
          <a:lstStyle/>
          <a:p>
            <a:pPr lvl="0" algn="ctr">
              <a:defRPr/>
            </a:pPr>
            <a:r>
              <a:rPr lang="en-US" sz="1600" dirty="0">
                <a:solidFill>
                  <a:schemeClr val="accent3"/>
                </a:solidFill>
                <a:latin typeface="Calibri" panose="020F0502020204030204" pitchFamily="34" charset="0"/>
                <a:ea typeface="Verdana" panose="020B0604030504040204" pitchFamily="34" charset="0"/>
                <a:cs typeface="Calibri" panose="020F0502020204030204" pitchFamily="34" charset="0"/>
              </a:rPr>
              <a:t>HOW?</a:t>
            </a:r>
          </a:p>
          <a:p>
            <a:pPr algn="ctr">
              <a:spcAft>
                <a:spcPts val="200"/>
              </a:spcAft>
              <a:defRPr/>
            </a:pP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Monthly telephone interviews </a:t>
            </a:r>
            <a:b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b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(100 per month), average interview </a:t>
            </a:r>
            <a:b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b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c.30 minutes. Fieldwork by PRS (our sister company) </a:t>
            </a:r>
          </a:p>
        </p:txBody>
      </p:sp>
      <p:sp>
        <p:nvSpPr>
          <p:cNvPr id="27" name="TextBox 10"/>
          <p:cNvSpPr txBox="1"/>
          <p:nvPr/>
        </p:nvSpPr>
        <p:spPr>
          <a:xfrm>
            <a:off x="7579449" y="3278694"/>
            <a:ext cx="2050964" cy="1338828"/>
          </a:xfrm>
          <a:prstGeom prst="rect">
            <a:avLst/>
          </a:prstGeom>
          <a:noFill/>
        </p:spPr>
        <p:txBody>
          <a:bodyPr wrap="square" rtlCol="1">
            <a:spAutoFit/>
          </a:bodyPr>
          <a:lstStyle/>
          <a:p>
            <a:pPr lvl="0" algn="ctr">
              <a:defRPr/>
            </a:pPr>
            <a:r>
              <a:rPr lang="en-US" sz="1600" dirty="0">
                <a:solidFill>
                  <a:schemeClr val="accent3"/>
                </a:solidFill>
                <a:latin typeface="Calibri" panose="020F0502020204030204" pitchFamily="34" charset="0"/>
                <a:ea typeface="Verdana" panose="020B0604030504040204" pitchFamily="34" charset="0"/>
                <a:cs typeface="Calibri" panose="020F0502020204030204" pitchFamily="34" charset="0"/>
              </a:rPr>
              <a:t>HOW MANY?</a:t>
            </a:r>
          </a:p>
          <a:p>
            <a:pPr algn="ctr">
              <a:spcAft>
                <a:spcPts val="200"/>
              </a:spcAft>
              <a:defRPr/>
            </a:pP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Total of 300. Achieved sample weighted by firm size &amp; type to be representative of the Touchstone universe</a:t>
            </a:r>
          </a:p>
        </p:txBody>
      </p:sp>
      <p:grpSp>
        <p:nvGrpSpPr>
          <p:cNvPr id="28" name="Group 39"/>
          <p:cNvGrpSpPr/>
          <p:nvPr/>
        </p:nvGrpSpPr>
        <p:grpSpPr>
          <a:xfrm>
            <a:off x="1372753" y="2778109"/>
            <a:ext cx="2340000" cy="2340000"/>
            <a:chOff x="1387786" y="1433501"/>
            <a:chExt cx="1571636" cy="1571636"/>
          </a:xfrm>
        </p:grpSpPr>
        <p:sp>
          <p:nvSpPr>
            <p:cNvPr id="29" name="Arc 28"/>
            <p:cNvSpPr/>
            <p:nvPr/>
          </p:nvSpPr>
          <p:spPr>
            <a:xfrm>
              <a:off x="1387786" y="1433501"/>
              <a:ext cx="1571636" cy="1571636"/>
            </a:xfrm>
            <a:prstGeom prst="arc">
              <a:avLst>
                <a:gd name="adj1" fmla="val 18998543"/>
                <a:gd name="adj2" fmla="val 7076319"/>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sp>
          <p:nvSpPr>
            <p:cNvPr id="30" name="Arc 29"/>
            <p:cNvSpPr/>
            <p:nvPr/>
          </p:nvSpPr>
          <p:spPr>
            <a:xfrm>
              <a:off x="1387786" y="1433501"/>
              <a:ext cx="1571636" cy="1571636"/>
            </a:xfrm>
            <a:prstGeom prst="arc">
              <a:avLst>
                <a:gd name="adj1" fmla="val 7282152"/>
                <a:gd name="adj2" fmla="val 18765092"/>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grpSp>
      <p:grpSp>
        <p:nvGrpSpPr>
          <p:cNvPr id="31" name="Group 39"/>
          <p:cNvGrpSpPr/>
          <p:nvPr/>
        </p:nvGrpSpPr>
        <p:grpSpPr>
          <a:xfrm>
            <a:off x="4403842" y="2778109"/>
            <a:ext cx="2340000" cy="2340000"/>
            <a:chOff x="1387786" y="1433501"/>
            <a:chExt cx="1571636" cy="1571636"/>
          </a:xfrm>
        </p:grpSpPr>
        <p:sp>
          <p:nvSpPr>
            <p:cNvPr id="32" name="Arc 31"/>
            <p:cNvSpPr/>
            <p:nvPr/>
          </p:nvSpPr>
          <p:spPr>
            <a:xfrm>
              <a:off x="1387786" y="1433501"/>
              <a:ext cx="1571636" cy="1571636"/>
            </a:xfrm>
            <a:prstGeom prst="arc">
              <a:avLst>
                <a:gd name="adj1" fmla="val 18998543"/>
                <a:gd name="adj2" fmla="val 7076319"/>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sp>
          <p:nvSpPr>
            <p:cNvPr id="33" name="Arc 32"/>
            <p:cNvSpPr/>
            <p:nvPr/>
          </p:nvSpPr>
          <p:spPr>
            <a:xfrm>
              <a:off x="1387786" y="1433501"/>
              <a:ext cx="1571636" cy="1571636"/>
            </a:xfrm>
            <a:prstGeom prst="arc">
              <a:avLst>
                <a:gd name="adj1" fmla="val 7282152"/>
                <a:gd name="adj2" fmla="val 18765092"/>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grpSp>
      <p:grpSp>
        <p:nvGrpSpPr>
          <p:cNvPr id="34" name="Group 39"/>
          <p:cNvGrpSpPr/>
          <p:nvPr/>
        </p:nvGrpSpPr>
        <p:grpSpPr>
          <a:xfrm>
            <a:off x="7434931" y="2778109"/>
            <a:ext cx="2340000" cy="2340000"/>
            <a:chOff x="1387786" y="1433501"/>
            <a:chExt cx="1571636" cy="1571636"/>
          </a:xfrm>
        </p:grpSpPr>
        <p:sp>
          <p:nvSpPr>
            <p:cNvPr id="35" name="Arc 34"/>
            <p:cNvSpPr/>
            <p:nvPr/>
          </p:nvSpPr>
          <p:spPr>
            <a:xfrm>
              <a:off x="1387786" y="1433501"/>
              <a:ext cx="1571636" cy="1571636"/>
            </a:xfrm>
            <a:prstGeom prst="arc">
              <a:avLst>
                <a:gd name="adj1" fmla="val 18998543"/>
                <a:gd name="adj2" fmla="val 7076319"/>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sp>
          <p:nvSpPr>
            <p:cNvPr id="36" name="Arc 35"/>
            <p:cNvSpPr/>
            <p:nvPr/>
          </p:nvSpPr>
          <p:spPr>
            <a:xfrm>
              <a:off x="1387786" y="1433501"/>
              <a:ext cx="1571636" cy="1571636"/>
            </a:xfrm>
            <a:prstGeom prst="arc">
              <a:avLst>
                <a:gd name="adj1" fmla="val 7282152"/>
                <a:gd name="adj2" fmla="val 18765092"/>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grpSp>
    </p:spTree>
    <p:extLst>
      <p:ext uri="{BB962C8B-B14F-4D97-AF65-F5344CB8AC3E}">
        <p14:creationId xmlns:p14="http://schemas.microsoft.com/office/powerpoint/2010/main" val="3409488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E2DAA7E8-7A8D-452B-AC3C-C27B7D2C454A}"/>
              </a:ext>
            </a:extLst>
          </p:cNvPr>
          <p:cNvSpPr>
            <a:spLocks noGrp="1"/>
          </p:cNvSpPr>
          <p:nvPr>
            <p:ph type="title"/>
          </p:nvPr>
        </p:nvSpPr>
        <p:spPr/>
        <p:txBody>
          <a:bodyPr/>
          <a:lstStyle/>
          <a:p>
            <a:r>
              <a:rPr lang="en-GB" dirty="0"/>
              <a:t>Executive summary</a:t>
            </a:r>
          </a:p>
        </p:txBody>
      </p:sp>
    </p:spTree>
    <p:extLst>
      <p:ext uri="{BB962C8B-B14F-4D97-AF65-F5344CB8AC3E}">
        <p14:creationId xmlns:p14="http://schemas.microsoft.com/office/powerpoint/2010/main" val="2718584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t>Executive summary</a:t>
            </a:r>
            <a:endParaRPr lang="fr-FR" sz="3200" dirty="0">
              <a:latin typeface="Calibri" panose="020F0502020204030204" pitchFamily="34" charset="0"/>
              <a:cs typeface="Calibri" panose="020F0502020204030204" pitchFamily="34" charset="0"/>
            </a:endParaRPr>
          </a:p>
        </p:txBody>
      </p:sp>
      <p:grpSp>
        <p:nvGrpSpPr>
          <p:cNvPr id="20" name="Group 58"/>
          <p:cNvGrpSpPr/>
          <p:nvPr/>
        </p:nvGrpSpPr>
        <p:grpSpPr>
          <a:xfrm rot="16200000" flipV="1">
            <a:off x="77777" y="2509595"/>
            <a:ext cx="1656000" cy="87864"/>
            <a:chOff x="769516" y="4342213"/>
            <a:chExt cx="1930276" cy="81082"/>
          </a:xfrm>
        </p:grpSpPr>
        <p:sp>
          <p:nvSpPr>
            <p:cNvPr id="28" name="Rectangle 27"/>
            <p:cNvSpPr/>
            <p:nvPr/>
          </p:nvSpPr>
          <p:spPr>
            <a:xfrm>
              <a:off x="769516" y="4342213"/>
              <a:ext cx="1930276" cy="81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2272506" y="4342213"/>
              <a:ext cx="425822" cy="810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58"/>
          <p:cNvGrpSpPr/>
          <p:nvPr/>
        </p:nvGrpSpPr>
        <p:grpSpPr>
          <a:xfrm rot="16200000" flipV="1">
            <a:off x="5740717" y="2509595"/>
            <a:ext cx="1656000" cy="87864"/>
            <a:chOff x="769516" y="4342213"/>
            <a:chExt cx="1930276" cy="81082"/>
          </a:xfrm>
        </p:grpSpPr>
        <p:sp>
          <p:nvSpPr>
            <p:cNvPr id="31" name="Rectangle 30"/>
            <p:cNvSpPr/>
            <p:nvPr/>
          </p:nvSpPr>
          <p:spPr>
            <a:xfrm>
              <a:off x="769516" y="4342213"/>
              <a:ext cx="1930276" cy="81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2272506" y="4342213"/>
              <a:ext cx="425822" cy="810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58"/>
          <p:cNvGrpSpPr/>
          <p:nvPr/>
        </p:nvGrpSpPr>
        <p:grpSpPr>
          <a:xfrm rot="16200000" flipV="1">
            <a:off x="77778" y="4867992"/>
            <a:ext cx="1656000" cy="87864"/>
            <a:chOff x="769516" y="4342213"/>
            <a:chExt cx="1930276" cy="81082"/>
          </a:xfrm>
        </p:grpSpPr>
        <p:sp>
          <p:nvSpPr>
            <p:cNvPr id="34" name="Rectangle 33"/>
            <p:cNvSpPr/>
            <p:nvPr/>
          </p:nvSpPr>
          <p:spPr>
            <a:xfrm>
              <a:off x="769516" y="4342213"/>
              <a:ext cx="1930276" cy="81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2272506" y="4342213"/>
              <a:ext cx="425822" cy="810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58"/>
          <p:cNvGrpSpPr/>
          <p:nvPr/>
        </p:nvGrpSpPr>
        <p:grpSpPr>
          <a:xfrm rot="16200000" flipV="1">
            <a:off x="5740718" y="4867992"/>
            <a:ext cx="1656000" cy="87864"/>
            <a:chOff x="769516" y="4342213"/>
            <a:chExt cx="1930276" cy="81082"/>
          </a:xfrm>
        </p:grpSpPr>
        <p:sp>
          <p:nvSpPr>
            <p:cNvPr id="45" name="Rectangle 44"/>
            <p:cNvSpPr/>
            <p:nvPr/>
          </p:nvSpPr>
          <p:spPr>
            <a:xfrm>
              <a:off x="769516" y="4342213"/>
              <a:ext cx="1930276" cy="81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2272506" y="4342213"/>
              <a:ext cx="425822" cy="810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1"/>
          <p:cNvSpPr txBox="1"/>
          <p:nvPr/>
        </p:nvSpPr>
        <p:spPr>
          <a:xfrm>
            <a:off x="1020276" y="1725527"/>
            <a:ext cx="4536000" cy="1656000"/>
          </a:xfrm>
          <a:prstGeom prst="rect">
            <a:avLst/>
          </a:prstGeom>
          <a:noFill/>
        </p:spPr>
        <p:txBody>
          <a:bodyPr wrap="square" rtlCol="1" anchor="ctr">
            <a:noAutofit/>
          </a:bodyPr>
          <a:lstStyle/>
          <a:p>
            <a:pPr>
              <a:defRPr/>
            </a:pP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Intermediary confidence remains relatively stable </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for the 4</a:t>
            </a:r>
            <a:r>
              <a:rPr lang="en-GB" sz="1600" baseline="300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th</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 consecutive quarter.</a:t>
            </a:r>
          </a:p>
          <a:p>
            <a:pPr lvl="0">
              <a:defRPr/>
            </a:pPr>
            <a:endPar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endParaRPr>
          </a:p>
          <a:p>
            <a:pPr lvl="0">
              <a:defRPr/>
            </a:pP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Despite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Brexit concerns</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 most intermediaries are encourages by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strong business flows</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 and feel that their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business setup is strong enough </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to ride the storm.</a:t>
            </a:r>
          </a:p>
        </p:txBody>
      </p:sp>
      <p:sp>
        <p:nvSpPr>
          <p:cNvPr id="48" name="TextBox 9"/>
          <p:cNvSpPr txBox="1"/>
          <p:nvPr/>
        </p:nvSpPr>
        <p:spPr>
          <a:xfrm>
            <a:off x="6690826" y="1725527"/>
            <a:ext cx="4536000" cy="1656000"/>
          </a:xfrm>
          <a:prstGeom prst="rect">
            <a:avLst/>
          </a:prstGeom>
          <a:noFill/>
        </p:spPr>
        <p:txBody>
          <a:bodyPr wrap="square" rtlCol="1" anchor="ctr">
            <a:noAutofit/>
          </a:bodyPr>
          <a:lstStyle/>
          <a:p>
            <a:pPr lvl="0" algn="just">
              <a:defRPr/>
            </a:pP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Whilst the average number of DIPs an intermediaries has dealt with is stable this quarter, there has been a drop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conversion to completion </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(48% vs. 56% in Q2).</a:t>
            </a:r>
          </a:p>
          <a:p>
            <a:pPr lvl="0" algn="just">
              <a:defRPr/>
            </a:pPr>
            <a:endPar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endParaRPr>
          </a:p>
          <a:p>
            <a:pPr lvl="0" algn="just">
              <a:defRPr/>
            </a:pP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The decline is seen across the board, although it is more prominent among those dealing with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mover cases</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a:t>
            </a:r>
          </a:p>
        </p:txBody>
      </p:sp>
      <p:sp>
        <p:nvSpPr>
          <p:cNvPr id="49" name="TextBox 1"/>
          <p:cNvSpPr txBox="1"/>
          <p:nvPr/>
        </p:nvSpPr>
        <p:spPr>
          <a:xfrm>
            <a:off x="1020276" y="4083924"/>
            <a:ext cx="4536000" cy="1656000"/>
          </a:xfrm>
          <a:prstGeom prst="rect">
            <a:avLst/>
          </a:prstGeom>
          <a:noFill/>
        </p:spPr>
        <p:txBody>
          <a:bodyPr wrap="square" rtlCol="1" anchor="ctr">
            <a:noAutofit/>
          </a:bodyPr>
          <a:lstStyle/>
          <a:p>
            <a:pPr lvl="0" algn="just">
              <a:defRPr/>
            </a:pP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Focussing on the final stages of business flow, conversion from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full application to completion </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also falls from 80% in Q2 to 73% in Q3. </a:t>
            </a:r>
          </a:p>
          <a:p>
            <a:pPr lvl="0" algn="just">
              <a:defRPr/>
            </a:pPr>
            <a:endPar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endParaRPr>
          </a:p>
          <a:p>
            <a:pPr lvl="0" algn="just">
              <a:defRPr/>
            </a:pP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This is now in line with the level seen this time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last year </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(72%).</a:t>
            </a:r>
          </a:p>
        </p:txBody>
      </p:sp>
      <p:sp>
        <p:nvSpPr>
          <p:cNvPr id="50" name="TextBox 9"/>
          <p:cNvSpPr txBox="1"/>
          <p:nvPr/>
        </p:nvSpPr>
        <p:spPr>
          <a:xfrm>
            <a:off x="6690826" y="4083924"/>
            <a:ext cx="4536000" cy="1656000"/>
          </a:xfrm>
          <a:prstGeom prst="rect">
            <a:avLst/>
          </a:prstGeom>
          <a:noFill/>
        </p:spPr>
        <p:txBody>
          <a:bodyPr wrap="square" rtlCol="1" anchor="ctr">
            <a:noAutofit/>
          </a:bodyPr>
          <a:lstStyle/>
          <a:p>
            <a:pPr lvl="0" algn="just">
              <a:defRPr/>
            </a:pP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Conversion from full application to completion is strongest among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larger firms </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(by sales decile), and those based in the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midlands</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a:t>
            </a:r>
          </a:p>
          <a:p>
            <a:pPr lvl="0" algn="just">
              <a:defRPr/>
            </a:pPr>
            <a:endPar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endParaRPr>
          </a:p>
          <a:p>
            <a:pPr lvl="0" algn="just">
              <a:defRPr/>
            </a:pP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This quarter, there is little difference in conversion levels by the </a:t>
            </a:r>
            <a:r>
              <a:rPr lang="en-GB" sz="1600" b="1" dirty="0">
                <a:solidFill>
                  <a:schemeClr val="accent3"/>
                </a:solidFill>
                <a:latin typeface="Calibri" panose="020F0502020204030204" pitchFamily="34" charset="0"/>
                <a:ea typeface="Verdana" panose="020B0604030504040204" pitchFamily="34" charset="0"/>
                <a:cs typeface="Calibri" panose="020F0502020204030204" pitchFamily="34" charset="0"/>
              </a:rPr>
              <a:t>type of mortgage handled</a:t>
            </a:r>
            <a:r>
              <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a:t>
            </a:r>
          </a:p>
        </p:txBody>
      </p:sp>
    </p:spTree>
    <p:extLst>
      <p:ext uri="{BB962C8B-B14F-4D97-AF65-F5344CB8AC3E}">
        <p14:creationId xmlns:p14="http://schemas.microsoft.com/office/powerpoint/2010/main" val="2312890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E2DAA7E8-7A8D-452B-AC3C-C27B7D2C454A}"/>
              </a:ext>
            </a:extLst>
          </p:cNvPr>
          <p:cNvSpPr>
            <a:spLocks noGrp="1"/>
          </p:cNvSpPr>
          <p:nvPr>
            <p:ph type="title"/>
          </p:nvPr>
        </p:nvSpPr>
        <p:spPr/>
        <p:txBody>
          <a:bodyPr/>
          <a:lstStyle/>
          <a:p>
            <a:r>
              <a:rPr lang="en-GB" dirty="0"/>
              <a:t>Business volumes and confidence</a:t>
            </a:r>
          </a:p>
        </p:txBody>
      </p:sp>
    </p:spTree>
    <p:extLst>
      <p:ext uri="{BB962C8B-B14F-4D97-AF65-F5344CB8AC3E}">
        <p14:creationId xmlns:p14="http://schemas.microsoft.com/office/powerpoint/2010/main" val="1647977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Claimed volumes of mortgage cases, per year</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t>Claimed intermediary case loads and actual gross lending data indicate that the market has remained relatively resilient in light of the looming Brexit deadline.</a:t>
            </a:r>
            <a:endParaRPr lang="en-GB" sz="1700" dirty="0">
              <a:latin typeface="Calibri" panose="020F0502020204030204" pitchFamily="34" charset="0"/>
              <a:cs typeface="Calibri" panose="020F0502020204030204" pitchFamily="34" charset="0"/>
            </a:endParaRPr>
          </a:p>
        </p:txBody>
      </p:sp>
      <p:sp>
        <p:nvSpPr>
          <p:cNvPr id="50" name="Rectangle 49"/>
          <p:cNvSpPr/>
          <p:nvPr/>
        </p:nvSpPr>
        <p:spPr bwMode="auto">
          <a:xfrm>
            <a:off x="396874" y="1550228"/>
            <a:ext cx="5040000" cy="42212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dirty="0">
                <a:solidFill>
                  <a:schemeClr val="tx1">
                    <a:lumMod val="60000"/>
                    <a:lumOff val="40000"/>
                  </a:schemeClr>
                </a:solidFill>
                <a:latin typeface="Calibri" panose="020F0502020204030204" pitchFamily="34" charset="0"/>
                <a:ea typeface="Verdana" pitchFamily="34" charset="0"/>
                <a:cs typeface="Calibri" panose="020F0502020204030204" pitchFamily="34" charset="0"/>
              </a:rPr>
              <a:t>All mortgages</a:t>
            </a:r>
          </a:p>
        </p:txBody>
      </p:sp>
      <p:sp>
        <p:nvSpPr>
          <p:cNvPr id="51" name="Rectangle 50"/>
          <p:cNvSpPr/>
          <p:nvPr/>
        </p:nvSpPr>
        <p:spPr bwMode="auto">
          <a:xfrm>
            <a:off x="5883496" y="1550228"/>
            <a:ext cx="5040000" cy="42212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dirty="0">
                <a:solidFill>
                  <a:schemeClr val="tx1">
                    <a:lumMod val="60000"/>
                    <a:lumOff val="40000"/>
                  </a:schemeClr>
                </a:solidFill>
                <a:latin typeface="Calibri" panose="020F0502020204030204" pitchFamily="34" charset="0"/>
                <a:ea typeface="Verdana" pitchFamily="34" charset="0"/>
                <a:cs typeface="Calibri" panose="020F0502020204030204" pitchFamily="34" charset="0"/>
              </a:rPr>
              <a:t>Average business mix (% of all cases per year)</a:t>
            </a:r>
          </a:p>
        </p:txBody>
      </p:sp>
      <p:graphicFrame>
        <p:nvGraphicFramePr>
          <p:cNvPr id="52" name="Chart 51"/>
          <p:cNvGraphicFramePr/>
          <p:nvPr>
            <p:extLst>
              <p:ext uri="{D42A27DB-BD31-4B8C-83A1-F6EECF244321}">
                <p14:modId xmlns:p14="http://schemas.microsoft.com/office/powerpoint/2010/main" val="3636607777"/>
              </p:ext>
            </p:extLst>
          </p:nvPr>
        </p:nvGraphicFramePr>
        <p:xfrm>
          <a:off x="411163" y="2340131"/>
          <a:ext cx="5040000" cy="3824131"/>
        </p:xfrm>
        <a:graphic>
          <a:graphicData uri="http://schemas.openxmlformats.org/drawingml/2006/chart">
            <c:chart xmlns:c="http://schemas.openxmlformats.org/drawingml/2006/chart" xmlns:r="http://schemas.openxmlformats.org/officeDocument/2006/relationships" r:id="rId2"/>
          </a:graphicData>
        </a:graphic>
      </p:graphicFrame>
      <p:grpSp>
        <p:nvGrpSpPr>
          <p:cNvPr id="53" name="Group 68"/>
          <p:cNvGrpSpPr>
            <a:grpSpLocks/>
          </p:cNvGrpSpPr>
          <p:nvPr/>
        </p:nvGrpSpPr>
        <p:grpSpPr bwMode="auto">
          <a:xfrm>
            <a:off x="944034" y="2003457"/>
            <a:ext cx="4547093" cy="461701"/>
            <a:chOff x="268" y="3405"/>
            <a:chExt cx="3103" cy="349"/>
          </a:xfrm>
        </p:grpSpPr>
        <p:sp>
          <p:nvSpPr>
            <p:cNvPr id="54" name="Text Box 65"/>
            <p:cNvSpPr txBox="1">
              <a:spLocks noChangeArrowheads="1"/>
            </p:cNvSpPr>
            <p:nvPr/>
          </p:nvSpPr>
          <p:spPr bwMode="auto">
            <a:xfrm>
              <a:off x="378" y="3405"/>
              <a:ext cx="2993"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sz="1200">
                  <a:solidFill>
                    <a:schemeClr val="tx1"/>
                  </a:solidFill>
                  <a:latin typeface="Arial" charset="0"/>
                  <a:ea typeface="ＭＳ Ｐゴシック" pitchFamily="34" charset="-128"/>
                </a:defRPr>
              </a:lvl1pPr>
              <a:lvl2pPr marL="571500" eaLnBrk="0" hangingPunct="0">
                <a:defRPr sz="1200">
                  <a:solidFill>
                    <a:schemeClr val="tx1"/>
                  </a:solidFill>
                  <a:latin typeface="Arial" charset="0"/>
                  <a:ea typeface="ＭＳ Ｐゴシック" pitchFamily="34" charset="-128"/>
                </a:defRPr>
              </a:lvl2pPr>
              <a:lvl3pPr marL="1143000" eaLnBrk="0" hangingPunct="0">
                <a:defRPr sz="1200">
                  <a:solidFill>
                    <a:schemeClr val="tx1"/>
                  </a:solidFill>
                  <a:latin typeface="Arial" charset="0"/>
                  <a:ea typeface="ＭＳ Ｐゴシック" pitchFamily="34" charset="-128"/>
                </a:defRPr>
              </a:lvl3pPr>
              <a:lvl4pPr marL="1714500" eaLnBrk="0" hangingPunct="0">
                <a:defRPr sz="1200">
                  <a:solidFill>
                    <a:schemeClr val="tx1"/>
                  </a:solidFill>
                  <a:latin typeface="Arial" charset="0"/>
                  <a:ea typeface="ＭＳ Ｐゴシック" pitchFamily="34" charset="-128"/>
                </a:defRPr>
              </a:lvl4pPr>
              <a:lvl5pPr marL="2286000" eaLnBrk="0" hangingPunct="0">
                <a:defRPr sz="1200">
                  <a:solidFill>
                    <a:schemeClr val="tx1"/>
                  </a:solidFill>
                  <a:latin typeface="Arial" charset="0"/>
                  <a:ea typeface="ＭＳ Ｐゴシック" pitchFamily="34" charset="-128"/>
                </a:defRPr>
              </a:lvl5pPr>
              <a:lvl6pPr marL="2743200" eaLnBrk="0" fontAlgn="base" hangingPunct="0">
                <a:spcBef>
                  <a:spcPct val="0"/>
                </a:spcBef>
                <a:spcAft>
                  <a:spcPct val="0"/>
                </a:spcAft>
                <a:defRPr sz="1200">
                  <a:solidFill>
                    <a:schemeClr val="tx1"/>
                  </a:solidFill>
                  <a:latin typeface="Arial" charset="0"/>
                  <a:ea typeface="ＭＳ Ｐゴシック" pitchFamily="34" charset="-128"/>
                </a:defRPr>
              </a:lvl6pPr>
              <a:lvl7pPr marL="3200400" eaLnBrk="0" fontAlgn="base" hangingPunct="0">
                <a:spcBef>
                  <a:spcPct val="0"/>
                </a:spcBef>
                <a:spcAft>
                  <a:spcPct val="0"/>
                </a:spcAft>
                <a:defRPr sz="1200">
                  <a:solidFill>
                    <a:schemeClr val="tx1"/>
                  </a:solidFill>
                  <a:latin typeface="Arial" charset="0"/>
                  <a:ea typeface="ＭＳ Ｐゴシック" pitchFamily="34" charset="-128"/>
                </a:defRPr>
              </a:lvl7pPr>
              <a:lvl8pPr marL="3657600" eaLnBrk="0" fontAlgn="base" hangingPunct="0">
                <a:spcBef>
                  <a:spcPct val="0"/>
                </a:spcBef>
                <a:spcAft>
                  <a:spcPct val="0"/>
                </a:spcAft>
                <a:defRPr sz="1200">
                  <a:solidFill>
                    <a:schemeClr val="tx1"/>
                  </a:solidFill>
                  <a:latin typeface="Arial" charset="0"/>
                  <a:ea typeface="ＭＳ Ｐゴシック" pitchFamily="34" charset="-128"/>
                </a:defRPr>
              </a:lvl8pPr>
              <a:lvl9pPr marL="4114800" eaLnBrk="0" fontAlgn="base" hangingPunct="0">
                <a:spcBef>
                  <a:spcPct val="0"/>
                </a:spcBef>
                <a:spcAft>
                  <a:spcPct val="0"/>
                </a:spcAft>
                <a:defRPr sz="1200">
                  <a:solidFill>
                    <a:schemeClr val="tx1"/>
                  </a:solidFill>
                  <a:latin typeface="Arial" charset="0"/>
                  <a:ea typeface="ＭＳ Ｐゴシック" pitchFamily="34" charset="-128"/>
                </a:defRPr>
              </a:lvl9pPr>
            </a:lstStyle>
            <a:p>
              <a:pPr>
                <a:spcBef>
                  <a:spcPct val="50000"/>
                </a:spcBef>
              </a:pPr>
              <a:r>
                <a:rPr lang="en-GB" dirty="0">
                  <a:solidFill>
                    <a:schemeClr val="tx2">
                      <a:lumMod val="50000"/>
                      <a:lumOff val="50000"/>
                    </a:schemeClr>
                  </a:solidFill>
                  <a:latin typeface="Calibri" panose="020F0502020204030204" pitchFamily="34" charset="0"/>
                  <a:cs typeface="Calibri" panose="020F0502020204030204" pitchFamily="34" charset="0"/>
                </a:rPr>
                <a:t>£</a:t>
              </a:r>
              <a:r>
                <a:rPr lang="en-GB" dirty="0" err="1">
                  <a:solidFill>
                    <a:schemeClr val="tx2">
                      <a:lumMod val="50000"/>
                      <a:lumOff val="50000"/>
                    </a:schemeClr>
                  </a:solidFill>
                  <a:latin typeface="Calibri" panose="020F0502020204030204" pitchFamily="34" charset="0"/>
                  <a:cs typeface="Calibri" panose="020F0502020204030204" pitchFamily="34" charset="0"/>
                </a:rPr>
                <a:t>bn</a:t>
              </a:r>
              <a:r>
                <a:rPr lang="en-GB" dirty="0">
                  <a:solidFill>
                    <a:schemeClr val="tx2">
                      <a:lumMod val="50000"/>
                      <a:lumOff val="50000"/>
                    </a:schemeClr>
                  </a:solidFill>
                  <a:latin typeface="Calibri" panose="020F0502020204030204" pitchFamily="34" charset="0"/>
                  <a:cs typeface="Calibri" panose="020F0502020204030204" pitchFamily="34" charset="0"/>
                </a:rPr>
                <a:t> Gross lending on all mortgages per qr (Source Bank of England)</a:t>
              </a:r>
              <a:br>
                <a:rPr lang="en-GB" dirty="0">
                  <a:solidFill>
                    <a:schemeClr val="tx2">
                      <a:lumMod val="50000"/>
                      <a:lumOff val="50000"/>
                    </a:schemeClr>
                  </a:solidFill>
                  <a:latin typeface="Calibri" panose="020F0502020204030204" pitchFamily="34" charset="0"/>
                  <a:cs typeface="Calibri" panose="020F0502020204030204" pitchFamily="34" charset="0"/>
                </a:rPr>
              </a:br>
              <a:r>
                <a:rPr lang="en-GB" dirty="0">
                  <a:solidFill>
                    <a:schemeClr val="tx2">
                      <a:lumMod val="50000"/>
                      <a:lumOff val="50000"/>
                    </a:schemeClr>
                  </a:solidFill>
                  <a:latin typeface="Calibri" panose="020F0502020204030204" pitchFamily="34" charset="0"/>
                  <a:cs typeface="Calibri" panose="020F0502020204030204" pitchFamily="34" charset="0"/>
                </a:rPr>
                <a:t>Average no. of cases per year</a:t>
              </a:r>
              <a:endParaRPr lang="en-US" dirty="0">
                <a:solidFill>
                  <a:schemeClr val="tx2">
                    <a:lumMod val="50000"/>
                    <a:lumOff val="50000"/>
                  </a:schemeClr>
                </a:solidFill>
                <a:latin typeface="Calibri" panose="020F0502020204030204" pitchFamily="34" charset="0"/>
                <a:cs typeface="Calibri" panose="020F0502020204030204" pitchFamily="34" charset="0"/>
              </a:endParaRPr>
            </a:p>
          </p:txBody>
        </p:sp>
        <p:sp>
          <p:nvSpPr>
            <p:cNvPr id="55" name="Rectangle 66"/>
            <p:cNvSpPr>
              <a:spLocks noChangeArrowheads="1"/>
            </p:cNvSpPr>
            <p:nvPr/>
          </p:nvSpPr>
          <p:spPr bwMode="auto">
            <a:xfrm>
              <a:off x="268" y="3484"/>
              <a:ext cx="120" cy="60"/>
            </a:xfrm>
            <a:prstGeom prst="rect">
              <a:avLst/>
            </a:prstGeom>
            <a:solidFill>
              <a:schemeClr val="accent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900" dirty="0">
                <a:solidFill>
                  <a:srgbClr val="333333"/>
                </a:solidFill>
              </a:endParaRPr>
            </a:p>
          </p:txBody>
        </p:sp>
        <p:sp>
          <p:nvSpPr>
            <p:cNvPr id="56" name="Line 67"/>
            <p:cNvSpPr>
              <a:spLocks noChangeShapeType="1"/>
            </p:cNvSpPr>
            <p:nvPr/>
          </p:nvSpPr>
          <p:spPr bwMode="auto">
            <a:xfrm>
              <a:off x="268" y="3644"/>
              <a:ext cx="102"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900" dirty="0">
                <a:solidFill>
                  <a:srgbClr val="333333"/>
                </a:solidFill>
              </a:endParaRPr>
            </a:p>
          </p:txBody>
        </p:sp>
      </p:grpSp>
      <p:graphicFrame>
        <p:nvGraphicFramePr>
          <p:cNvPr id="57" name="Table 56"/>
          <p:cNvGraphicFramePr>
            <a:graphicFrameLocks noGrp="1"/>
          </p:cNvGraphicFramePr>
          <p:nvPr>
            <p:extLst>
              <p:ext uri="{D42A27DB-BD31-4B8C-83A1-F6EECF244321}">
                <p14:modId xmlns:p14="http://schemas.microsoft.com/office/powerpoint/2010/main" val="3283411655"/>
              </p:ext>
            </p:extLst>
          </p:nvPr>
        </p:nvGraphicFramePr>
        <p:xfrm>
          <a:off x="10114868" y="2307759"/>
          <a:ext cx="719758" cy="1080000"/>
        </p:xfrm>
        <a:graphic>
          <a:graphicData uri="http://schemas.openxmlformats.org/drawingml/2006/table">
            <a:tbl>
              <a:tblPr>
                <a:tableStyleId>{5C22544A-7EE6-4342-B048-85BDC9FD1C3A}</a:tableStyleId>
              </a:tblPr>
              <a:tblGrid>
                <a:gridCol w="719758">
                  <a:extLst>
                    <a:ext uri="{9D8B030D-6E8A-4147-A177-3AD203B41FA5}">
                      <a16:colId xmlns:a16="http://schemas.microsoft.com/office/drawing/2014/main" val="20000"/>
                    </a:ext>
                  </a:extLst>
                </a:gridCol>
              </a:tblGrid>
              <a:tr h="360000">
                <a:tc>
                  <a:txBody>
                    <a:bodyPr/>
                    <a:lstStyle/>
                    <a:p>
                      <a:pPr algn="ctr"/>
                      <a:r>
                        <a:rPr lang="en-GB" sz="1000" dirty="0">
                          <a:solidFill>
                            <a:schemeClr val="tx2">
                              <a:lumMod val="50000"/>
                              <a:lumOff val="50000"/>
                            </a:schemeClr>
                          </a:solidFill>
                        </a:rPr>
                        <a:t>(27)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0000">
                <a:tc>
                  <a:txBody>
                    <a:bodyPr/>
                    <a:lstStyle/>
                    <a:p>
                      <a:pPr algn="ctr"/>
                      <a:r>
                        <a:rPr lang="en-GB" sz="1000" dirty="0">
                          <a:solidFill>
                            <a:schemeClr val="tx2">
                              <a:lumMod val="50000"/>
                              <a:lumOff val="50000"/>
                            </a:schemeClr>
                          </a:solidFill>
                        </a:rPr>
                        <a:t>(20)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pPr algn="ctr"/>
                      <a:r>
                        <a:rPr lang="en-GB" sz="1000" dirty="0">
                          <a:solidFill>
                            <a:schemeClr val="tx2">
                              <a:lumMod val="50000"/>
                              <a:lumOff val="50000"/>
                            </a:schemeClr>
                          </a:solidFill>
                        </a:rPr>
                        <a:t>(19)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59" name="Rectangle 58"/>
          <p:cNvSpPr/>
          <p:nvPr/>
        </p:nvSpPr>
        <p:spPr bwMode="auto">
          <a:xfrm>
            <a:off x="5883496" y="2222433"/>
            <a:ext cx="5039936" cy="1224000"/>
          </a:xfrm>
          <a:prstGeom prst="rect">
            <a:avLst/>
          </a:prstGeom>
          <a:noFill/>
          <a:ln w="12700" cap="flat" cmpd="sng" algn="ctr">
            <a:solidFill>
              <a:schemeClr val="accent3"/>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sz="1400" b="1" dirty="0">
                <a:solidFill>
                  <a:schemeClr val="accent3"/>
                </a:solidFill>
                <a:latin typeface="Calibri" panose="020F0502020204030204" pitchFamily="34" charset="0"/>
                <a:cs typeface="Calibri" panose="020F0502020204030204" pitchFamily="34" charset="0"/>
              </a:rPr>
              <a:t>66%</a:t>
            </a:r>
            <a:r>
              <a:rPr lang="en-GB" sz="1400" dirty="0">
                <a:solidFill>
                  <a:schemeClr val="accent3"/>
                </a:solidFill>
                <a:latin typeface="Calibri" panose="020F0502020204030204" pitchFamily="34" charset="0"/>
                <a:cs typeface="Calibri" panose="020F0502020204030204" pitchFamily="34" charset="0"/>
              </a:rPr>
              <a:t> </a:t>
            </a:r>
          </a:p>
          <a:p>
            <a:r>
              <a:rPr lang="en-GB" sz="1400" b="1" dirty="0">
                <a:solidFill>
                  <a:schemeClr val="accent3"/>
                </a:solidFill>
                <a:latin typeface="Calibri" panose="020F0502020204030204" pitchFamily="34" charset="0"/>
                <a:cs typeface="Calibri" panose="020F0502020204030204" pitchFamily="34" charset="0"/>
              </a:rPr>
              <a:t>residential</a:t>
            </a:r>
          </a:p>
        </p:txBody>
      </p:sp>
      <p:sp>
        <p:nvSpPr>
          <p:cNvPr id="60" name="Rectangle 59"/>
          <p:cNvSpPr/>
          <p:nvPr/>
        </p:nvSpPr>
        <p:spPr bwMode="auto">
          <a:xfrm>
            <a:off x="5883496" y="3679266"/>
            <a:ext cx="5039998" cy="1224000"/>
          </a:xfrm>
          <a:prstGeom prst="rect">
            <a:avLst/>
          </a:prstGeom>
          <a:noFill/>
          <a:ln w="12700" cap="flat" cmpd="sng" algn="ctr">
            <a:solidFill>
              <a:schemeClr val="accent5"/>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sz="1400" b="1" dirty="0">
                <a:solidFill>
                  <a:schemeClr val="accent5"/>
                </a:solidFill>
                <a:latin typeface="Calibri" panose="020F0502020204030204" pitchFamily="34" charset="0"/>
                <a:cs typeface="Calibri" panose="020F0502020204030204" pitchFamily="34" charset="0"/>
              </a:rPr>
              <a:t>25% </a:t>
            </a:r>
          </a:p>
          <a:p>
            <a:r>
              <a:rPr lang="en-GB" sz="1400" b="1" dirty="0">
                <a:solidFill>
                  <a:schemeClr val="accent5"/>
                </a:solidFill>
                <a:latin typeface="Calibri" panose="020F0502020204030204" pitchFamily="34" charset="0"/>
                <a:cs typeface="Calibri" panose="020F0502020204030204" pitchFamily="34" charset="0"/>
              </a:rPr>
              <a:t>BTL</a:t>
            </a:r>
          </a:p>
        </p:txBody>
      </p:sp>
      <p:sp>
        <p:nvSpPr>
          <p:cNvPr id="61" name="Rectangle 60"/>
          <p:cNvSpPr/>
          <p:nvPr/>
        </p:nvSpPr>
        <p:spPr bwMode="auto">
          <a:xfrm>
            <a:off x="5883496" y="5136099"/>
            <a:ext cx="5040000" cy="860940"/>
          </a:xfrm>
          <a:prstGeom prst="rect">
            <a:avLst/>
          </a:prstGeom>
          <a:noFill/>
          <a:ln w="12700" cap="flat" cmpd="sng" algn="ctr">
            <a:solidFill>
              <a:schemeClr val="accent6"/>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sz="1400" b="1" dirty="0">
                <a:solidFill>
                  <a:schemeClr val="accent6"/>
                </a:solidFill>
                <a:latin typeface="Calibri" panose="020F0502020204030204" pitchFamily="34" charset="0"/>
                <a:cs typeface="Calibri" panose="020F0502020204030204" pitchFamily="34" charset="0"/>
              </a:rPr>
              <a:t>9%</a:t>
            </a:r>
            <a:r>
              <a:rPr lang="en-GB" sz="1400" dirty="0">
                <a:solidFill>
                  <a:schemeClr val="accent6"/>
                </a:solidFill>
                <a:latin typeface="Calibri" panose="020F0502020204030204" pitchFamily="34" charset="0"/>
                <a:cs typeface="Calibri" panose="020F0502020204030204" pitchFamily="34" charset="0"/>
              </a:rPr>
              <a:t> </a:t>
            </a:r>
          </a:p>
          <a:p>
            <a:r>
              <a:rPr lang="en-GB" sz="1400" b="1" dirty="0">
                <a:solidFill>
                  <a:schemeClr val="accent6"/>
                </a:solidFill>
                <a:latin typeface="Calibri" panose="020F0502020204030204" pitchFamily="34" charset="0"/>
                <a:cs typeface="Calibri" panose="020F0502020204030204" pitchFamily="34" charset="0"/>
              </a:rPr>
              <a:t>Specialist</a:t>
            </a:r>
          </a:p>
        </p:txBody>
      </p:sp>
      <p:graphicFrame>
        <p:nvGraphicFramePr>
          <p:cNvPr id="64" name="Table 63"/>
          <p:cNvGraphicFramePr>
            <a:graphicFrameLocks noGrp="1"/>
          </p:cNvGraphicFramePr>
          <p:nvPr>
            <p:extLst>
              <p:ext uri="{D42A27DB-BD31-4B8C-83A1-F6EECF244321}">
                <p14:modId xmlns:p14="http://schemas.microsoft.com/office/powerpoint/2010/main" val="2705613386"/>
              </p:ext>
            </p:extLst>
          </p:nvPr>
        </p:nvGraphicFramePr>
        <p:xfrm>
          <a:off x="10114868" y="3751266"/>
          <a:ext cx="719758" cy="1080000"/>
        </p:xfrm>
        <a:graphic>
          <a:graphicData uri="http://schemas.openxmlformats.org/drawingml/2006/table">
            <a:tbl>
              <a:tblPr>
                <a:tableStyleId>{5C22544A-7EE6-4342-B048-85BDC9FD1C3A}</a:tableStyleId>
              </a:tblPr>
              <a:tblGrid>
                <a:gridCol w="719758">
                  <a:extLst>
                    <a:ext uri="{9D8B030D-6E8A-4147-A177-3AD203B41FA5}">
                      <a16:colId xmlns:a16="http://schemas.microsoft.com/office/drawing/2014/main" val="20000"/>
                    </a:ext>
                  </a:extLst>
                </a:gridCol>
              </a:tblGrid>
              <a:tr h="360000">
                <a:tc>
                  <a:txBody>
                    <a:bodyPr/>
                    <a:lstStyle/>
                    <a:p>
                      <a:pPr algn="ctr"/>
                      <a:r>
                        <a:rPr lang="en-GB" sz="1000" dirty="0">
                          <a:solidFill>
                            <a:schemeClr val="tx2">
                              <a:lumMod val="50000"/>
                              <a:lumOff val="50000"/>
                            </a:schemeClr>
                          </a:solidFill>
                        </a:rPr>
                        <a:t>(16)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0000">
                <a:tc>
                  <a:txBody>
                    <a:bodyPr/>
                    <a:lstStyle/>
                    <a:p>
                      <a:pPr algn="ctr"/>
                      <a:r>
                        <a:rPr lang="en-GB" sz="1000" dirty="0">
                          <a:solidFill>
                            <a:schemeClr val="tx2">
                              <a:lumMod val="50000"/>
                              <a:lumOff val="50000"/>
                            </a:schemeClr>
                          </a:solidFill>
                        </a:rPr>
                        <a:t>(7)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pPr algn="ctr"/>
                      <a:r>
                        <a:rPr lang="en-GB" sz="1000" dirty="0">
                          <a:solidFill>
                            <a:schemeClr val="tx2">
                              <a:lumMod val="50000"/>
                              <a:lumOff val="50000"/>
                            </a:schemeClr>
                          </a:solid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65" name="Table 64"/>
          <p:cNvGraphicFramePr>
            <a:graphicFrameLocks noGrp="1"/>
          </p:cNvGraphicFramePr>
          <p:nvPr>
            <p:extLst>
              <p:ext uri="{D42A27DB-BD31-4B8C-83A1-F6EECF244321}">
                <p14:modId xmlns:p14="http://schemas.microsoft.com/office/powerpoint/2010/main" val="3451261578"/>
              </p:ext>
            </p:extLst>
          </p:nvPr>
        </p:nvGraphicFramePr>
        <p:xfrm>
          <a:off x="10114868" y="5211985"/>
          <a:ext cx="719758" cy="1080000"/>
        </p:xfrm>
        <a:graphic>
          <a:graphicData uri="http://schemas.openxmlformats.org/drawingml/2006/table">
            <a:tbl>
              <a:tblPr>
                <a:tableStyleId>{5C22544A-7EE6-4342-B048-85BDC9FD1C3A}</a:tableStyleId>
              </a:tblPr>
              <a:tblGrid>
                <a:gridCol w="719758">
                  <a:extLst>
                    <a:ext uri="{9D8B030D-6E8A-4147-A177-3AD203B41FA5}">
                      <a16:colId xmlns:a16="http://schemas.microsoft.com/office/drawing/2014/main" val="20000"/>
                    </a:ext>
                  </a:extLst>
                </a:gridCol>
              </a:tblGrid>
              <a:tr h="360000">
                <a:tc>
                  <a:txBody>
                    <a:bodyPr/>
                    <a:lstStyle/>
                    <a:p>
                      <a:pPr algn="ctr"/>
                      <a:r>
                        <a:rPr lang="en-GB" sz="1000" dirty="0">
                          <a:solidFill>
                            <a:schemeClr val="tx2">
                              <a:lumMod val="50000"/>
                              <a:lumOff val="50000"/>
                            </a:schemeClr>
                          </a:solidFill>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0000">
                <a:tc>
                  <a:txBody>
                    <a:bodyPr/>
                    <a:lstStyle/>
                    <a:p>
                      <a:pPr algn="ctr"/>
                      <a:r>
                        <a:rPr lang="en-GB" sz="1000" dirty="0">
                          <a:solidFill>
                            <a:schemeClr val="tx2">
                              <a:lumMod val="50000"/>
                              <a:lumOff val="50000"/>
                            </a:schemeClr>
                          </a:solidFill>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pPr algn="ctr"/>
                      <a:endParaRPr lang="en-GB" sz="1000" dirty="0">
                        <a:solidFill>
                          <a:schemeClr val="tx2">
                            <a:lumMod val="50000"/>
                            <a:lumOff val="50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22" name="Chart 21">
            <a:extLst>
              <a:ext uri="{FF2B5EF4-FFF2-40B4-BE49-F238E27FC236}">
                <a16:creationId xmlns:a16="http://schemas.microsoft.com/office/drawing/2014/main" id="{9B282FE7-0277-7743-8FFC-724CF36DEF6A}"/>
              </a:ext>
            </a:extLst>
          </p:cNvPr>
          <p:cNvGraphicFramePr/>
          <p:nvPr>
            <p:extLst>
              <p:ext uri="{D42A27DB-BD31-4B8C-83A1-F6EECF244321}">
                <p14:modId xmlns:p14="http://schemas.microsoft.com/office/powerpoint/2010/main" val="1159149700"/>
              </p:ext>
            </p:extLst>
          </p:nvPr>
        </p:nvGraphicFramePr>
        <p:xfrm>
          <a:off x="6947065" y="2147655"/>
          <a:ext cx="3158632" cy="40166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789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sz="2900" dirty="0"/>
              <a:t>Confidence in outlook</a:t>
            </a:r>
            <a:endParaRPr lang="fr-FR" sz="2900" dirty="0"/>
          </a:p>
        </p:txBody>
      </p:sp>
      <p:sp>
        <p:nvSpPr>
          <p:cNvPr id="10" name="Espace réservé du texte 9"/>
          <p:cNvSpPr>
            <a:spLocks noGrp="1"/>
          </p:cNvSpPr>
          <p:nvPr>
            <p:ph type="body" sz="quarter" idx="4294967295"/>
          </p:nvPr>
        </p:nvSpPr>
        <p:spPr>
          <a:xfrm>
            <a:off x="410188" y="829744"/>
            <a:ext cx="10363200" cy="595002"/>
          </a:xfrm>
        </p:spPr>
        <p:txBody>
          <a:bodyPr vert="horz" lIns="0" tIns="0" rIns="0" bIns="0" rtlCol="0">
            <a:noAutofit/>
          </a:bodyPr>
          <a:lstStyle/>
          <a:p>
            <a:r>
              <a:rPr lang="en-GB" sz="1700" dirty="0"/>
              <a:t>Since the beginning of the year, intermediary confidence has stabilised but it remains down on the levels seen before mid-2018. </a:t>
            </a:r>
          </a:p>
        </p:txBody>
      </p:sp>
      <p:sp>
        <p:nvSpPr>
          <p:cNvPr id="52" name="Text Placeholder 6"/>
          <p:cNvSpPr>
            <a:spLocks noGrp="1"/>
          </p:cNvSpPr>
          <p:nvPr>
            <p:ph type="body" sz="quarter" idx="4294967295"/>
          </p:nvPr>
        </p:nvSpPr>
        <p:spPr>
          <a:xfrm>
            <a:off x="676892" y="6213406"/>
            <a:ext cx="9789621" cy="644594"/>
          </a:xfrm>
          <a:prstGeom prst="rect">
            <a:avLst/>
          </a:prstGeom>
        </p:spPr>
        <p:txBody>
          <a:bodyPr>
            <a:normAutofit/>
          </a:bodyPr>
          <a:lstStyle/>
          <a:p>
            <a:pPr>
              <a:spcBef>
                <a:spcPts val="0"/>
              </a:spcBef>
            </a:pPr>
            <a:r>
              <a:rPr lang="en-GB" sz="1000" dirty="0">
                <a:solidFill>
                  <a:schemeClr val="tx1">
                    <a:lumMod val="60000"/>
                    <a:lumOff val="40000"/>
                  </a:schemeClr>
                </a:solidFill>
              </a:rPr>
              <a:t>QH1a. Currently, how confident do you feel about the business outlook for the mortgage industry?</a:t>
            </a:r>
          </a:p>
          <a:p>
            <a:pPr>
              <a:spcBef>
                <a:spcPts val="0"/>
              </a:spcBef>
            </a:pPr>
            <a:r>
              <a:rPr lang="en-GB" sz="1000" dirty="0">
                <a:solidFill>
                  <a:schemeClr val="tx1">
                    <a:lumMod val="60000"/>
                    <a:lumOff val="40000"/>
                  </a:schemeClr>
                </a:solidFill>
              </a:rPr>
              <a:t>QH1b. And how confident do you feel about the business outlook for the intermediary sector of the mortgage industry?</a:t>
            </a:r>
          </a:p>
          <a:p>
            <a:pPr>
              <a:spcBef>
                <a:spcPts val="0"/>
              </a:spcBef>
            </a:pPr>
            <a:r>
              <a:rPr lang="en-GB" sz="1000" dirty="0">
                <a:solidFill>
                  <a:schemeClr val="tx1">
                    <a:lumMod val="60000"/>
                    <a:lumOff val="40000"/>
                  </a:schemeClr>
                </a:solidFill>
              </a:rPr>
              <a:t>QH1c. And how confident do you feel about the business outlook for your own firm? </a:t>
            </a:r>
          </a:p>
          <a:p>
            <a:pPr>
              <a:spcBef>
                <a:spcPts val="0"/>
              </a:spcBef>
            </a:pPr>
            <a:r>
              <a:rPr lang="en-GB" sz="1000" dirty="0">
                <a:solidFill>
                  <a:schemeClr val="tx1">
                    <a:lumMod val="60000"/>
                    <a:lumOff val="40000"/>
                  </a:schemeClr>
                </a:solidFill>
              </a:rPr>
              <a:t>Base: All respondents (300)</a:t>
            </a:r>
          </a:p>
        </p:txBody>
      </p:sp>
      <p:grpSp>
        <p:nvGrpSpPr>
          <p:cNvPr id="46" name="Group 45"/>
          <p:cNvGrpSpPr/>
          <p:nvPr/>
        </p:nvGrpSpPr>
        <p:grpSpPr>
          <a:xfrm>
            <a:off x="527499" y="2325319"/>
            <a:ext cx="3420000" cy="3464720"/>
            <a:chOff x="320441" y="1491629"/>
            <a:chExt cx="2664002" cy="2866039"/>
          </a:xfrm>
        </p:grpSpPr>
        <p:graphicFrame>
          <p:nvGraphicFramePr>
            <p:cNvPr id="48" name="Chart 47"/>
            <p:cNvGraphicFramePr/>
            <p:nvPr/>
          </p:nvGraphicFramePr>
          <p:xfrm>
            <a:off x="320441" y="1491629"/>
            <a:ext cx="2664002" cy="2866039"/>
          </p:xfrm>
          <a:graphic>
            <a:graphicData uri="http://schemas.openxmlformats.org/drawingml/2006/chart">
              <c:chart xmlns:c="http://schemas.openxmlformats.org/drawingml/2006/chart" xmlns:r="http://schemas.openxmlformats.org/officeDocument/2006/relationships" r:id="rId2"/>
            </a:graphicData>
          </a:graphic>
        </p:graphicFrame>
        <p:sp>
          <p:nvSpPr>
            <p:cNvPr id="49" name="TextBox 48"/>
            <p:cNvSpPr txBox="1"/>
            <p:nvPr/>
          </p:nvSpPr>
          <p:spPr>
            <a:xfrm>
              <a:off x="504269" y="4060197"/>
              <a:ext cx="367321" cy="217847"/>
            </a:xfrm>
            <a:prstGeom prst="rect">
              <a:avLst/>
            </a:prstGeom>
            <a:noFill/>
          </p:spPr>
          <p:txBody>
            <a:bodyPr wrap="none" lIns="77925" tIns="38963" rIns="77925" bIns="38963" rtlCol="0">
              <a:spAutoFit/>
            </a:bodyPr>
            <a:lstStyle/>
            <a:p>
              <a:r>
                <a:rPr lang="en-GB" sz="1200" dirty="0">
                  <a:solidFill>
                    <a:srgbClr val="000000">
                      <a:lumMod val="50000"/>
                      <a:lumOff val="50000"/>
                    </a:srgbClr>
                  </a:solidFill>
                  <a:latin typeface="Calibri" panose="020F0502020204030204" pitchFamily="34" charset="0"/>
                  <a:cs typeface="Calibri" panose="020F0502020204030204" pitchFamily="34" charset="0"/>
                </a:rPr>
                <a:t>2016</a:t>
              </a:r>
            </a:p>
          </p:txBody>
        </p:sp>
        <p:sp>
          <p:nvSpPr>
            <p:cNvPr id="53" name="TextBox 52"/>
            <p:cNvSpPr txBox="1"/>
            <p:nvPr/>
          </p:nvSpPr>
          <p:spPr>
            <a:xfrm>
              <a:off x="1263938" y="4060197"/>
              <a:ext cx="367321" cy="217847"/>
            </a:xfrm>
            <a:prstGeom prst="rect">
              <a:avLst/>
            </a:prstGeom>
            <a:noFill/>
          </p:spPr>
          <p:txBody>
            <a:bodyPr wrap="none" lIns="77925" tIns="38963" rIns="77925" bIns="38963" rtlCol="0">
              <a:spAutoFit/>
            </a:bodyPr>
            <a:lstStyle/>
            <a:p>
              <a:r>
                <a:rPr lang="en-GB" sz="1200" dirty="0">
                  <a:solidFill>
                    <a:srgbClr val="000000">
                      <a:lumMod val="50000"/>
                      <a:lumOff val="50000"/>
                    </a:srgbClr>
                  </a:solidFill>
                  <a:latin typeface="Calibri" panose="020F0502020204030204" pitchFamily="34" charset="0"/>
                  <a:cs typeface="Calibri" panose="020F0502020204030204" pitchFamily="34" charset="0"/>
                </a:rPr>
                <a:t>2017</a:t>
              </a:r>
            </a:p>
          </p:txBody>
        </p:sp>
        <p:sp>
          <p:nvSpPr>
            <p:cNvPr id="54" name="TextBox 53"/>
            <p:cNvSpPr txBox="1"/>
            <p:nvPr/>
          </p:nvSpPr>
          <p:spPr>
            <a:xfrm>
              <a:off x="2104262" y="4060197"/>
              <a:ext cx="367321" cy="217847"/>
            </a:xfrm>
            <a:prstGeom prst="rect">
              <a:avLst/>
            </a:prstGeom>
            <a:noFill/>
          </p:spPr>
          <p:txBody>
            <a:bodyPr wrap="none" lIns="77925" tIns="38963" rIns="77925" bIns="38963" rtlCol="0">
              <a:spAutoFit/>
            </a:bodyPr>
            <a:lstStyle/>
            <a:p>
              <a:r>
                <a:rPr lang="en-GB" sz="1200" dirty="0">
                  <a:solidFill>
                    <a:srgbClr val="000000">
                      <a:lumMod val="50000"/>
                      <a:lumOff val="50000"/>
                    </a:srgbClr>
                  </a:solidFill>
                  <a:latin typeface="Calibri" panose="020F0502020204030204" pitchFamily="34" charset="0"/>
                  <a:cs typeface="Calibri" panose="020F0502020204030204" pitchFamily="34" charset="0"/>
                </a:rPr>
                <a:t>2018</a:t>
              </a:r>
            </a:p>
          </p:txBody>
        </p:sp>
      </p:grpSp>
      <p:grpSp>
        <p:nvGrpSpPr>
          <p:cNvPr id="55" name="Group 54"/>
          <p:cNvGrpSpPr/>
          <p:nvPr/>
        </p:nvGrpSpPr>
        <p:grpSpPr>
          <a:xfrm>
            <a:off x="4240102" y="2325319"/>
            <a:ext cx="3420000" cy="3464720"/>
            <a:chOff x="320441" y="1491629"/>
            <a:chExt cx="2664002" cy="2866039"/>
          </a:xfrm>
        </p:grpSpPr>
        <p:graphicFrame>
          <p:nvGraphicFramePr>
            <p:cNvPr id="56" name="Chart 55"/>
            <p:cNvGraphicFramePr/>
            <p:nvPr/>
          </p:nvGraphicFramePr>
          <p:xfrm>
            <a:off x="320441" y="1491629"/>
            <a:ext cx="2664002" cy="2866039"/>
          </p:xfrm>
          <a:graphic>
            <a:graphicData uri="http://schemas.openxmlformats.org/drawingml/2006/chart">
              <c:chart xmlns:c="http://schemas.openxmlformats.org/drawingml/2006/chart" xmlns:r="http://schemas.openxmlformats.org/officeDocument/2006/relationships" r:id="rId3"/>
            </a:graphicData>
          </a:graphic>
        </p:graphicFrame>
        <p:sp>
          <p:nvSpPr>
            <p:cNvPr id="57" name="TextBox 56"/>
            <p:cNvSpPr txBox="1"/>
            <p:nvPr/>
          </p:nvSpPr>
          <p:spPr>
            <a:xfrm>
              <a:off x="459271" y="4060197"/>
              <a:ext cx="371067" cy="217847"/>
            </a:xfrm>
            <a:prstGeom prst="rect">
              <a:avLst/>
            </a:prstGeom>
            <a:noFill/>
          </p:spPr>
          <p:txBody>
            <a:bodyPr wrap="none" lIns="77925" tIns="38963" rIns="77925" bIns="38963" rtlCol="0">
              <a:spAutoFit/>
            </a:bodyPr>
            <a:lstStyle/>
            <a:p>
              <a:r>
                <a:rPr lang="en-GB" sz="1200" dirty="0">
                  <a:solidFill>
                    <a:srgbClr val="000000">
                      <a:lumMod val="50000"/>
                      <a:lumOff val="50000"/>
                    </a:srgbClr>
                  </a:solidFill>
                  <a:latin typeface="Calibri" panose="020F0502020204030204" pitchFamily="34" charset="0"/>
                  <a:cs typeface="Calibri" panose="020F0502020204030204" pitchFamily="34" charset="0"/>
                </a:rPr>
                <a:t>2016</a:t>
              </a:r>
            </a:p>
          </p:txBody>
        </p:sp>
        <p:sp>
          <p:nvSpPr>
            <p:cNvPr id="58" name="TextBox 57"/>
            <p:cNvSpPr txBox="1"/>
            <p:nvPr/>
          </p:nvSpPr>
          <p:spPr>
            <a:xfrm>
              <a:off x="1263941" y="4060197"/>
              <a:ext cx="367321" cy="217847"/>
            </a:xfrm>
            <a:prstGeom prst="rect">
              <a:avLst/>
            </a:prstGeom>
            <a:noFill/>
          </p:spPr>
          <p:txBody>
            <a:bodyPr wrap="none" lIns="77925" tIns="38963" rIns="77925" bIns="38963" rtlCol="0">
              <a:spAutoFit/>
            </a:bodyPr>
            <a:lstStyle/>
            <a:p>
              <a:r>
                <a:rPr lang="en-GB" sz="1200" dirty="0">
                  <a:solidFill>
                    <a:srgbClr val="000000">
                      <a:lumMod val="50000"/>
                      <a:lumOff val="50000"/>
                    </a:srgbClr>
                  </a:solidFill>
                  <a:latin typeface="Calibri" panose="020F0502020204030204" pitchFamily="34" charset="0"/>
                  <a:cs typeface="Calibri" panose="020F0502020204030204" pitchFamily="34" charset="0"/>
                </a:rPr>
                <a:t>2017</a:t>
              </a:r>
            </a:p>
          </p:txBody>
        </p:sp>
        <p:sp>
          <p:nvSpPr>
            <p:cNvPr id="59" name="TextBox 58"/>
            <p:cNvSpPr txBox="1"/>
            <p:nvPr/>
          </p:nvSpPr>
          <p:spPr>
            <a:xfrm>
              <a:off x="2087696" y="4060197"/>
              <a:ext cx="369819" cy="217847"/>
            </a:xfrm>
            <a:prstGeom prst="rect">
              <a:avLst/>
            </a:prstGeom>
            <a:noFill/>
          </p:spPr>
          <p:txBody>
            <a:bodyPr wrap="none" lIns="77925" tIns="38963" rIns="77925" bIns="38963" rtlCol="0">
              <a:spAutoFit/>
            </a:bodyPr>
            <a:lstStyle/>
            <a:p>
              <a:r>
                <a:rPr lang="en-GB" sz="1200" dirty="0">
                  <a:solidFill>
                    <a:srgbClr val="000000">
                      <a:lumMod val="50000"/>
                      <a:lumOff val="50000"/>
                    </a:srgbClr>
                  </a:solidFill>
                  <a:latin typeface="Calibri" panose="020F0502020204030204" pitchFamily="34" charset="0"/>
                  <a:cs typeface="Calibri" panose="020F0502020204030204" pitchFamily="34" charset="0"/>
                </a:rPr>
                <a:t>2018</a:t>
              </a:r>
            </a:p>
          </p:txBody>
        </p:sp>
      </p:grpSp>
      <p:grpSp>
        <p:nvGrpSpPr>
          <p:cNvPr id="60" name="Group 59"/>
          <p:cNvGrpSpPr/>
          <p:nvPr/>
        </p:nvGrpSpPr>
        <p:grpSpPr>
          <a:xfrm>
            <a:off x="7968472" y="2325319"/>
            <a:ext cx="3420000" cy="3464720"/>
            <a:chOff x="320441" y="1491629"/>
            <a:chExt cx="2664002" cy="2866039"/>
          </a:xfrm>
        </p:grpSpPr>
        <p:graphicFrame>
          <p:nvGraphicFramePr>
            <p:cNvPr id="61" name="Chart 60"/>
            <p:cNvGraphicFramePr/>
            <p:nvPr/>
          </p:nvGraphicFramePr>
          <p:xfrm>
            <a:off x="320441" y="1491629"/>
            <a:ext cx="2664002" cy="2866039"/>
          </p:xfrm>
          <a:graphic>
            <a:graphicData uri="http://schemas.openxmlformats.org/drawingml/2006/chart">
              <c:chart xmlns:c="http://schemas.openxmlformats.org/drawingml/2006/chart" xmlns:r="http://schemas.openxmlformats.org/officeDocument/2006/relationships" r:id="rId4"/>
            </a:graphicData>
          </a:graphic>
        </p:graphicFrame>
        <p:sp>
          <p:nvSpPr>
            <p:cNvPr id="62" name="TextBox 61"/>
            <p:cNvSpPr txBox="1"/>
            <p:nvPr/>
          </p:nvSpPr>
          <p:spPr>
            <a:xfrm>
              <a:off x="465205" y="4060197"/>
              <a:ext cx="371067" cy="217847"/>
            </a:xfrm>
            <a:prstGeom prst="rect">
              <a:avLst/>
            </a:prstGeom>
            <a:noFill/>
          </p:spPr>
          <p:txBody>
            <a:bodyPr wrap="none" lIns="77925" tIns="38963" rIns="77925" bIns="38963" rtlCol="0">
              <a:spAutoFit/>
            </a:bodyPr>
            <a:lstStyle/>
            <a:p>
              <a:r>
                <a:rPr lang="en-GB" sz="1200" dirty="0">
                  <a:solidFill>
                    <a:srgbClr val="000000">
                      <a:lumMod val="50000"/>
                      <a:lumOff val="50000"/>
                    </a:srgbClr>
                  </a:solidFill>
                  <a:latin typeface="Calibri" panose="020F0502020204030204" pitchFamily="34" charset="0"/>
                  <a:cs typeface="Calibri" panose="020F0502020204030204" pitchFamily="34" charset="0"/>
                </a:rPr>
                <a:t>2016</a:t>
              </a:r>
            </a:p>
          </p:txBody>
        </p:sp>
        <p:sp>
          <p:nvSpPr>
            <p:cNvPr id="63" name="TextBox 62"/>
            <p:cNvSpPr txBox="1"/>
            <p:nvPr/>
          </p:nvSpPr>
          <p:spPr>
            <a:xfrm>
              <a:off x="1288784" y="4060197"/>
              <a:ext cx="367321" cy="217847"/>
            </a:xfrm>
            <a:prstGeom prst="rect">
              <a:avLst/>
            </a:prstGeom>
            <a:noFill/>
          </p:spPr>
          <p:txBody>
            <a:bodyPr wrap="none" lIns="77925" tIns="38963" rIns="77925" bIns="38963" rtlCol="0">
              <a:spAutoFit/>
            </a:bodyPr>
            <a:lstStyle/>
            <a:p>
              <a:r>
                <a:rPr lang="en-GB" sz="1200" dirty="0">
                  <a:solidFill>
                    <a:srgbClr val="000000">
                      <a:lumMod val="50000"/>
                      <a:lumOff val="50000"/>
                    </a:srgbClr>
                  </a:solidFill>
                  <a:latin typeface="Calibri" panose="020F0502020204030204" pitchFamily="34" charset="0"/>
                  <a:cs typeface="Calibri" panose="020F0502020204030204" pitchFamily="34" charset="0"/>
                </a:rPr>
                <a:t>2017</a:t>
              </a:r>
            </a:p>
          </p:txBody>
        </p:sp>
        <p:sp>
          <p:nvSpPr>
            <p:cNvPr id="64" name="TextBox 63"/>
            <p:cNvSpPr txBox="1"/>
            <p:nvPr/>
          </p:nvSpPr>
          <p:spPr>
            <a:xfrm>
              <a:off x="2112542" y="4060197"/>
              <a:ext cx="369819" cy="217847"/>
            </a:xfrm>
            <a:prstGeom prst="rect">
              <a:avLst/>
            </a:prstGeom>
            <a:noFill/>
          </p:spPr>
          <p:txBody>
            <a:bodyPr wrap="none" lIns="77925" tIns="38963" rIns="77925" bIns="38963" rtlCol="0">
              <a:spAutoFit/>
            </a:bodyPr>
            <a:lstStyle/>
            <a:p>
              <a:r>
                <a:rPr lang="en-GB" sz="1200" dirty="0">
                  <a:solidFill>
                    <a:srgbClr val="000000">
                      <a:lumMod val="50000"/>
                      <a:lumOff val="50000"/>
                    </a:srgbClr>
                  </a:solidFill>
                  <a:latin typeface="Calibri" panose="020F0502020204030204" pitchFamily="34" charset="0"/>
                  <a:cs typeface="Calibri" panose="020F0502020204030204" pitchFamily="34" charset="0"/>
                </a:rPr>
                <a:t>2018</a:t>
              </a:r>
            </a:p>
          </p:txBody>
        </p:sp>
      </p:grpSp>
      <p:grpSp>
        <p:nvGrpSpPr>
          <p:cNvPr id="65" name="Group 64"/>
          <p:cNvGrpSpPr/>
          <p:nvPr/>
        </p:nvGrpSpPr>
        <p:grpSpPr>
          <a:xfrm>
            <a:off x="2863033" y="5834228"/>
            <a:ext cx="6315923" cy="276999"/>
            <a:chOff x="1583577" y="4333504"/>
            <a:chExt cx="6315923" cy="276999"/>
          </a:xfrm>
        </p:grpSpPr>
        <p:sp>
          <p:nvSpPr>
            <p:cNvPr id="66" name="Text Box 53"/>
            <p:cNvSpPr txBox="1">
              <a:spLocks noChangeArrowheads="1"/>
            </p:cNvSpPr>
            <p:nvPr/>
          </p:nvSpPr>
          <p:spPr bwMode="auto">
            <a:xfrm>
              <a:off x="1699330" y="4333504"/>
              <a:ext cx="14154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Very confident</a:t>
              </a:r>
            </a:p>
          </p:txBody>
        </p:sp>
        <p:grpSp>
          <p:nvGrpSpPr>
            <p:cNvPr id="67" name="Group 57"/>
            <p:cNvGrpSpPr>
              <a:grpSpLocks/>
            </p:cNvGrpSpPr>
            <p:nvPr/>
          </p:nvGrpSpPr>
          <p:grpSpPr bwMode="auto">
            <a:xfrm>
              <a:off x="1583577" y="4408809"/>
              <a:ext cx="4930800" cy="127000"/>
              <a:chOff x="4434" y="627"/>
              <a:chExt cx="4694" cy="96"/>
            </a:xfrm>
          </p:grpSpPr>
          <p:sp>
            <p:nvSpPr>
              <p:cNvPr id="71" name="Rectangle 52"/>
              <p:cNvSpPr>
                <a:spLocks noChangeArrowheads="1"/>
              </p:cNvSpPr>
              <p:nvPr/>
            </p:nvSpPr>
            <p:spPr bwMode="auto">
              <a:xfrm>
                <a:off x="4434" y="627"/>
                <a:ext cx="96" cy="96"/>
              </a:xfrm>
              <a:prstGeom prst="rect">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sp>
            <p:nvSpPr>
              <p:cNvPr id="72" name="Rectangle 54"/>
              <p:cNvSpPr>
                <a:spLocks noChangeArrowheads="1"/>
              </p:cNvSpPr>
              <p:nvPr/>
            </p:nvSpPr>
            <p:spPr bwMode="auto">
              <a:xfrm>
                <a:off x="5967" y="627"/>
                <a:ext cx="96" cy="96"/>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sp>
            <p:nvSpPr>
              <p:cNvPr id="73" name="Rectangle 55"/>
              <p:cNvSpPr>
                <a:spLocks noChangeArrowheads="1"/>
              </p:cNvSpPr>
              <p:nvPr/>
            </p:nvSpPr>
            <p:spPr bwMode="auto">
              <a:xfrm>
                <a:off x="7499" y="627"/>
                <a:ext cx="96" cy="96"/>
              </a:xfrm>
              <a:prstGeom prst="rect">
                <a:avLst/>
              </a:prstGeom>
              <a:solidFill>
                <a:schemeClr val="accent3">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sp>
            <p:nvSpPr>
              <p:cNvPr id="74" name="Rectangle 56"/>
              <p:cNvSpPr>
                <a:spLocks noChangeArrowheads="1"/>
              </p:cNvSpPr>
              <p:nvPr/>
            </p:nvSpPr>
            <p:spPr bwMode="auto">
              <a:xfrm>
                <a:off x="9032" y="627"/>
                <a:ext cx="96" cy="96"/>
              </a:xfrm>
              <a:prstGeom prst="rect">
                <a:avLst/>
              </a:prstGeom>
              <a:solidFill>
                <a:schemeClr val="accent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grpSp>
        <p:sp>
          <p:nvSpPr>
            <p:cNvPr id="68" name="Rectangle 67"/>
            <p:cNvSpPr/>
            <p:nvPr/>
          </p:nvSpPr>
          <p:spPr>
            <a:xfrm>
              <a:off x="3294756" y="4333504"/>
              <a:ext cx="1146789" cy="276999"/>
            </a:xfrm>
            <a:prstGeom prst="rect">
              <a:avLst/>
            </a:prstGeom>
          </p:spPr>
          <p:txBody>
            <a:bodyPr wrap="non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Fairly confident</a:t>
              </a:r>
            </a:p>
          </p:txBody>
        </p:sp>
        <p:sp>
          <p:nvSpPr>
            <p:cNvPr id="69" name="Rectangle 68"/>
            <p:cNvSpPr/>
            <p:nvPr/>
          </p:nvSpPr>
          <p:spPr>
            <a:xfrm>
              <a:off x="4904041" y="4333504"/>
              <a:ext cx="1348959" cy="276999"/>
            </a:xfrm>
            <a:prstGeom prst="rect">
              <a:avLst/>
            </a:prstGeom>
          </p:spPr>
          <p:txBody>
            <a:bodyPr wrap="non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Not very confident</a:t>
              </a:r>
            </a:p>
          </p:txBody>
        </p:sp>
        <p:sp>
          <p:nvSpPr>
            <p:cNvPr id="70" name="Rectangle 69"/>
            <p:cNvSpPr/>
            <p:nvPr/>
          </p:nvSpPr>
          <p:spPr>
            <a:xfrm>
              <a:off x="6514377" y="4333504"/>
              <a:ext cx="1385123" cy="276999"/>
            </a:xfrm>
            <a:prstGeom prst="rect">
              <a:avLst/>
            </a:prstGeom>
          </p:spPr>
          <p:txBody>
            <a:bodyPr wrap="non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Not at all confident</a:t>
              </a:r>
              <a:endParaRPr lang="en-US" sz="1200" dirty="0">
                <a:solidFill>
                  <a:srgbClr val="000000">
                    <a:lumMod val="50000"/>
                    <a:lumOff val="50000"/>
                  </a:srgbClr>
                </a:solidFill>
                <a:latin typeface="Calibri" panose="020F0502020204030204" pitchFamily="34" charset="0"/>
                <a:cs typeface="Calibri" panose="020F0502020204030204" pitchFamily="34" charset="0"/>
              </a:endParaRPr>
            </a:p>
          </p:txBody>
        </p:sp>
      </p:grpSp>
      <p:sp>
        <p:nvSpPr>
          <p:cNvPr id="75" name="Rectangle 74"/>
          <p:cNvSpPr/>
          <p:nvPr/>
        </p:nvSpPr>
        <p:spPr bwMode="auto">
          <a:xfrm>
            <a:off x="527499" y="1601619"/>
            <a:ext cx="3420000" cy="42212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dirty="0">
                <a:solidFill>
                  <a:srgbClr val="404040">
                    <a:lumMod val="60000"/>
                    <a:lumOff val="40000"/>
                  </a:srgbClr>
                </a:solidFill>
                <a:latin typeface="Calibri" panose="020F0502020204030204" pitchFamily="34" charset="0"/>
                <a:ea typeface="Verdana" pitchFamily="34" charset="0"/>
                <a:cs typeface="Calibri" panose="020F0502020204030204" pitchFamily="34" charset="0"/>
              </a:rPr>
              <a:t>…for mortgage industry</a:t>
            </a:r>
          </a:p>
        </p:txBody>
      </p:sp>
      <p:sp>
        <p:nvSpPr>
          <p:cNvPr id="76" name="Rectangle 75"/>
          <p:cNvSpPr/>
          <p:nvPr/>
        </p:nvSpPr>
        <p:spPr bwMode="auto">
          <a:xfrm>
            <a:off x="4240102" y="1601619"/>
            <a:ext cx="3420000" cy="42212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dirty="0">
                <a:solidFill>
                  <a:srgbClr val="404040">
                    <a:lumMod val="60000"/>
                    <a:lumOff val="40000"/>
                  </a:srgbClr>
                </a:solidFill>
                <a:latin typeface="Calibri" panose="020F0502020204030204" pitchFamily="34" charset="0"/>
                <a:ea typeface="Verdana" pitchFamily="34" charset="0"/>
                <a:cs typeface="Calibri" panose="020F0502020204030204" pitchFamily="34" charset="0"/>
              </a:rPr>
              <a:t>…for intermediary sector</a:t>
            </a:r>
          </a:p>
        </p:txBody>
      </p:sp>
      <p:sp>
        <p:nvSpPr>
          <p:cNvPr id="77" name="Rectangle 76"/>
          <p:cNvSpPr/>
          <p:nvPr/>
        </p:nvSpPr>
        <p:spPr bwMode="auto">
          <a:xfrm>
            <a:off x="7968472" y="1601619"/>
            <a:ext cx="3420000" cy="42212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dirty="0">
                <a:solidFill>
                  <a:srgbClr val="404040">
                    <a:lumMod val="60000"/>
                    <a:lumOff val="40000"/>
                  </a:srgbClr>
                </a:solidFill>
                <a:latin typeface="Calibri" panose="020F0502020204030204" pitchFamily="34" charset="0"/>
                <a:ea typeface="Verdana" pitchFamily="34" charset="0"/>
                <a:cs typeface="Calibri" panose="020F0502020204030204" pitchFamily="34" charset="0"/>
              </a:rPr>
              <a:t>…for own business</a:t>
            </a:r>
          </a:p>
        </p:txBody>
      </p:sp>
      <p:sp>
        <p:nvSpPr>
          <p:cNvPr id="78" name="TextBox 77">
            <a:extLst>
              <a:ext uri="{FF2B5EF4-FFF2-40B4-BE49-F238E27FC236}">
                <a16:creationId xmlns:a16="http://schemas.microsoft.com/office/drawing/2014/main" id="{C8AD4B53-2DFD-9E4A-BB45-4A72172A3165}"/>
              </a:ext>
            </a:extLst>
          </p:cNvPr>
          <p:cNvSpPr txBox="1"/>
          <p:nvPr/>
        </p:nvSpPr>
        <p:spPr>
          <a:xfrm>
            <a:off x="3565362" y="5428657"/>
            <a:ext cx="471561" cy="263353"/>
          </a:xfrm>
          <a:prstGeom prst="rect">
            <a:avLst/>
          </a:prstGeom>
          <a:noFill/>
        </p:spPr>
        <p:txBody>
          <a:bodyPr wrap="none" lIns="77925" tIns="38963" rIns="77925" bIns="38963" rtlCol="0">
            <a:spAutoFit/>
          </a:bodyPr>
          <a:lstStyle/>
          <a:p>
            <a:r>
              <a:rPr lang="en-GB" sz="1200" dirty="0">
                <a:solidFill>
                  <a:srgbClr val="000000">
                    <a:lumMod val="50000"/>
                    <a:lumOff val="50000"/>
                  </a:srgbClr>
                </a:solidFill>
                <a:latin typeface="Calibri" panose="020F0502020204030204" pitchFamily="34" charset="0"/>
                <a:cs typeface="Calibri" panose="020F0502020204030204" pitchFamily="34" charset="0"/>
              </a:rPr>
              <a:t>2019</a:t>
            </a:r>
          </a:p>
        </p:txBody>
      </p:sp>
      <p:sp>
        <p:nvSpPr>
          <p:cNvPr id="79" name="TextBox 78">
            <a:extLst>
              <a:ext uri="{FF2B5EF4-FFF2-40B4-BE49-F238E27FC236}">
                <a16:creationId xmlns:a16="http://schemas.microsoft.com/office/drawing/2014/main" id="{BE9678C3-A4BE-6842-BD80-5CBC88E27938}"/>
              </a:ext>
            </a:extLst>
          </p:cNvPr>
          <p:cNvSpPr txBox="1"/>
          <p:nvPr/>
        </p:nvSpPr>
        <p:spPr>
          <a:xfrm>
            <a:off x="7246074" y="5428657"/>
            <a:ext cx="471561" cy="263353"/>
          </a:xfrm>
          <a:prstGeom prst="rect">
            <a:avLst/>
          </a:prstGeom>
          <a:noFill/>
        </p:spPr>
        <p:txBody>
          <a:bodyPr wrap="none" lIns="77925" tIns="38963" rIns="77925" bIns="38963" rtlCol="0">
            <a:spAutoFit/>
          </a:bodyPr>
          <a:lstStyle/>
          <a:p>
            <a:r>
              <a:rPr lang="en-GB" sz="1200" dirty="0">
                <a:solidFill>
                  <a:srgbClr val="000000">
                    <a:lumMod val="50000"/>
                    <a:lumOff val="50000"/>
                  </a:srgbClr>
                </a:solidFill>
                <a:latin typeface="Calibri" panose="020F0502020204030204" pitchFamily="34" charset="0"/>
                <a:cs typeface="Calibri" panose="020F0502020204030204" pitchFamily="34" charset="0"/>
              </a:rPr>
              <a:t>2019</a:t>
            </a:r>
          </a:p>
        </p:txBody>
      </p:sp>
      <p:sp>
        <p:nvSpPr>
          <p:cNvPr id="80" name="TextBox 79">
            <a:extLst>
              <a:ext uri="{FF2B5EF4-FFF2-40B4-BE49-F238E27FC236}">
                <a16:creationId xmlns:a16="http://schemas.microsoft.com/office/drawing/2014/main" id="{B1B877FC-4AC1-2544-8C01-70768EAB83EE}"/>
              </a:ext>
            </a:extLst>
          </p:cNvPr>
          <p:cNvSpPr txBox="1"/>
          <p:nvPr/>
        </p:nvSpPr>
        <p:spPr>
          <a:xfrm>
            <a:off x="10985066" y="5428657"/>
            <a:ext cx="471561" cy="263353"/>
          </a:xfrm>
          <a:prstGeom prst="rect">
            <a:avLst/>
          </a:prstGeom>
          <a:noFill/>
        </p:spPr>
        <p:txBody>
          <a:bodyPr wrap="none" lIns="77925" tIns="38963" rIns="77925" bIns="38963" rtlCol="0">
            <a:spAutoFit/>
          </a:bodyPr>
          <a:lstStyle/>
          <a:p>
            <a:r>
              <a:rPr lang="en-GB" sz="1200" dirty="0">
                <a:solidFill>
                  <a:srgbClr val="000000">
                    <a:lumMod val="50000"/>
                    <a:lumOff val="50000"/>
                  </a:srgbClr>
                </a:solidFill>
                <a:latin typeface="Calibri" panose="020F0502020204030204" pitchFamily="34" charset="0"/>
                <a:cs typeface="Calibri" panose="020F0502020204030204" pitchFamily="34" charset="0"/>
              </a:rPr>
              <a:t>2019</a:t>
            </a:r>
          </a:p>
        </p:txBody>
      </p:sp>
    </p:spTree>
    <p:extLst>
      <p:ext uri="{BB962C8B-B14F-4D97-AF65-F5344CB8AC3E}">
        <p14:creationId xmlns:p14="http://schemas.microsoft.com/office/powerpoint/2010/main" val="2420912303"/>
      </p:ext>
    </p:extLst>
  </p:cSld>
  <p:clrMapOvr>
    <a:masterClrMapping/>
  </p:clrMapOvr>
</p:sld>
</file>

<file path=ppt/theme/theme1.xml><?xml version="1.0" encoding="utf-8"?>
<a:theme xmlns:a="http://schemas.openxmlformats.org/drawingml/2006/main" name="Office Theme">
  <a:themeElements>
    <a:clrScheme name="Personnalisée 4">
      <a:dk1>
        <a:srgbClr val="FFFFFF"/>
      </a:dk1>
      <a:lt1>
        <a:srgbClr val="404040"/>
      </a:lt1>
      <a:dk2>
        <a:srgbClr val="FFFFFF"/>
      </a:dk2>
      <a:lt2>
        <a:srgbClr val="000000"/>
      </a:lt2>
      <a:accent1>
        <a:srgbClr val="F90004"/>
      </a:accent1>
      <a:accent2>
        <a:srgbClr val="EC2606"/>
      </a:accent2>
      <a:accent3>
        <a:srgbClr val="FD5608"/>
      </a:accent3>
      <a:accent4>
        <a:srgbClr val="C61C47"/>
      </a:accent4>
      <a:accent5>
        <a:srgbClr val="7BC9EE"/>
      </a:accent5>
      <a:accent6>
        <a:srgbClr val="AFD52C"/>
      </a:accent6>
      <a:hlink>
        <a:srgbClr val="404040"/>
      </a:hlink>
      <a:folHlink>
        <a:srgbClr val="191919"/>
      </a:folHlink>
    </a:clrScheme>
    <a:fontScheme name="Fox Presentation">
      <a:majorFont>
        <a:latin typeface="Roboto Condensed"/>
        <a:ea typeface=""/>
        <a:cs typeface=""/>
      </a:majorFont>
      <a:minorFont>
        <a:latin typeface="Roboto Condensed"/>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9050">
          <a:gradFill flip="none" rotWithShape="1">
            <a:gsLst>
              <a:gs pos="100000">
                <a:srgbClr val="FB6B00"/>
              </a:gs>
              <a:gs pos="82000">
                <a:srgbClr val="FB6B00"/>
              </a:gs>
              <a:gs pos="62000">
                <a:srgbClr val="FB6500"/>
              </a:gs>
              <a:gs pos="40000">
                <a:srgbClr val="F84A04"/>
              </a:gs>
              <a:gs pos="19000">
                <a:schemeClr val="accent3"/>
              </a:gs>
              <a:gs pos="0">
                <a:srgbClr val="EF2E0A"/>
              </a:gs>
            </a:gsLst>
            <a:lin ang="0" scaled="1"/>
            <a:tileRect/>
          </a:gra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cmpd="sng">
          <a:solidFill>
            <a:schemeClr val="tx2"/>
          </a:solidFill>
          <a:prstDash val="soli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latin typeface="Verdana"/>
            <a:cs typeface="Verdan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DRC Colour Palette 1">
    <a:dk1>
      <a:srgbClr val="000000"/>
    </a:dk1>
    <a:lt1>
      <a:srgbClr val="FFFFFF"/>
    </a:lt1>
    <a:dk2>
      <a:srgbClr val="000000"/>
    </a:dk2>
    <a:lt2>
      <a:srgbClr val="FFFFFF"/>
    </a:lt2>
    <a:accent1>
      <a:srgbClr val="ED174F"/>
    </a:accent1>
    <a:accent2>
      <a:srgbClr val="0077BE"/>
    </a:accent2>
    <a:accent3>
      <a:srgbClr val="842C91"/>
    </a:accent3>
    <a:accent4>
      <a:srgbClr val="51C2B6"/>
    </a:accent4>
    <a:accent5>
      <a:srgbClr val="E7DDB6"/>
    </a:accent5>
    <a:accent6>
      <a:srgbClr val="FFDE62"/>
    </a:accent6>
    <a:hlink>
      <a:srgbClr val="842C91"/>
    </a:hlink>
    <a:folHlink>
      <a:srgbClr val="51C2B6"/>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DRC Colour Palette 1">
    <a:dk1>
      <a:srgbClr val="000000"/>
    </a:dk1>
    <a:lt1>
      <a:srgbClr val="FFFFFF"/>
    </a:lt1>
    <a:dk2>
      <a:srgbClr val="000000"/>
    </a:dk2>
    <a:lt2>
      <a:srgbClr val="FFFFFF"/>
    </a:lt2>
    <a:accent1>
      <a:srgbClr val="ED174F"/>
    </a:accent1>
    <a:accent2>
      <a:srgbClr val="0077BE"/>
    </a:accent2>
    <a:accent3>
      <a:srgbClr val="842C91"/>
    </a:accent3>
    <a:accent4>
      <a:srgbClr val="51C2B6"/>
    </a:accent4>
    <a:accent5>
      <a:srgbClr val="E7DDB6"/>
    </a:accent5>
    <a:accent6>
      <a:srgbClr val="FFDE62"/>
    </a:accent6>
    <a:hlink>
      <a:srgbClr val="842C91"/>
    </a:hlink>
    <a:folHlink>
      <a:srgbClr val="51C2B6"/>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DRC Colour Palette 1">
    <a:dk1>
      <a:srgbClr val="000000"/>
    </a:dk1>
    <a:lt1>
      <a:srgbClr val="FFFFFF"/>
    </a:lt1>
    <a:dk2>
      <a:srgbClr val="000000"/>
    </a:dk2>
    <a:lt2>
      <a:srgbClr val="FFFFFF"/>
    </a:lt2>
    <a:accent1>
      <a:srgbClr val="ED174F"/>
    </a:accent1>
    <a:accent2>
      <a:srgbClr val="0077BE"/>
    </a:accent2>
    <a:accent3>
      <a:srgbClr val="842C91"/>
    </a:accent3>
    <a:accent4>
      <a:srgbClr val="51C2B6"/>
    </a:accent4>
    <a:accent5>
      <a:srgbClr val="E7DDB6"/>
    </a:accent5>
    <a:accent6>
      <a:srgbClr val="FFDE62"/>
    </a:accent6>
    <a:hlink>
      <a:srgbClr val="842C91"/>
    </a:hlink>
    <a:folHlink>
      <a:srgbClr val="51C2B6"/>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17C36DBA417D4DA0CBD8333CAE32FE" ma:contentTypeVersion="11" ma:contentTypeDescription="Create a new document." ma:contentTypeScope="" ma:versionID="fe8bfd7ba6cfecbbe4bab44615a02235">
  <xsd:schema xmlns:xsd="http://www.w3.org/2001/XMLSchema" xmlns:xs="http://www.w3.org/2001/XMLSchema" xmlns:p="http://schemas.microsoft.com/office/2006/metadata/properties" xmlns:ns2="fd6faba8-2088-46db-b3f4-0f02dcfc4a57" xmlns:ns3="603668b8-4c92-46f4-ba2e-8870bf4419b2" targetNamespace="http://schemas.microsoft.com/office/2006/metadata/properties" ma:root="true" ma:fieldsID="30be0fdf5c8b19863b36a0cdf0599510" ns2:_="" ns3:_="">
    <xsd:import namespace="fd6faba8-2088-46db-b3f4-0f02dcfc4a57"/>
    <xsd:import namespace="603668b8-4c92-46f4-ba2e-8870bf4419b2"/>
    <xsd:element name="properties">
      <xsd:complexType>
        <xsd:sequence>
          <xsd:element name="documentManagement">
            <xsd:complexType>
              <xsd:all>
                <xsd:element ref="ns2:SharedWithUsers" minOccurs="0"/>
                <xsd:element ref="ns2:SharedWithDetails" minOccurs="0"/>
                <xsd:element ref="ns3: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6faba8-2088-46db-b3f4-0f02dcfc4a5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3668b8-4c92-46f4-ba2e-8870bf4419b2" elementFormDefault="qualified">
    <xsd:import namespace="http://schemas.microsoft.com/office/2006/documentManagement/types"/>
    <xsd:import namespace="http://schemas.microsoft.com/office/infopath/2007/PartnerControls"/>
    <xsd:element name="Time" ma:index="10" nillable="true" ma:displayName="Time" ma:format="DateOnly" ma:internalName="Time">
      <xsd:simpleType>
        <xsd:restriction base="dms:DateTime"/>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ime xmlns="603668b8-4c92-46f4-ba2e-8870bf4419b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5D8445-A1D7-4F91-B620-9905739B0E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6faba8-2088-46db-b3f4-0f02dcfc4a57"/>
    <ds:schemaRef ds:uri="603668b8-4c92-46f4-ba2e-8870bf4419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21F49B-35A0-4B51-A39C-E56C8074FFB8}">
  <ds:schemaRefs>
    <ds:schemaRef ds:uri="http://schemas.microsoft.com/office/2006/metadata/properties"/>
    <ds:schemaRef ds:uri="http://schemas.microsoft.com/office/infopath/2007/PartnerControls"/>
    <ds:schemaRef ds:uri="603668b8-4c92-46f4-ba2e-8870bf4419b2"/>
  </ds:schemaRefs>
</ds:datastoreItem>
</file>

<file path=customXml/itemProps3.xml><?xml version="1.0" encoding="utf-8"?>
<ds:datastoreItem xmlns:ds="http://schemas.openxmlformats.org/officeDocument/2006/customXml" ds:itemID="{D31CF59A-DF57-4D17-AD85-4B8B48E771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16244</TotalTime>
  <Words>3366</Words>
  <Application>Microsoft Office PowerPoint</Application>
  <PresentationFormat>Widescreen</PresentationFormat>
  <Paragraphs>444</Paragraphs>
  <Slides>30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Roboto Condensed</vt:lpstr>
      <vt:lpstr>Segoe UI</vt:lpstr>
      <vt:lpstr>Segoe UI Semibold</vt:lpstr>
      <vt:lpstr>Office Theme</vt:lpstr>
      <vt:lpstr>PowerPoint Presentation</vt:lpstr>
      <vt:lpstr>Contents</vt:lpstr>
      <vt:lpstr>Background &amp; methodology</vt:lpstr>
      <vt:lpstr>Background &amp; methodology</vt:lpstr>
      <vt:lpstr>Executive summary</vt:lpstr>
      <vt:lpstr>Executive summary</vt:lpstr>
      <vt:lpstr>Business volumes and confidence</vt:lpstr>
      <vt:lpstr>Claimed volumes of mortgage cases, per year</vt:lpstr>
      <vt:lpstr>Confidence in outlook</vt:lpstr>
      <vt:lpstr>Net* intermediary confidence trends</vt:lpstr>
      <vt:lpstr>Positive reasons for felt level of confidence in one’s own business…</vt:lpstr>
      <vt:lpstr>Negative reasons for low confidence in one’s own business…</vt:lpstr>
      <vt:lpstr>Reasons for felt level of confidence in one’s own business</vt:lpstr>
      <vt:lpstr>Business flow</vt:lpstr>
      <vt:lpstr>Average number of DIPs in last 3 months</vt:lpstr>
      <vt:lpstr>Average number of DIPs – By business</vt:lpstr>
      <vt:lpstr>DIPs resulting in a DIP accept (%)</vt:lpstr>
      <vt:lpstr>DIPs resulting in a DIP accept (%) – By business</vt:lpstr>
      <vt:lpstr>DIP accepts resulting in a full application (%)</vt:lpstr>
      <vt:lpstr>DIP accepts resulting in a full application (%) – By business</vt:lpstr>
      <vt:lpstr>Full applications resulting in an offer (%)</vt:lpstr>
      <vt:lpstr>Full applications resulting in an offer (%) – By business</vt:lpstr>
      <vt:lpstr>Offers resulting in a completion (%)</vt:lpstr>
      <vt:lpstr>Offers resulting in a completion (%) – By business</vt:lpstr>
      <vt:lpstr>Conversion from DIP to completion</vt:lpstr>
      <vt:lpstr>Conversion from DIP to completion – By business</vt:lpstr>
      <vt:lpstr>Conversion from full application to completion</vt:lpstr>
      <vt:lpstr>Conversion from full application to completion (%)</vt:lpstr>
      <vt:lpstr>Conversion from full application to completion – By business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Batzorig123</dc:creator>
  <cp:lastModifiedBy>Tom Reeder</cp:lastModifiedBy>
  <cp:revision>1600</cp:revision>
  <cp:lastPrinted>2019-10-28T09:26:31Z</cp:lastPrinted>
  <dcterms:created xsi:type="dcterms:W3CDTF">2015-04-13T07:09:46Z</dcterms:created>
  <dcterms:modified xsi:type="dcterms:W3CDTF">2019-11-12T09:50:24Z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0x010100B817C36DBA417D4DA0CBD8333CAE32FE</vt:lpwstr>
  </property>
</Properties>
</file>