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827" r:id="rId2"/>
    <p:sldId id="847" r:id="rId3"/>
    <p:sldId id="829" r:id="rId4"/>
    <p:sldId id="848" r:id="rId5"/>
    <p:sldId id="849" r:id="rId6"/>
    <p:sldId id="850" r:id="rId7"/>
    <p:sldId id="851" r:id="rId8"/>
    <p:sldId id="852" r:id="rId9"/>
    <p:sldId id="853" r:id="rId10"/>
    <p:sldId id="854" r:id="rId11"/>
    <p:sldId id="875" r:id="rId12"/>
    <p:sldId id="856" r:id="rId13"/>
    <p:sldId id="857" r:id="rId14"/>
    <p:sldId id="858" r:id="rId15"/>
    <p:sldId id="859" r:id="rId16"/>
    <p:sldId id="860" r:id="rId17"/>
    <p:sldId id="861" r:id="rId18"/>
    <p:sldId id="862" r:id="rId19"/>
    <p:sldId id="863" r:id="rId20"/>
    <p:sldId id="864" r:id="rId21"/>
    <p:sldId id="865" r:id="rId22"/>
    <p:sldId id="866" r:id="rId23"/>
    <p:sldId id="867" r:id="rId24"/>
    <p:sldId id="868" r:id="rId25"/>
    <p:sldId id="869" r:id="rId26"/>
    <p:sldId id="870" r:id="rId27"/>
    <p:sldId id="871" r:id="rId28"/>
    <p:sldId id="872" r:id="rId29"/>
    <p:sldId id="873" r:id="rId30"/>
    <p:sldId id="874"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orient="horz" pos="2388">
          <p15:clr>
            <a:srgbClr val="A4A3A4"/>
          </p15:clr>
        </p15:guide>
        <p15:guide id="4" pos="3505">
          <p15:clr>
            <a:srgbClr val="A4A3A4"/>
          </p15:clr>
        </p15:guide>
        <p15:guide id="5" orient="horz" pos="985">
          <p15:clr>
            <a:srgbClr val="A4A3A4"/>
          </p15:clr>
        </p15:guide>
        <p15:guide id="6" orient="horz" pos="747">
          <p15:clr>
            <a:srgbClr val="A4A3A4"/>
          </p15:clr>
        </p15:guide>
        <p15:guide id="7" orient="horz" pos="3883">
          <p15:clr>
            <a:srgbClr val="A4A3A4"/>
          </p15:clr>
        </p15:guide>
        <p15:guide id="8" orient="horz" pos="665">
          <p15:clr>
            <a:srgbClr val="A4A3A4"/>
          </p15:clr>
        </p15:guide>
        <p15:guide id="9" pos="7104">
          <p15:clr>
            <a:srgbClr val="A4A3A4"/>
          </p15:clr>
        </p15:guide>
        <p15:guide id="10" pos="250">
          <p15:clr>
            <a:srgbClr val="A4A3A4"/>
          </p15:clr>
        </p15:guide>
        <p15:guide id="11" pos="2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04040"/>
    <a:srgbClr val="57585A"/>
    <a:srgbClr val="F84A04"/>
    <a:srgbClr val="FB6B00"/>
    <a:srgbClr val="FB6500"/>
    <a:srgbClr val="F75704"/>
    <a:srgbClr val="EF2E0A"/>
    <a:srgbClr val="FB6A00"/>
    <a:srgbClr val="FDA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77" autoAdjust="0"/>
    <p:restoredTop sz="94606" autoAdjust="0"/>
  </p:normalViewPr>
  <p:slideViewPr>
    <p:cSldViewPr snapToGrid="0" showGuides="1">
      <p:cViewPr varScale="1">
        <p:scale>
          <a:sx n="61" d="100"/>
          <a:sy n="61" d="100"/>
        </p:scale>
        <p:origin x="610" y="36"/>
      </p:cViewPr>
      <p:guideLst>
        <p:guide orient="horz" pos="2137"/>
        <p:guide pos="3840"/>
        <p:guide orient="horz" pos="2388"/>
        <p:guide pos="3505"/>
        <p:guide orient="horz" pos="985"/>
        <p:guide orient="horz" pos="747"/>
        <p:guide orient="horz" pos="3883"/>
        <p:guide orient="horz" pos="665"/>
        <p:guide pos="7104"/>
        <p:guide pos="250"/>
        <p:guide pos="259"/>
      </p:guideLst>
    </p:cSldViewPr>
  </p:slideViewPr>
  <p:outlineViewPr>
    <p:cViewPr>
      <p:scale>
        <a:sx n="33" d="100"/>
        <a:sy n="33" d="100"/>
      </p:scale>
      <p:origin x="0" y="-256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spPr>
            <a:solidFill>
              <a:schemeClr val="accent3"/>
            </a:solidFill>
          </c:spPr>
          <c:invertIfNegative val="0"/>
          <c:cat>
            <c:strRef>
              <c:f>Sheet1!$V$1:$AJ$1</c:f>
              <c:strCache>
                <c:ptCount val="15"/>
                <c:pt idx="0">
                  <c:v>Q1'15</c:v>
                </c:pt>
                <c:pt idx="1">
                  <c:v>Q2'15</c:v>
                </c:pt>
                <c:pt idx="2">
                  <c:v>Q3'15</c:v>
                </c:pt>
                <c:pt idx="3">
                  <c:v>Q4'15</c:v>
                </c:pt>
                <c:pt idx="4">
                  <c:v>Q1'16</c:v>
                </c:pt>
                <c:pt idx="5">
                  <c:v>Q2'16</c:v>
                </c:pt>
                <c:pt idx="6">
                  <c:v>Q3'16</c:v>
                </c:pt>
                <c:pt idx="7">
                  <c:v>Q4'16</c:v>
                </c:pt>
                <c:pt idx="8">
                  <c:v>Q1'17</c:v>
                </c:pt>
                <c:pt idx="9">
                  <c:v>Q2'17</c:v>
                </c:pt>
                <c:pt idx="10">
                  <c:v>Q3'17</c:v>
                </c:pt>
                <c:pt idx="11">
                  <c:v>Q4'17</c:v>
                </c:pt>
                <c:pt idx="12">
                  <c:v>Q1'18</c:v>
                </c:pt>
                <c:pt idx="13">
                  <c:v>Q2'18</c:v>
                </c:pt>
                <c:pt idx="14">
                  <c:v>Q3'18</c:v>
                </c:pt>
              </c:strCache>
            </c:strRef>
          </c:cat>
          <c:val>
            <c:numRef>
              <c:f>Sheet1!$V$3:$AJ$3</c:f>
              <c:numCache>
                <c:formatCode>General</c:formatCode>
                <c:ptCount val="15"/>
                <c:pt idx="0">
                  <c:v>44.6</c:v>
                </c:pt>
                <c:pt idx="1">
                  <c:v>52</c:v>
                </c:pt>
                <c:pt idx="2">
                  <c:v>61.3</c:v>
                </c:pt>
                <c:pt idx="3">
                  <c:v>62.1</c:v>
                </c:pt>
                <c:pt idx="4">
                  <c:v>62.1</c:v>
                </c:pt>
                <c:pt idx="5">
                  <c:v>56.1</c:v>
                </c:pt>
                <c:pt idx="6">
                  <c:v>63.6</c:v>
                </c:pt>
                <c:pt idx="7">
                  <c:v>61.4</c:v>
                </c:pt>
                <c:pt idx="8">
                  <c:v>59.1</c:v>
                </c:pt>
                <c:pt idx="9">
                  <c:v>61.5</c:v>
                </c:pt>
                <c:pt idx="10">
                  <c:v>68.3</c:v>
                </c:pt>
                <c:pt idx="11">
                  <c:v>67.099999999999994</c:v>
                </c:pt>
                <c:pt idx="12">
                  <c:v>61.4</c:v>
                </c:pt>
                <c:pt idx="13">
                  <c:v>66.2</c:v>
                </c:pt>
                <c:pt idx="14">
                  <c:v>71.099999999999994</c:v>
                </c:pt>
              </c:numCache>
            </c:numRef>
          </c:val>
          <c:extLst>
            <c:ext xmlns:c16="http://schemas.microsoft.com/office/drawing/2014/chart" uri="{C3380CC4-5D6E-409C-BE32-E72D297353CC}">
              <c16:uniqueId val="{00000000-AFE5-7F4D-B83A-8659764DB17F}"/>
            </c:ext>
          </c:extLst>
        </c:ser>
        <c:dLbls>
          <c:showLegendKey val="0"/>
          <c:showVal val="0"/>
          <c:showCatName val="0"/>
          <c:showSerName val="0"/>
          <c:showPercent val="0"/>
          <c:showBubbleSize val="0"/>
        </c:dLbls>
        <c:gapWidth val="70"/>
        <c:axId val="58957824"/>
        <c:axId val="58959360"/>
      </c:barChart>
      <c:lineChart>
        <c:grouping val="standard"/>
        <c:varyColors val="0"/>
        <c:ser>
          <c:idx val="0"/>
          <c:order val="0"/>
          <c:spPr>
            <a:ln w="12700">
              <a:solidFill>
                <a:schemeClr val="accent6"/>
              </a:solidFill>
            </a:ln>
          </c:spPr>
          <c:marker>
            <c:symbol val="circle"/>
            <c:size val="6"/>
            <c:spPr>
              <a:solidFill>
                <a:schemeClr val="bg1"/>
              </a:solidFill>
              <a:ln w="12700">
                <a:solidFill>
                  <a:schemeClr val="accent6"/>
                </a:solidFill>
              </a:ln>
            </c:spPr>
          </c:marker>
          <c:dLbls>
            <c:dLbl>
              <c:idx val="19"/>
              <c:layout>
                <c:manualLayout>
                  <c:x val="-4.63657848149817E-2"/>
                  <c:y val="-4.6601116804828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E5-7F4D-B83A-8659764DB17F}"/>
                </c:ext>
              </c:extLst>
            </c:dLbl>
            <c:dLbl>
              <c:idx val="25"/>
              <c:layout>
                <c:manualLayout>
                  <c:x val="-4.03062521005648E-2"/>
                  <c:y val="-6.4901555472330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E5-7F4D-B83A-8659764DB17F}"/>
                </c:ext>
              </c:extLst>
            </c:dLbl>
            <c:spPr>
              <a:noFill/>
              <a:ln>
                <a:noFill/>
              </a:ln>
              <a:effectLst/>
            </c:spPr>
            <c:txPr>
              <a:bodyPr/>
              <a:lstStyle/>
              <a:p>
                <a:pPr>
                  <a:defRPr sz="1000" b="0">
                    <a:solidFill>
                      <a:schemeClr val="accent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Sheet1!$V$1:$AJ$1</c:f>
              <c:strCache>
                <c:ptCount val="15"/>
                <c:pt idx="0">
                  <c:v>Q1'15</c:v>
                </c:pt>
                <c:pt idx="1">
                  <c:v>Q2'15</c:v>
                </c:pt>
                <c:pt idx="2">
                  <c:v>Q3'15</c:v>
                </c:pt>
                <c:pt idx="3">
                  <c:v>Q4'15</c:v>
                </c:pt>
                <c:pt idx="4">
                  <c:v>Q1'16</c:v>
                </c:pt>
                <c:pt idx="5">
                  <c:v>Q2'16</c:v>
                </c:pt>
                <c:pt idx="6">
                  <c:v>Q3'16</c:v>
                </c:pt>
                <c:pt idx="7">
                  <c:v>Q4'16</c:v>
                </c:pt>
                <c:pt idx="8">
                  <c:v>Q1'17</c:v>
                </c:pt>
                <c:pt idx="9">
                  <c:v>Q2'17</c:v>
                </c:pt>
                <c:pt idx="10">
                  <c:v>Q3'17</c:v>
                </c:pt>
                <c:pt idx="11">
                  <c:v>Q4'17</c:v>
                </c:pt>
                <c:pt idx="12">
                  <c:v>Q1'18</c:v>
                </c:pt>
                <c:pt idx="13">
                  <c:v>Q2'18</c:v>
                </c:pt>
                <c:pt idx="14">
                  <c:v>Q3'18</c:v>
                </c:pt>
              </c:strCache>
            </c:strRef>
          </c:cat>
          <c:val>
            <c:numRef>
              <c:f>Sheet1!$V$2:$AJ$2</c:f>
              <c:numCache>
                <c:formatCode>General</c:formatCode>
                <c:ptCount val="15"/>
                <c:pt idx="0">
                  <c:v>77</c:v>
                </c:pt>
                <c:pt idx="1">
                  <c:v>88</c:v>
                </c:pt>
                <c:pt idx="2">
                  <c:v>85</c:v>
                </c:pt>
                <c:pt idx="3">
                  <c:v>82</c:v>
                </c:pt>
                <c:pt idx="4">
                  <c:v>72</c:v>
                </c:pt>
                <c:pt idx="5">
                  <c:v>73</c:v>
                </c:pt>
                <c:pt idx="6">
                  <c:v>69</c:v>
                </c:pt>
                <c:pt idx="7">
                  <c:v>74</c:v>
                </c:pt>
                <c:pt idx="8">
                  <c:v>77</c:v>
                </c:pt>
                <c:pt idx="9">
                  <c:v>80</c:v>
                </c:pt>
                <c:pt idx="10">
                  <c:v>81</c:v>
                </c:pt>
                <c:pt idx="11">
                  <c:v>87</c:v>
                </c:pt>
                <c:pt idx="12">
                  <c:v>86</c:v>
                </c:pt>
                <c:pt idx="13">
                  <c:v>90</c:v>
                </c:pt>
                <c:pt idx="14">
                  <c:v>81</c:v>
                </c:pt>
              </c:numCache>
            </c:numRef>
          </c:val>
          <c:smooth val="0"/>
          <c:extLst>
            <c:ext xmlns:c16="http://schemas.microsoft.com/office/drawing/2014/chart" uri="{C3380CC4-5D6E-409C-BE32-E72D297353CC}">
              <c16:uniqueId val="{00000003-AFE5-7F4D-B83A-8659764DB17F}"/>
            </c:ext>
          </c:extLst>
        </c:ser>
        <c:dLbls>
          <c:showLegendKey val="0"/>
          <c:showVal val="0"/>
          <c:showCatName val="0"/>
          <c:showSerName val="0"/>
          <c:showPercent val="0"/>
          <c:showBubbleSize val="0"/>
        </c:dLbls>
        <c:marker val="1"/>
        <c:smooth val="0"/>
        <c:axId val="59589376"/>
        <c:axId val="58960896"/>
      </c:lineChart>
      <c:catAx>
        <c:axId val="58957824"/>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58959360"/>
        <c:crosses val="autoZero"/>
        <c:auto val="1"/>
        <c:lblAlgn val="ctr"/>
        <c:lblOffset val="100"/>
        <c:noMultiLvlLbl val="0"/>
      </c:catAx>
      <c:valAx>
        <c:axId val="58959360"/>
        <c:scaling>
          <c:orientation val="minMax"/>
          <c:max val="125"/>
          <c:min val="0"/>
        </c:scaling>
        <c:delete val="0"/>
        <c:axPos val="l"/>
        <c:numFmt formatCode="General" sourceLinked="1"/>
        <c:majorTickMark val="out"/>
        <c:minorTickMark val="none"/>
        <c:tickLblPos val="nextTo"/>
        <c:spPr>
          <a:ln>
            <a:solidFill>
              <a:schemeClr val="bg1">
                <a:lumMod val="65000"/>
              </a:schemeClr>
            </a:solidFill>
          </a:ln>
        </c:spPr>
        <c:txPr>
          <a:bodyPr/>
          <a:lstStyle/>
          <a:p>
            <a:pPr>
              <a:defRPr sz="1200" b="0">
                <a:solidFill>
                  <a:schemeClr val="accent3"/>
                </a:solidFill>
                <a:latin typeface="Calibri" panose="020F0502020204030204" pitchFamily="34" charset="0"/>
                <a:cs typeface="Calibri" panose="020F0502020204030204" pitchFamily="34" charset="0"/>
              </a:defRPr>
            </a:pPr>
            <a:endParaRPr lang="en-US"/>
          </a:p>
        </c:txPr>
        <c:crossAx val="58957824"/>
        <c:crosses val="autoZero"/>
        <c:crossBetween val="between"/>
        <c:majorUnit val="25"/>
      </c:valAx>
      <c:valAx>
        <c:axId val="58960896"/>
        <c:scaling>
          <c:orientation val="minMax"/>
          <c:max val="110"/>
          <c:min val="0"/>
        </c:scaling>
        <c:delete val="0"/>
        <c:axPos val="r"/>
        <c:numFmt formatCode="General" sourceLinked="1"/>
        <c:majorTickMark val="out"/>
        <c:minorTickMark val="none"/>
        <c:tickLblPos val="nextTo"/>
        <c:spPr>
          <a:ln>
            <a:solidFill>
              <a:schemeClr val="bg1">
                <a:lumMod val="65000"/>
              </a:schemeClr>
            </a:solidFill>
          </a:ln>
        </c:spPr>
        <c:txPr>
          <a:bodyPr/>
          <a:lstStyle/>
          <a:p>
            <a:pPr>
              <a:defRPr sz="1200" b="0">
                <a:solidFill>
                  <a:schemeClr val="accent6"/>
                </a:solidFill>
                <a:latin typeface="Calibri" panose="020F0502020204030204" pitchFamily="34" charset="0"/>
                <a:cs typeface="Calibri" panose="020F0502020204030204" pitchFamily="34" charset="0"/>
              </a:defRPr>
            </a:pPr>
            <a:endParaRPr lang="en-US"/>
          </a:p>
        </c:txPr>
        <c:crossAx val="59589376"/>
        <c:crosses val="max"/>
        <c:crossBetween val="between"/>
        <c:majorUnit val="25"/>
        <c:minorUnit val="25"/>
      </c:valAx>
      <c:catAx>
        <c:axId val="59589376"/>
        <c:scaling>
          <c:orientation val="minMax"/>
        </c:scaling>
        <c:delete val="1"/>
        <c:axPos val="b"/>
        <c:numFmt formatCode="General" sourceLinked="0"/>
        <c:majorTickMark val="out"/>
        <c:minorTickMark val="none"/>
        <c:tickLblPos val="nextTo"/>
        <c:crossAx val="58960896"/>
        <c:crosses val="autoZero"/>
        <c:auto val="1"/>
        <c:lblAlgn val="ctr"/>
        <c:lblOffset val="100"/>
        <c:noMultiLvlLbl val="0"/>
      </c:catAx>
      <c:spPr>
        <a:solidFill>
          <a:schemeClr val="bg1">
            <a:lumMod val="95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340E-44CD-99D0-FB57D59C4080}"/>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Q3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84</c:v>
                </c:pt>
                <c:pt idx="2">
                  <c:v>84</c:v>
                </c:pt>
                <c:pt idx="3">
                  <c:v>84</c:v>
                </c:pt>
                <c:pt idx="5" formatCode="0">
                  <c:v>83</c:v>
                </c:pt>
                <c:pt idx="6" formatCode="0">
                  <c:v>85</c:v>
                </c:pt>
                <c:pt idx="7" formatCode="0">
                  <c:v>82</c:v>
                </c:pt>
                <c:pt idx="8" formatCode="0">
                  <c:v>84</c:v>
                </c:pt>
                <c:pt idx="10" formatCode="0">
                  <c:v>82</c:v>
                </c:pt>
                <c:pt idx="11" formatCode="0">
                  <c:v>87</c:v>
                </c:pt>
                <c:pt idx="12" formatCode="0">
                  <c:v>85</c:v>
                </c:pt>
                <c:pt idx="13" formatCode="0">
                  <c:v>84</c:v>
                </c:pt>
                <c:pt idx="14" formatCode="0">
                  <c:v>83</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93435392"/>
        <c:axId val="93433856"/>
      </c:barChart>
      <c:valAx>
        <c:axId val="93433856"/>
        <c:scaling>
          <c:orientation val="minMax"/>
          <c:max val="120"/>
          <c:min val="0"/>
        </c:scaling>
        <c:delete val="1"/>
        <c:axPos val="b"/>
        <c:numFmt formatCode="General" sourceLinked="1"/>
        <c:majorTickMark val="out"/>
        <c:minorTickMark val="none"/>
        <c:tickLblPos val="nextTo"/>
        <c:crossAx val="93435392"/>
        <c:crosses val="max"/>
        <c:crossBetween val="between"/>
      </c:valAx>
      <c:catAx>
        <c:axId val="9343539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343385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5"/>
            <c:invertIfNegative val="0"/>
            <c:bubble3D val="0"/>
            <c:spPr>
              <a:solidFill>
                <a:schemeClr val="accent3"/>
              </a:solidFill>
            </c:spPr>
            <c:extLst>
              <c:ext xmlns:c16="http://schemas.microsoft.com/office/drawing/2014/chart" uri="{C3380CC4-5D6E-409C-BE32-E72D297353CC}">
                <c16:uniqueId val="{00000001-F269-42AA-B4DE-3D07098A06BF}"/>
              </c:ext>
            </c:extLst>
          </c:dPt>
          <c:dPt>
            <c:idx val="16"/>
            <c:invertIfNegative val="0"/>
            <c:bubble3D val="0"/>
            <c:spPr>
              <a:solidFill>
                <a:schemeClr val="accent3"/>
              </a:solidFill>
            </c:spPr>
            <c:extLst>
              <c:ext xmlns:c16="http://schemas.microsoft.com/office/drawing/2014/chart" uri="{C3380CC4-5D6E-409C-BE32-E72D297353CC}">
                <c16:uniqueId val="{00000003-F269-42AA-B4DE-3D07098A06BF}"/>
              </c:ext>
            </c:extLst>
          </c:dPt>
          <c:dPt>
            <c:idx val="17"/>
            <c:invertIfNegative val="0"/>
            <c:bubble3D val="0"/>
            <c:spPr>
              <a:solidFill>
                <a:schemeClr val="accent3"/>
              </a:solidFill>
            </c:spPr>
            <c:extLst>
              <c:ext xmlns:c16="http://schemas.microsoft.com/office/drawing/2014/chart" uri="{C3380CC4-5D6E-409C-BE32-E72D297353CC}">
                <c16:uniqueId val="{00000005-F269-42AA-B4DE-3D07098A06BF}"/>
              </c:ext>
            </c:extLst>
          </c:dPt>
          <c:dLbls>
            <c:dLbl>
              <c:idx val="0"/>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F269-42AA-B4DE-3D07098A06BF}"/>
                </c:ext>
              </c:extLst>
            </c:dLbl>
            <c:dLbl>
              <c:idx val="1"/>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F269-42AA-B4DE-3D07098A06BF}"/>
                </c:ext>
              </c:extLst>
            </c:dLbl>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Sheet1!$A$18:$A$35</c:f>
              <c:strCache>
                <c:ptCount val="18"/>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strCache>
            </c:strRef>
          </c:cat>
          <c:val>
            <c:numRef>
              <c:f>Sheet1!$B$18:$B$35</c:f>
              <c:numCache>
                <c:formatCode>General</c:formatCode>
                <c:ptCount val="18"/>
                <c:pt idx="0">
                  <c:v>80</c:v>
                </c:pt>
                <c:pt idx="1">
                  <c:v>81</c:v>
                </c:pt>
                <c:pt idx="2">
                  <c:v>82</c:v>
                </c:pt>
                <c:pt idx="3">
                  <c:v>81</c:v>
                </c:pt>
                <c:pt idx="4">
                  <c:v>81</c:v>
                </c:pt>
                <c:pt idx="5">
                  <c:v>81</c:v>
                </c:pt>
                <c:pt idx="6">
                  <c:v>82</c:v>
                </c:pt>
                <c:pt idx="7">
                  <c:v>79</c:v>
                </c:pt>
                <c:pt idx="8">
                  <c:v>80</c:v>
                </c:pt>
                <c:pt idx="9">
                  <c:v>78</c:v>
                </c:pt>
                <c:pt idx="10">
                  <c:v>77</c:v>
                </c:pt>
                <c:pt idx="11">
                  <c:v>74</c:v>
                </c:pt>
                <c:pt idx="12">
                  <c:v>83</c:v>
                </c:pt>
                <c:pt idx="13">
                  <c:v>85</c:v>
                </c:pt>
                <c:pt idx="14">
                  <c:v>82</c:v>
                </c:pt>
                <c:pt idx="15">
                  <c:v>81</c:v>
                </c:pt>
                <c:pt idx="16">
                  <c:v>78</c:v>
                </c:pt>
                <c:pt idx="17">
                  <c:v>80</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93670016"/>
        <c:axId val="93675904"/>
      </c:barChart>
      <c:catAx>
        <c:axId val="93670016"/>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3675904"/>
        <c:crosses val="autoZero"/>
        <c:auto val="1"/>
        <c:lblAlgn val="ctr"/>
        <c:lblOffset val="100"/>
        <c:noMultiLvlLbl val="0"/>
      </c:catAx>
      <c:valAx>
        <c:axId val="93675904"/>
        <c:scaling>
          <c:orientation val="minMax"/>
          <c:max val="100"/>
          <c:min val="0"/>
        </c:scaling>
        <c:delete val="1"/>
        <c:axPos val="l"/>
        <c:numFmt formatCode="General" sourceLinked="1"/>
        <c:majorTickMark val="out"/>
        <c:minorTickMark val="none"/>
        <c:tickLblPos val="nextTo"/>
        <c:crossAx val="93670016"/>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400B-4075-9ECE-3FCE394D1AA3}"/>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Q3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80</c:v>
                </c:pt>
                <c:pt idx="2">
                  <c:v>81</c:v>
                </c:pt>
                <c:pt idx="3">
                  <c:v>79</c:v>
                </c:pt>
                <c:pt idx="5" formatCode="0">
                  <c:v>78</c:v>
                </c:pt>
                <c:pt idx="6" formatCode="0">
                  <c:v>83</c:v>
                </c:pt>
                <c:pt idx="7" formatCode="0">
                  <c:v>75</c:v>
                </c:pt>
                <c:pt idx="8" formatCode="0">
                  <c:v>82</c:v>
                </c:pt>
                <c:pt idx="10" formatCode="0">
                  <c:v>73</c:v>
                </c:pt>
                <c:pt idx="11" formatCode="0">
                  <c:v>81</c:v>
                </c:pt>
                <c:pt idx="12" formatCode="0">
                  <c:v>85</c:v>
                </c:pt>
                <c:pt idx="13" formatCode="0">
                  <c:v>82</c:v>
                </c:pt>
                <c:pt idx="14" formatCode="0">
                  <c:v>79</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93643520"/>
        <c:axId val="93641728"/>
      </c:barChart>
      <c:valAx>
        <c:axId val="93641728"/>
        <c:scaling>
          <c:orientation val="minMax"/>
          <c:max val="120"/>
          <c:min val="0"/>
        </c:scaling>
        <c:delete val="1"/>
        <c:axPos val="b"/>
        <c:numFmt formatCode="General" sourceLinked="1"/>
        <c:majorTickMark val="out"/>
        <c:minorTickMark val="none"/>
        <c:tickLblPos val="nextTo"/>
        <c:crossAx val="93643520"/>
        <c:crosses val="max"/>
        <c:crossBetween val="between"/>
      </c:valAx>
      <c:catAx>
        <c:axId val="93643520"/>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364172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5"/>
            <c:invertIfNegative val="0"/>
            <c:bubble3D val="0"/>
            <c:spPr>
              <a:solidFill>
                <a:schemeClr val="accent3"/>
              </a:solidFill>
            </c:spPr>
            <c:extLst>
              <c:ext xmlns:c16="http://schemas.microsoft.com/office/drawing/2014/chart" uri="{C3380CC4-5D6E-409C-BE32-E72D297353CC}">
                <c16:uniqueId val="{00000001-20E8-487E-9EE1-E38961FB4DBC}"/>
              </c:ext>
            </c:extLst>
          </c:dPt>
          <c:dPt>
            <c:idx val="16"/>
            <c:invertIfNegative val="0"/>
            <c:bubble3D val="0"/>
            <c:spPr>
              <a:solidFill>
                <a:schemeClr val="accent3"/>
              </a:solidFill>
            </c:spPr>
            <c:extLst>
              <c:ext xmlns:c16="http://schemas.microsoft.com/office/drawing/2014/chart" uri="{C3380CC4-5D6E-409C-BE32-E72D297353CC}">
                <c16:uniqueId val="{00000003-20E8-487E-9EE1-E38961FB4DBC}"/>
              </c:ext>
            </c:extLst>
          </c:dPt>
          <c:dPt>
            <c:idx val="17"/>
            <c:invertIfNegative val="0"/>
            <c:bubble3D val="0"/>
            <c:spPr>
              <a:solidFill>
                <a:schemeClr val="accent3"/>
              </a:solidFill>
            </c:spPr>
            <c:extLst>
              <c:ext xmlns:c16="http://schemas.microsoft.com/office/drawing/2014/chart" uri="{C3380CC4-5D6E-409C-BE32-E72D297353CC}">
                <c16:uniqueId val="{00000005-20E8-487E-9EE1-E38961FB4DBC}"/>
              </c:ext>
            </c:extLst>
          </c:dPt>
          <c:dLbls>
            <c:dLbl>
              <c:idx val="0"/>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0E8-487E-9EE1-E38961FB4DBC}"/>
                </c:ext>
              </c:extLst>
            </c:dLbl>
            <c:dLbl>
              <c:idx val="1"/>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0E8-487E-9EE1-E38961FB4DBC}"/>
                </c:ext>
              </c:extLst>
            </c:dLbl>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Sheet1!$A$18:$A$35</c:f>
              <c:strCache>
                <c:ptCount val="18"/>
                <c:pt idx="0">
                  <c:v>Apr</c:v>
                </c:pt>
                <c:pt idx="1">
                  <c:v>May</c:v>
                </c:pt>
                <c:pt idx="2">
                  <c:v>Jun</c:v>
                </c:pt>
                <c:pt idx="3">
                  <c:v>Jul</c:v>
                </c:pt>
                <c:pt idx="4">
                  <c:v>Aug</c:v>
                </c:pt>
                <c:pt idx="5">
                  <c:v>Sep</c:v>
                </c:pt>
                <c:pt idx="6">
                  <c:v>Oct</c:v>
                </c:pt>
                <c:pt idx="7">
                  <c:v>Nov</c:v>
                </c:pt>
                <c:pt idx="8">
                  <c:v>Dec</c:v>
                </c:pt>
                <c:pt idx="9">
                  <c:v>Jan</c:v>
                </c:pt>
                <c:pt idx="10">
                  <c:v>Feb</c:v>
                </c:pt>
                <c:pt idx="11">
                  <c:v>Mar</c:v>
                </c:pt>
                <c:pt idx="12">
                  <c:v>April</c:v>
                </c:pt>
                <c:pt idx="13">
                  <c:v>May</c:v>
                </c:pt>
                <c:pt idx="14">
                  <c:v>Jun</c:v>
                </c:pt>
                <c:pt idx="15">
                  <c:v>Jul</c:v>
                </c:pt>
                <c:pt idx="16">
                  <c:v>Aug</c:v>
                </c:pt>
                <c:pt idx="17">
                  <c:v>Sep</c:v>
                </c:pt>
              </c:strCache>
            </c:strRef>
          </c:cat>
          <c:val>
            <c:numRef>
              <c:f>Sheet1!$B$18:$B$35</c:f>
              <c:numCache>
                <c:formatCode>General</c:formatCode>
                <c:ptCount val="18"/>
                <c:pt idx="0">
                  <c:v>88</c:v>
                </c:pt>
                <c:pt idx="1">
                  <c:v>86</c:v>
                </c:pt>
                <c:pt idx="2">
                  <c:v>89</c:v>
                </c:pt>
                <c:pt idx="3">
                  <c:v>87</c:v>
                </c:pt>
                <c:pt idx="4">
                  <c:v>88</c:v>
                </c:pt>
                <c:pt idx="5">
                  <c:v>90</c:v>
                </c:pt>
                <c:pt idx="6">
                  <c:v>89</c:v>
                </c:pt>
                <c:pt idx="7">
                  <c:v>88</c:v>
                </c:pt>
                <c:pt idx="8">
                  <c:v>86</c:v>
                </c:pt>
                <c:pt idx="9">
                  <c:v>88</c:v>
                </c:pt>
                <c:pt idx="10">
                  <c:v>88</c:v>
                </c:pt>
                <c:pt idx="11">
                  <c:v>87</c:v>
                </c:pt>
                <c:pt idx="12">
                  <c:v>88</c:v>
                </c:pt>
                <c:pt idx="13">
                  <c:v>89</c:v>
                </c:pt>
                <c:pt idx="14">
                  <c:v>86</c:v>
                </c:pt>
                <c:pt idx="15">
                  <c:v>89</c:v>
                </c:pt>
                <c:pt idx="16">
                  <c:v>86</c:v>
                </c:pt>
                <c:pt idx="17">
                  <c:v>88</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93960064"/>
        <c:axId val="93961600"/>
      </c:barChart>
      <c:catAx>
        <c:axId val="93960064"/>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3961600"/>
        <c:crosses val="autoZero"/>
        <c:auto val="1"/>
        <c:lblAlgn val="ctr"/>
        <c:lblOffset val="100"/>
        <c:noMultiLvlLbl val="0"/>
      </c:catAx>
      <c:valAx>
        <c:axId val="93961600"/>
        <c:scaling>
          <c:orientation val="minMax"/>
          <c:max val="100"/>
          <c:min val="0"/>
        </c:scaling>
        <c:delete val="1"/>
        <c:axPos val="l"/>
        <c:numFmt formatCode="General" sourceLinked="1"/>
        <c:majorTickMark val="out"/>
        <c:minorTickMark val="none"/>
        <c:tickLblPos val="nextTo"/>
        <c:crossAx val="93960064"/>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7DB5-49C0-A935-B8738C27F6D6}"/>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Q3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88</c:v>
                </c:pt>
                <c:pt idx="2">
                  <c:v>87</c:v>
                </c:pt>
                <c:pt idx="3">
                  <c:v>89</c:v>
                </c:pt>
                <c:pt idx="5" formatCode="0">
                  <c:v>82</c:v>
                </c:pt>
                <c:pt idx="6" formatCode="0">
                  <c:v>90</c:v>
                </c:pt>
                <c:pt idx="7" formatCode="0">
                  <c:v>91</c:v>
                </c:pt>
                <c:pt idx="8" formatCode="0">
                  <c:v>86</c:v>
                </c:pt>
                <c:pt idx="10" formatCode="0">
                  <c:v>86</c:v>
                </c:pt>
                <c:pt idx="11" formatCode="0">
                  <c:v>89</c:v>
                </c:pt>
                <c:pt idx="12" formatCode="0">
                  <c:v>89</c:v>
                </c:pt>
                <c:pt idx="13" formatCode="0">
                  <c:v>88</c:v>
                </c:pt>
                <c:pt idx="14" formatCode="0">
                  <c:v>88</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93204480"/>
        <c:axId val="93911296"/>
      </c:barChart>
      <c:valAx>
        <c:axId val="93911296"/>
        <c:scaling>
          <c:orientation val="minMax"/>
          <c:max val="120"/>
          <c:min val="0"/>
        </c:scaling>
        <c:delete val="1"/>
        <c:axPos val="b"/>
        <c:numFmt formatCode="General" sourceLinked="1"/>
        <c:majorTickMark val="out"/>
        <c:minorTickMark val="none"/>
        <c:tickLblPos val="nextTo"/>
        <c:crossAx val="93204480"/>
        <c:crosses val="max"/>
        <c:crossBetween val="between"/>
      </c:valAx>
      <c:catAx>
        <c:axId val="93204480"/>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391129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5"/>
            <c:invertIfNegative val="0"/>
            <c:bubble3D val="0"/>
            <c:spPr>
              <a:solidFill>
                <a:schemeClr val="accent3"/>
              </a:solidFill>
            </c:spPr>
            <c:extLst>
              <c:ext xmlns:c16="http://schemas.microsoft.com/office/drawing/2014/chart" uri="{C3380CC4-5D6E-409C-BE32-E72D297353CC}">
                <c16:uniqueId val="{00000001-C7CE-4991-A7F2-6022F8ABD9C5}"/>
              </c:ext>
            </c:extLst>
          </c:dPt>
          <c:dPt>
            <c:idx val="16"/>
            <c:invertIfNegative val="0"/>
            <c:bubble3D val="0"/>
            <c:spPr>
              <a:solidFill>
                <a:schemeClr val="accent3"/>
              </a:solidFill>
            </c:spPr>
            <c:extLst>
              <c:ext xmlns:c16="http://schemas.microsoft.com/office/drawing/2014/chart" uri="{C3380CC4-5D6E-409C-BE32-E72D297353CC}">
                <c16:uniqueId val="{00000003-C7CE-4991-A7F2-6022F8ABD9C5}"/>
              </c:ext>
            </c:extLst>
          </c:dPt>
          <c:dPt>
            <c:idx val="17"/>
            <c:invertIfNegative val="0"/>
            <c:bubble3D val="0"/>
            <c:spPr>
              <a:solidFill>
                <a:schemeClr val="accent3"/>
              </a:solidFill>
            </c:spPr>
            <c:extLst>
              <c:ext xmlns:c16="http://schemas.microsoft.com/office/drawing/2014/chart" uri="{C3380CC4-5D6E-409C-BE32-E72D297353CC}">
                <c16:uniqueId val="{00000005-C7CE-4991-A7F2-6022F8ABD9C5}"/>
              </c:ext>
            </c:extLst>
          </c:dPt>
          <c:dLbls>
            <c:dLbl>
              <c:idx val="0"/>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C7CE-4991-A7F2-6022F8ABD9C5}"/>
                </c:ext>
              </c:extLst>
            </c:dLbl>
            <c:dLbl>
              <c:idx val="1"/>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7CE-4991-A7F2-6022F8ABD9C5}"/>
                </c:ext>
              </c:extLst>
            </c:dLbl>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Sheet1!$A$18:$A$35</c:f>
              <c:strCache>
                <c:ptCount val="18"/>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strCache>
            </c:strRef>
          </c:cat>
          <c:val>
            <c:numRef>
              <c:f>Sheet1!$B$18:$B$35</c:f>
              <c:numCache>
                <c:formatCode>General</c:formatCode>
                <c:ptCount val="18"/>
                <c:pt idx="0">
                  <c:v>81</c:v>
                </c:pt>
                <c:pt idx="1">
                  <c:v>78</c:v>
                </c:pt>
                <c:pt idx="2">
                  <c:v>86</c:v>
                </c:pt>
                <c:pt idx="3">
                  <c:v>87</c:v>
                </c:pt>
                <c:pt idx="4">
                  <c:v>84</c:v>
                </c:pt>
                <c:pt idx="5">
                  <c:v>88</c:v>
                </c:pt>
                <c:pt idx="6">
                  <c:v>87</c:v>
                </c:pt>
                <c:pt idx="7">
                  <c:v>88</c:v>
                </c:pt>
                <c:pt idx="8">
                  <c:v>82</c:v>
                </c:pt>
                <c:pt idx="9">
                  <c:v>85</c:v>
                </c:pt>
                <c:pt idx="10">
                  <c:v>81</c:v>
                </c:pt>
                <c:pt idx="11">
                  <c:v>82</c:v>
                </c:pt>
                <c:pt idx="12">
                  <c:v>84</c:v>
                </c:pt>
                <c:pt idx="13">
                  <c:v>88</c:v>
                </c:pt>
                <c:pt idx="14">
                  <c:v>82</c:v>
                </c:pt>
                <c:pt idx="15">
                  <c:v>84</c:v>
                </c:pt>
                <c:pt idx="16">
                  <c:v>82</c:v>
                </c:pt>
                <c:pt idx="17">
                  <c:v>80</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94078080"/>
        <c:axId val="94079616"/>
      </c:barChart>
      <c:catAx>
        <c:axId val="94078080"/>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4079616"/>
        <c:crosses val="autoZero"/>
        <c:auto val="1"/>
        <c:lblAlgn val="ctr"/>
        <c:lblOffset val="100"/>
        <c:noMultiLvlLbl val="0"/>
      </c:catAx>
      <c:valAx>
        <c:axId val="94079616"/>
        <c:scaling>
          <c:orientation val="minMax"/>
          <c:max val="100"/>
          <c:min val="0"/>
        </c:scaling>
        <c:delete val="1"/>
        <c:axPos val="l"/>
        <c:numFmt formatCode="General" sourceLinked="1"/>
        <c:majorTickMark val="out"/>
        <c:minorTickMark val="none"/>
        <c:tickLblPos val="nextTo"/>
        <c:crossAx val="94078080"/>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EF15-4CFA-8DDC-49122C04F32D}"/>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Q3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82</c:v>
                </c:pt>
                <c:pt idx="2">
                  <c:v>82</c:v>
                </c:pt>
                <c:pt idx="3">
                  <c:v>82</c:v>
                </c:pt>
                <c:pt idx="5" formatCode="0">
                  <c:v>74</c:v>
                </c:pt>
                <c:pt idx="6" formatCode="0">
                  <c:v>87</c:v>
                </c:pt>
                <c:pt idx="7" formatCode="0">
                  <c:v>90</c:v>
                </c:pt>
                <c:pt idx="8" formatCode="0">
                  <c:v>81</c:v>
                </c:pt>
                <c:pt idx="10" formatCode="0">
                  <c:v>81</c:v>
                </c:pt>
                <c:pt idx="11" formatCode="0">
                  <c:v>80</c:v>
                </c:pt>
                <c:pt idx="12" formatCode="0">
                  <c:v>83</c:v>
                </c:pt>
                <c:pt idx="13" formatCode="0">
                  <c:v>82</c:v>
                </c:pt>
                <c:pt idx="14" formatCode="0">
                  <c:v>82</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94497792"/>
        <c:axId val="94496256"/>
      </c:barChart>
      <c:valAx>
        <c:axId val="94496256"/>
        <c:scaling>
          <c:orientation val="minMax"/>
          <c:max val="120"/>
          <c:min val="0"/>
        </c:scaling>
        <c:delete val="1"/>
        <c:axPos val="b"/>
        <c:numFmt formatCode="General" sourceLinked="1"/>
        <c:majorTickMark val="out"/>
        <c:minorTickMark val="none"/>
        <c:tickLblPos val="nextTo"/>
        <c:crossAx val="94497792"/>
        <c:crosses val="max"/>
        <c:crossBetween val="between"/>
      </c:valAx>
      <c:catAx>
        <c:axId val="9449779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449625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BA46-4268-A22B-68A60F90B768}"/>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Q3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48</c:v>
                </c:pt>
                <c:pt idx="2">
                  <c:v>48</c:v>
                </c:pt>
                <c:pt idx="3">
                  <c:v>49</c:v>
                </c:pt>
                <c:pt idx="5" formatCode="0">
                  <c:v>39</c:v>
                </c:pt>
                <c:pt idx="6" formatCode="0">
                  <c:v>55</c:v>
                </c:pt>
                <c:pt idx="7" formatCode="0">
                  <c:v>50</c:v>
                </c:pt>
                <c:pt idx="8" formatCode="0">
                  <c:v>47</c:v>
                </c:pt>
                <c:pt idx="10" formatCode="0">
                  <c:v>42</c:v>
                </c:pt>
                <c:pt idx="11" formatCode="0">
                  <c:v>50</c:v>
                </c:pt>
                <c:pt idx="12" formatCode="0">
                  <c:v>53</c:v>
                </c:pt>
                <c:pt idx="13" formatCode="0">
                  <c:v>50</c:v>
                </c:pt>
                <c:pt idx="14" formatCode="0">
                  <c:v>47</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94624384"/>
        <c:axId val="94622848"/>
      </c:barChart>
      <c:valAx>
        <c:axId val="94622848"/>
        <c:scaling>
          <c:orientation val="minMax"/>
          <c:max val="120"/>
          <c:min val="0"/>
        </c:scaling>
        <c:delete val="1"/>
        <c:axPos val="b"/>
        <c:numFmt formatCode="General" sourceLinked="1"/>
        <c:majorTickMark val="out"/>
        <c:minorTickMark val="none"/>
        <c:tickLblPos val="nextTo"/>
        <c:crossAx val="94624384"/>
        <c:crosses val="max"/>
        <c:crossBetween val="between"/>
      </c:valAx>
      <c:catAx>
        <c:axId val="94624384"/>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462284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5"/>
            <c:invertIfNegative val="0"/>
            <c:bubble3D val="0"/>
            <c:spPr>
              <a:solidFill>
                <a:schemeClr val="accent3"/>
              </a:solidFill>
            </c:spPr>
            <c:extLst>
              <c:ext xmlns:c16="http://schemas.microsoft.com/office/drawing/2014/chart" uri="{C3380CC4-5D6E-409C-BE32-E72D297353CC}">
                <c16:uniqueId val="{00000001-B0F3-4AA8-8D78-8BB85BD865A6}"/>
              </c:ext>
            </c:extLst>
          </c:dPt>
          <c:dPt>
            <c:idx val="16"/>
            <c:invertIfNegative val="0"/>
            <c:bubble3D val="0"/>
            <c:spPr>
              <a:solidFill>
                <a:schemeClr val="accent3"/>
              </a:solidFill>
            </c:spPr>
            <c:extLst>
              <c:ext xmlns:c16="http://schemas.microsoft.com/office/drawing/2014/chart" uri="{C3380CC4-5D6E-409C-BE32-E72D297353CC}">
                <c16:uniqueId val="{00000003-B0F3-4AA8-8D78-8BB85BD865A6}"/>
              </c:ext>
            </c:extLst>
          </c:dPt>
          <c:dPt>
            <c:idx val="17"/>
            <c:invertIfNegative val="0"/>
            <c:bubble3D val="0"/>
            <c:spPr>
              <a:solidFill>
                <a:schemeClr val="accent3"/>
              </a:solidFill>
            </c:spPr>
            <c:extLst>
              <c:ext xmlns:c16="http://schemas.microsoft.com/office/drawing/2014/chart" uri="{C3380CC4-5D6E-409C-BE32-E72D297353CC}">
                <c16:uniqueId val="{00000005-B0F3-4AA8-8D78-8BB85BD865A6}"/>
              </c:ext>
            </c:extLst>
          </c:dPt>
          <c:dLbls>
            <c:dLbl>
              <c:idx val="0"/>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B0F3-4AA8-8D78-8BB85BD865A6}"/>
                </c:ext>
              </c:extLst>
            </c:dLbl>
            <c:dLbl>
              <c:idx val="1"/>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B0F3-4AA8-8D78-8BB85BD865A6}"/>
                </c:ext>
              </c:extLst>
            </c:dLbl>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Sheet1!$A$18:$A$35</c:f>
              <c:strCache>
                <c:ptCount val="18"/>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strCache>
            </c:strRef>
          </c:cat>
          <c:val>
            <c:numRef>
              <c:f>Sheet1!$B$18:$B$35</c:f>
              <c:numCache>
                <c:formatCode>General</c:formatCode>
                <c:ptCount val="18"/>
                <c:pt idx="0">
                  <c:v>71</c:v>
                </c:pt>
                <c:pt idx="1">
                  <c:v>67</c:v>
                </c:pt>
                <c:pt idx="2">
                  <c:v>77</c:v>
                </c:pt>
                <c:pt idx="3">
                  <c:v>75</c:v>
                </c:pt>
                <c:pt idx="4">
                  <c:v>74</c:v>
                </c:pt>
                <c:pt idx="5">
                  <c:v>79</c:v>
                </c:pt>
                <c:pt idx="6">
                  <c:v>77</c:v>
                </c:pt>
                <c:pt idx="7">
                  <c:v>78</c:v>
                </c:pt>
                <c:pt idx="8">
                  <c:v>71</c:v>
                </c:pt>
                <c:pt idx="9">
                  <c:v>75</c:v>
                </c:pt>
                <c:pt idx="10">
                  <c:v>71</c:v>
                </c:pt>
                <c:pt idx="11">
                  <c:v>71</c:v>
                </c:pt>
                <c:pt idx="12">
                  <c:v>75</c:v>
                </c:pt>
                <c:pt idx="13">
                  <c:v>79</c:v>
                </c:pt>
                <c:pt idx="14">
                  <c:v>71</c:v>
                </c:pt>
                <c:pt idx="15">
                  <c:v>75</c:v>
                </c:pt>
                <c:pt idx="16">
                  <c:v>70</c:v>
                </c:pt>
                <c:pt idx="17">
                  <c:v>70</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94948352"/>
        <c:axId val="94966528"/>
      </c:barChart>
      <c:catAx>
        <c:axId val="94948352"/>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4966528"/>
        <c:crosses val="autoZero"/>
        <c:auto val="1"/>
        <c:lblAlgn val="ctr"/>
        <c:lblOffset val="100"/>
        <c:noMultiLvlLbl val="0"/>
      </c:catAx>
      <c:valAx>
        <c:axId val="94966528"/>
        <c:scaling>
          <c:orientation val="minMax"/>
          <c:max val="100"/>
          <c:min val="0"/>
        </c:scaling>
        <c:delete val="1"/>
        <c:axPos val="l"/>
        <c:numFmt formatCode="General" sourceLinked="1"/>
        <c:majorTickMark val="out"/>
        <c:minorTickMark val="none"/>
        <c:tickLblPos val="nextTo"/>
        <c:crossAx val="94948352"/>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D72E-4A04-99B8-C9743FE782F4}"/>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Q3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72</c:v>
                </c:pt>
                <c:pt idx="2">
                  <c:v>71</c:v>
                </c:pt>
                <c:pt idx="3">
                  <c:v>72</c:v>
                </c:pt>
                <c:pt idx="5" formatCode="0">
                  <c:v>61</c:v>
                </c:pt>
                <c:pt idx="6" formatCode="0">
                  <c:v>78</c:v>
                </c:pt>
                <c:pt idx="7" formatCode="0">
                  <c:v>82</c:v>
                </c:pt>
                <c:pt idx="8" formatCode="0">
                  <c:v>69</c:v>
                </c:pt>
                <c:pt idx="10" formatCode="0">
                  <c:v>70</c:v>
                </c:pt>
                <c:pt idx="11" formatCode="0">
                  <c:v>71</c:v>
                </c:pt>
                <c:pt idx="12" formatCode="0">
                  <c:v>74</c:v>
                </c:pt>
                <c:pt idx="13" formatCode="0">
                  <c:v>72</c:v>
                </c:pt>
                <c:pt idx="14" formatCode="0">
                  <c:v>72</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95143040"/>
        <c:axId val="95141248"/>
      </c:barChart>
      <c:valAx>
        <c:axId val="95141248"/>
        <c:scaling>
          <c:orientation val="minMax"/>
          <c:max val="120"/>
          <c:min val="0"/>
        </c:scaling>
        <c:delete val="1"/>
        <c:axPos val="b"/>
        <c:numFmt formatCode="General" sourceLinked="1"/>
        <c:majorTickMark val="out"/>
        <c:minorTickMark val="none"/>
        <c:tickLblPos val="nextTo"/>
        <c:crossAx val="95143040"/>
        <c:crosses val="max"/>
        <c:crossBetween val="between"/>
      </c:valAx>
      <c:catAx>
        <c:axId val="95143040"/>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514124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63645815283311"/>
          <c:y val="3.7405004949910316E-2"/>
          <c:w val="0.43203950788424883"/>
          <c:h val="0.91007188455727628"/>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4"/>
            <c:invertIfNegative val="0"/>
            <c:bubble3D val="0"/>
            <c:spPr>
              <a:solidFill>
                <a:schemeClr val="accent5"/>
              </a:solidFill>
            </c:spPr>
            <c:extLst>
              <c:ext xmlns:c16="http://schemas.microsoft.com/office/drawing/2014/chart" uri="{C3380CC4-5D6E-409C-BE32-E72D297353CC}">
                <c16:uniqueId val="{00000001-1342-B141-90E1-4649311088F9}"/>
              </c:ext>
            </c:extLst>
          </c:dPt>
          <c:dPt>
            <c:idx val="5"/>
            <c:invertIfNegative val="0"/>
            <c:bubble3D val="0"/>
            <c:spPr>
              <a:solidFill>
                <a:schemeClr val="accent5"/>
              </a:solidFill>
            </c:spPr>
            <c:extLst>
              <c:ext xmlns:c16="http://schemas.microsoft.com/office/drawing/2014/chart" uri="{C3380CC4-5D6E-409C-BE32-E72D297353CC}">
                <c16:uniqueId val="{00000003-1342-B141-90E1-4649311088F9}"/>
              </c:ext>
            </c:extLst>
          </c:dPt>
          <c:dPt>
            <c:idx val="6"/>
            <c:invertIfNegative val="0"/>
            <c:bubble3D val="0"/>
            <c:spPr>
              <a:solidFill>
                <a:schemeClr val="accent5"/>
              </a:solidFill>
            </c:spPr>
            <c:extLst>
              <c:ext xmlns:c16="http://schemas.microsoft.com/office/drawing/2014/chart" uri="{C3380CC4-5D6E-409C-BE32-E72D297353CC}">
                <c16:uniqueId val="{00000005-1342-B141-90E1-4649311088F9}"/>
              </c:ext>
            </c:extLst>
          </c:dPt>
          <c:dPt>
            <c:idx val="8"/>
            <c:invertIfNegative val="0"/>
            <c:bubble3D val="0"/>
            <c:spPr>
              <a:solidFill>
                <a:schemeClr val="accent6"/>
              </a:solidFill>
            </c:spPr>
            <c:extLst>
              <c:ext xmlns:c16="http://schemas.microsoft.com/office/drawing/2014/chart" uri="{C3380CC4-5D6E-409C-BE32-E72D297353CC}">
                <c16:uniqueId val="{00000007-1342-B141-90E1-4649311088F9}"/>
              </c:ext>
            </c:extLst>
          </c:dPt>
          <c:dPt>
            <c:idx val="9"/>
            <c:invertIfNegative val="0"/>
            <c:bubble3D val="0"/>
            <c:spPr>
              <a:solidFill>
                <a:schemeClr val="accent6"/>
              </a:solidFill>
            </c:spPr>
            <c:extLst>
              <c:ext xmlns:c16="http://schemas.microsoft.com/office/drawing/2014/chart" uri="{C3380CC4-5D6E-409C-BE32-E72D297353CC}">
                <c16:uniqueId val="{00000009-1342-B141-90E1-4649311088F9}"/>
              </c:ext>
            </c:extLst>
          </c:dPt>
          <c:dLbls>
            <c:spPr>
              <a:noFill/>
              <a:ln>
                <a:noFill/>
              </a:ln>
              <a:effectLst/>
            </c:spPr>
            <c:txPr>
              <a:bodyPr/>
              <a:lstStyle/>
              <a:p>
                <a:pPr>
                  <a:defRPr sz="1500">
                    <a:solidFill>
                      <a:schemeClr val="tx2">
                        <a:lumMod val="50000"/>
                        <a:lumOff val="50000"/>
                      </a:schemeClr>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Remortgagers</c:v>
                </c:pt>
                <c:pt idx="1">
                  <c:v>First Time Buyers</c:v>
                </c:pt>
                <c:pt idx="2">
                  <c:v>Movers</c:v>
                </c:pt>
                <c:pt idx="4">
                  <c:v>BTL 1- 3 properties</c:v>
                </c:pt>
                <c:pt idx="5">
                  <c:v>BTL 4+ properties</c:v>
                </c:pt>
                <c:pt idx="6">
                  <c:v>Limited co BTL</c:v>
                </c:pt>
                <c:pt idx="8">
                  <c:v>Adverse</c:v>
                </c:pt>
                <c:pt idx="9">
                  <c:v>Other specialist</c:v>
                </c:pt>
              </c:strCache>
            </c:strRef>
          </c:cat>
          <c:val>
            <c:numRef>
              <c:f>Sheet1!$B$2:$B$11</c:f>
              <c:numCache>
                <c:formatCode>General</c:formatCode>
                <c:ptCount val="10"/>
                <c:pt idx="0">
                  <c:v>27</c:v>
                </c:pt>
                <c:pt idx="1">
                  <c:v>25</c:v>
                </c:pt>
                <c:pt idx="2">
                  <c:v>21</c:v>
                </c:pt>
                <c:pt idx="4">
                  <c:v>14</c:v>
                </c:pt>
                <c:pt idx="5">
                  <c:v>5</c:v>
                </c:pt>
                <c:pt idx="6">
                  <c:v>2</c:v>
                </c:pt>
                <c:pt idx="8">
                  <c:v>4</c:v>
                </c:pt>
                <c:pt idx="9">
                  <c:v>2</c:v>
                </c:pt>
              </c:numCache>
            </c:numRef>
          </c:val>
          <c:extLst>
            <c:ext xmlns:c16="http://schemas.microsoft.com/office/drawing/2014/chart" uri="{C3380CC4-5D6E-409C-BE32-E72D297353CC}">
              <c16:uniqueId val="{0000000A-1342-B141-90E1-4649311088F9}"/>
            </c:ext>
          </c:extLst>
        </c:ser>
        <c:dLbls>
          <c:showLegendKey val="0"/>
          <c:showVal val="0"/>
          <c:showCatName val="0"/>
          <c:showSerName val="0"/>
          <c:showPercent val="0"/>
          <c:showBubbleSize val="0"/>
        </c:dLbls>
        <c:gapWidth val="70"/>
        <c:axId val="59671680"/>
        <c:axId val="59673216"/>
      </c:barChart>
      <c:catAx>
        <c:axId val="59671680"/>
        <c:scaling>
          <c:orientation val="maxMin"/>
        </c:scaling>
        <c:delete val="0"/>
        <c:axPos val="l"/>
        <c:numFmt formatCode="General" sourceLinked="0"/>
        <c:majorTickMark val="out"/>
        <c:minorTickMark val="none"/>
        <c:tickLblPos val="nextTo"/>
        <c:spPr>
          <a:ln>
            <a:noFill/>
          </a:ln>
        </c:spPr>
        <c:txPr>
          <a:bodyPr/>
          <a:lstStyle/>
          <a:p>
            <a:pPr>
              <a:defRPr sz="14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59673216"/>
        <c:crosses val="autoZero"/>
        <c:auto val="1"/>
        <c:lblAlgn val="ctr"/>
        <c:lblOffset val="100"/>
        <c:noMultiLvlLbl val="0"/>
      </c:catAx>
      <c:valAx>
        <c:axId val="59673216"/>
        <c:scaling>
          <c:orientation val="minMax"/>
        </c:scaling>
        <c:delete val="1"/>
        <c:axPos val="t"/>
        <c:numFmt formatCode="General" sourceLinked="1"/>
        <c:majorTickMark val="out"/>
        <c:minorTickMark val="none"/>
        <c:tickLblPos val="nextTo"/>
        <c:crossAx val="59671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664-A14C-BE43-24F6860C36D0}"/>
                </c:ext>
              </c:extLst>
            </c:dLbl>
            <c:dLbl>
              <c:idx val="1"/>
              <c:delete val="1"/>
              <c:extLst>
                <c:ext xmlns:c15="http://schemas.microsoft.com/office/drawing/2012/chart" uri="{CE6537A1-D6FC-4f65-9D91-7224C49458BB}"/>
                <c:ext xmlns:c16="http://schemas.microsoft.com/office/drawing/2014/chart" uri="{C3380CC4-5D6E-409C-BE32-E72D297353CC}">
                  <c16:uniqueId val="{00000001-8664-A14C-BE43-24F6860C36D0}"/>
                </c:ext>
              </c:extLst>
            </c:dLbl>
            <c:dLbl>
              <c:idx val="2"/>
              <c:delete val="1"/>
              <c:extLst>
                <c:ext xmlns:c15="http://schemas.microsoft.com/office/drawing/2012/chart" uri="{CE6537A1-D6FC-4f65-9D91-7224C49458BB}"/>
                <c:ext xmlns:c16="http://schemas.microsoft.com/office/drawing/2014/chart" uri="{C3380CC4-5D6E-409C-BE32-E72D297353CC}">
                  <c16:uniqueId val="{00000002-8664-A14C-BE43-24F6860C36D0}"/>
                </c:ext>
              </c:extLst>
            </c:dLbl>
            <c:dLbl>
              <c:idx val="3"/>
              <c:delete val="1"/>
              <c:extLst>
                <c:ext xmlns:c15="http://schemas.microsoft.com/office/drawing/2012/chart" uri="{CE6537A1-D6FC-4f65-9D91-7224C49458BB}"/>
                <c:ext xmlns:c16="http://schemas.microsoft.com/office/drawing/2014/chart" uri="{C3380CC4-5D6E-409C-BE32-E72D297353CC}">
                  <c16:uniqueId val="{00000003-8664-A14C-BE43-24F6860C36D0}"/>
                </c:ext>
              </c:extLst>
            </c:dLbl>
            <c:dLbl>
              <c:idx val="5"/>
              <c:delete val="1"/>
              <c:extLst>
                <c:ext xmlns:c15="http://schemas.microsoft.com/office/drawing/2012/chart" uri="{CE6537A1-D6FC-4f65-9D91-7224C49458BB}"/>
                <c:ext xmlns:c16="http://schemas.microsoft.com/office/drawing/2014/chart" uri="{C3380CC4-5D6E-409C-BE32-E72D297353CC}">
                  <c16:uniqueId val="{00000004-8664-A14C-BE43-24F6860C36D0}"/>
                </c:ext>
              </c:extLst>
            </c:dLbl>
            <c:dLbl>
              <c:idx val="6"/>
              <c:delete val="1"/>
              <c:extLst>
                <c:ext xmlns:c15="http://schemas.microsoft.com/office/drawing/2012/chart" uri="{CE6537A1-D6FC-4f65-9D91-7224C49458BB}"/>
                <c:ext xmlns:c16="http://schemas.microsoft.com/office/drawing/2014/chart" uri="{C3380CC4-5D6E-409C-BE32-E72D297353CC}">
                  <c16:uniqueId val="{00000005-8664-A14C-BE43-24F6860C36D0}"/>
                </c:ext>
              </c:extLst>
            </c:dLbl>
            <c:dLbl>
              <c:idx val="7"/>
              <c:delete val="1"/>
              <c:extLst>
                <c:ext xmlns:c15="http://schemas.microsoft.com/office/drawing/2012/chart" uri="{CE6537A1-D6FC-4f65-9D91-7224C49458BB}"/>
                <c:ext xmlns:c16="http://schemas.microsoft.com/office/drawing/2014/chart" uri="{C3380CC4-5D6E-409C-BE32-E72D297353CC}">
                  <c16:uniqueId val="{00000006-8664-A14C-BE43-24F6860C36D0}"/>
                </c:ext>
              </c:extLst>
            </c:dLbl>
            <c:dLbl>
              <c:idx val="8"/>
              <c:delete val="1"/>
              <c:extLst>
                <c:ext xmlns:c15="http://schemas.microsoft.com/office/drawing/2012/chart" uri="{CE6537A1-D6FC-4f65-9D91-7224C49458BB}"/>
                <c:ext xmlns:c16="http://schemas.microsoft.com/office/drawing/2014/chart" uri="{C3380CC4-5D6E-409C-BE32-E72D297353CC}">
                  <c16:uniqueId val="{00000007-8664-A14C-BE43-24F6860C36D0}"/>
                </c:ext>
              </c:extLst>
            </c:dLbl>
            <c:dLbl>
              <c:idx val="10"/>
              <c:delete val="1"/>
              <c:extLst>
                <c:ext xmlns:c15="http://schemas.microsoft.com/office/drawing/2012/chart" uri="{CE6537A1-D6FC-4f65-9D91-7224C49458BB}"/>
                <c:ext xmlns:c16="http://schemas.microsoft.com/office/drawing/2014/chart" uri="{C3380CC4-5D6E-409C-BE32-E72D297353CC}">
                  <c16:uniqueId val="{00000008-8664-A14C-BE43-24F6860C36D0}"/>
                </c:ext>
              </c:extLst>
            </c:dLbl>
            <c:dLbl>
              <c:idx val="11"/>
              <c:delete val="1"/>
              <c:extLst>
                <c:ext xmlns:c15="http://schemas.microsoft.com/office/drawing/2012/chart" uri="{CE6537A1-D6FC-4f65-9D91-7224C49458BB}"/>
                <c:ext xmlns:c16="http://schemas.microsoft.com/office/drawing/2014/chart" uri="{C3380CC4-5D6E-409C-BE32-E72D297353CC}">
                  <c16:uniqueId val="{00000009-8664-A14C-BE43-24F6860C36D0}"/>
                </c:ext>
              </c:extLst>
            </c:dLbl>
            <c:dLbl>
              <c:idx val="12"/>
              <c:delete val="1"/>
              <c:extLst>
                <c:ext xmlns:c15="http://schemas.microsoft.com/office/drawing/2012/chart" uri="{CE6537A1-D6FC-4f65-9D91-7224C49458BB}"/>
                <c:ext xmlns:c16="http://schemas.microsoft.com/office/drawing/2014/chart" uri="{C3380CC4-5D6E-409C-BE32-E72D297353CC}">
                  <c16:uniqueId val="{0000000A-8664-A14C-BE43-24F6860C36D0}"/>
                </c:ext>
              </c:extLst>
            </c:dLbl>
            <c:dLbl>
              <c:idx val="13"/>
              <c:delete val="1"/>
              <c:extLst>
                <c:ext xmlns:c15="http://schemas.microsoft.com/office/drawing/2012/chart" uri="{CE6537A1-D6FC-4f65-9D91-7224C49458BB}"/>
                <c:ext xmlns:c16="http://schemas.microsoft.com/office/drawing/2014/chart" uri="{C3380CC4-5D6E-409C-BE32-E72D297353CC}">
                  <c16:uniqueId val="{0000000B-8664-A14C-BE43-24F6860C36D0}"/>
                </c:ext>
              </c:extLst>
            </c:dLbl>
            <c:dLbl>
              <c:idx val="17"/>
              <c:delete val="1"/>
              <c:extLst>
                <c:ext xmlns:c15="http://schemas.microsoft.com/office/drawing/2012/chart" uri="{CE6537A1-D6FC-4f65-9D91-7224C49458BB}"/>
                <c:ext xmlns:c16="http://schemas.microsoft.com/office/drawing/2014/chart" uri="{C3380CC4-5D6E-409C-BE32-E72D297353CC}">
                  <c16:uniqueId val="{0000000C-8664-A14C-BE43-24F6860C36D0}"/>
                </c:ext>
              </c:extLst>
            </c:dLbl>
            <c:dLbl>
              <c:idx val="18"/>
              <c:delete val="1"/>
              <c:extLst>
                <c:ext xmlns:c15="http://schemas.microsoft.com/office/drawing/2012/chart" uri="{CE6537A1-D6FC-4f65-9D91-7224C49458BB}"/>
                <c:ext xmlns:c16="http://schemas.microsoft.com/office/drawing/2014/chart" uri="{C3380CC4-5D6E-409C-BE32-E72D297353CC}">
                  <c16:uniqueId val="{0000000D-8664-A14C-BE43-24F6860C36D0}"/>
                </c:ext>
              </c:extLst>
            </c:dLbl>
            <c:dLbl>
              <c:idx val="19"/>
              <c:delete val="1"/>
              <c:extLst>
                <c:ext xmlns:c15="http://schemas.microsoft.com/office/drawing/2012/chart" uri="{CE6537A1-D6FC-4f65-9D91-7224C49458BB}"/>
                <c:ext xmlns:c16="http://schemas.microsoft.com/office/drawing/2014/chart" uri="{C3380CC4-5D6E-409C-BE32-E72D297353CC}">
                  <c16:uniqueId val="{0000000E-8664-A14C-BE43-24F6860C36D0}"/>
                </c:ext>
              </c:extLst>
            </c:dLbl>
            <c:dLbl>
              <c:idx val="20"/>
              <c:delete val="1"/>
              <c:extLst>
                <c:ext xmlns:c15="http://schemas.microsoft.com/office/drawing/2012/chart" uri="{CE6537A1-D6FC-4f65-9D91-7224C49458BB}"/>
                <c:ext xmlns:c16="http://schemas.microsoft.com/office/drawing/2014/chart" uri="{C3380CC4-5D6E-409C-BE32-E72D297353CC}">
                  <c16:uniqueId val="{0000000F-8664-A14C-BE43-24F6860C36D0}"/>
                </c:ext>
              </c:extLst>
            </c:dLbl>
            <c:dLbl>
              <c:idx val="21"/>
              <c:delete val="1"/>
              <c:extLst>
                <c:ext xmlns:c15="http://schemas.microsoft.com/office/drawing/2012/chart" uri="{CE6537A1-D6FC-4f65-9D91-7224C49458BB}"/>
                <c:ext xmlns:c16="http://schemas.microsoft.com/office/drawing/2014/chart" uri="{C3380CC4-5D6E-409C-BE32-E72D297353CC}">
                  <c16:uniqueId val="{00000010-8664-A14C-BE43-24F6860C36D0}"/>
                </c:ext>
              </c:extLst>
            </c:dLbl>
            <c:dLbl>
              <c:idx val="22"/>
              <c:delete val="1"/>
              <c:extLst>
                <c:ext xmlns:c15="http://schemas.microsoft.com/office/drawing/2012/chart" uri="{CE6537A1-D6FC-4f65-9D91-7224C49458BB}"/>
                <c:ext xmlns:c16="http://schemas.microsoft.com/office/drawing/2014/chart" uri="{C3380CC4-5D6E-409C-BE32-E72D297353CC}">
                  <c16:uniqueId val="{00000011-8664-A14C-BE43-24F6860C36D0}"/>
                </c:ext>
              </c:extLst>
            </c:dLbl>
            <c:dLbl>
              <c:idx val="23"/>
              <c:delete val="1"/>
              <c:extLst>
                <c:ext xmlns:c15="http://schemas.microsoft.com/office/drawing/2012/chart" uri="{CE6537A1-D6FC-4f65-9D91-7224C49458BB}"/>
                <c:ext xmlns:c16="http://schemas.microsoft.com/office/drawing/2014/chart" uri="{C3380CC4-5D6E-409C-BE32-E72D297353CC}">
                  <c16:uniqueId val="{00000012-8664-A14C-BE43-24F6860C36D0}"/>
                </c:ext>
              </c:extLst>
            </c:dLbl>
            <c:dLbl>
              <c:idx val="24"/>
              <c:delete val="1"/>
              <c:extLst>
                <c:ext xmlns:c15="http://schemas.microsoft.com/office/drawing/2012/chart" uri="{CE6537A1-D6FC-4f65-9D91-7224C49458BB}"/>
                <c:ext xmlns:c16="http://schemas.microsoft.com/office/drawing/2014/chart" uri="{C3380CC4-5D6E-409C-BE32-E72D297353CC}">
                  <c16:uniqueId val="{00000013-8664-A14C-BE43-24F6860C36D0}"/>
                </c:ext>
              </c:extLst>
            </c:dLbl>
            <c:dLbl>
              <c:idx val="27"/>
              <c:delete val="1"/>
              <c:extLst>
                <c:ext xmlns:c15="http://schemas.microsoft.com/office/drawing/2012/chart" uri="{CE6537A1-D6FC-4f65-9D91-7224C49458BB}"/>
                <c:ext xmlns:c16="http://schemas.microsoft.com/office/drawing/2014/chart" uri="{C3380CC4-5D6E-409C-BE32-E72D297353CC}">
                  <c16:uniqueId val="{00000014-8664-A14C-BE43-24F6860C36D0}"/>
                </c:ext>
              </c:extLst>
            </c:dLbl>
            <c:dLbl>
              <c:idx val="28"/>
              <c:delete val="1"/>
              <c:extLst>
                <c:ext xmlns:c15="http://schemas.microsoft.com/office/drawing/2012/chart" uri="{CE6537A1-D6FC-4f65-9D91-7224C49458BB}"/>
                <c:ext xmlns:c16="http://schemas.microsoft.com/office/drawing/2014/chart" uri="{C3380CC4-5D6E-409C-BE32-E72D297353CC}">
                  <c16:uniqueId val="{00000015-8664-A14C-BE43-24F6860C36D0}"/>
                </c:ext>
              </c:extLst>
            </c:dLbl>
            <c:dLbl>
              <c:idx val="29"/>
              <c:delete val="1"/>
              <c:extLst>
                <c:ext xmlns:c15="http://schemas.microsoft.com/office/drawing/2012/chart" uri="{CE6537A1-D6FC-4f65-9D91-7224C49458BB}"/>
                <c:ext xmlns:c16="http://schemas.microsoft.com/office/drawing/2014/chart" uri="{C3380CC4-5D6E-409C-BE32-E72D297353CC}">
                  <c16:uniqueId val="{00000016-8664-A14C-BE43-24F6860C36D0}"/>
                </c:ext>
              </c:extLst>
            </c:dLbl>
            <c:dLbl>
              <c:idx val="31"/>
              <c:delete val="1"/>
              <c:extLst>
                <c:ext xmlns:c15="http://schemas.microsoft.com/office/drawing/2012/chart" uri="{CE6537A1-D6FC-4f65-9D91-7224C49458BB}"/>
                <c:ext xmlns:c16="http://schemas.microsoft.com/office/drawing/2014/chart" uri="{C3380CC4-5D6E-409C-BE32-E72D297353CC}">
                  <c16:uniqueId val="{00000017-8664-A14C-BE43-24F6860C36D0}"/>
                </c:ext>
              </c:extLst>
            </c:dLbl>
            <c:dLbl>
              <c:idx val="32"/>
              <c:delete val="1"/>
              <c:extLst>
                <c:ext xmlns:c15="http://schemas.microsoft.com/office/drawing/2012/chart" uri="{CE6537A1-D6FC-4f65-9D91-7224C49458BB}"/>
                <c:ext xmlns:c16="http://schemas.microsoft.com/office/drawing/2014/chart" uri="{C3380CC4-5D6E-409C-BE32-E72D297353CC}">
                  <c16:uniqueId val="{00000018-8664-A14C-BE43-24F6860C36D0}"/>
                </c:ext>
              </c:extLst>
            </c:dLbl>
            <c:dLbl>
              <c:idx val="33"/>
              <c:delete val="1"/>
              <c:extLst>
                <c:ext xmlns:c15="http://schemas.microsoft.com/office/drawing/2012/chart" uri="{CE6537A1-D6FC-4f65-9D91-7224C49458BB}"/>
                <c:ext xmlns:c16="http://schemas.microsoft.com/office/drawing/2014/chart" uri="{C3380CC4-5D6E-409C-BE32-E72D297353CC}">
                  <c16:uniqueId val="{00000019-8664-A14C-BE43-24F6860C36D0}"/>
                </c:ext>
              </c:extLst>
            </c:dLbl>
            <c:dLbl>
              <c:idx val="34"/>
              <c:delete val="1"/>
              <c:extLst>
                <c:ext xmlns:c15="http://schemas.microsoft.com/office/drawing/2012/chart" uri="{CE6537A1-D6FC-4f65-9D91-7224C49458BB}"/>
                <c:ext xmlns:c16="http://schemas.microsoft.com/office/drawing/2014/chart" uri="{C3380CC4-5D6E-409C-BE32-E72D297353CC}">
                  <c16:uniqueId val="{0000001A-8664-A14C-BE43-24F6860C36D0}"/>
                </c:ext>
              </c:extLst>
            </c:dLbl>
            <c:dLbl>
              <c:idx val="36"/>
              <c:delete val="1"/>
              <c:extLst>
                <c:ext xmlns:c15="http://schemas.microsoft.com/office/drawing/2012/chart" uri="{CE6537A1-D6FC-4f65-9D91-7224C49458BB}"/>
                <c:ext xmlns:c16="http://schemas.microsoft.com/office/drawing/2014/chart" uri="{C3380CC4-5D6E-409C-BE32-E72D297353CC}">
                  <c16:uniqueId val="{0000001B-8664-A14C-BE43-24F6860C36D0}"/>
                </c:ext>
              </c:extLst>
            </c:dLbl>
            <c:dLbl>
              <c:idx val="37"/>
              <c:delete val="1"/>
              <c:extLst>
                <c:ext xmlns:c15="http://schemas.microsoft.com/office/drawing/2012/chart" uri="{CE6537A1-D6FC-4f65-9D91-7224C49458BB}"/>
                <c:ext xmlns:c16="http://schemas.microsoft.com/office/drawing/2014/chart" uri="{C3380CC4-5D6E-409C-BE32-E72D297353CC}">
                  <c16:uniqueId val="{0000001C-8664-A14C-BE43-24F6860C36D0}"/>
                </c:ext>
              </c:extLst>
            </c:dLbl>
            <c:dLbl>
              <c:idx val="38"/>
              <c:delete val="1"/>
              <c:extLst>
                <c:ext xmlns:c15="http://schemas.microsoft.com/office/drawing/2012/chart" uri="{CE6537A1-D6FC-4f65-9D91-7224C49458BB}"/>
                <c:ext xmlns:c16="http://schemas.microsoft.com/office/drawing/2014/chart" uri="{C3380CC4-5D6E-409C-BE32-E72D297353CC}">
                  <c16:uniqueId val="{0000001D-8664-A14C-BE43-24F6860C36D0}"/>
                </c:ext>
              </c:extLst>
            </c:dLbl>
            <c:dLbl>
              <c:idx val="39"/>
              <c:delete val="1"/>
              <c:extLst>
                <c:ext xmlns:c15="http://schemas.microsoft.com/office/drawing/2012/chart" uri="{CE6537A1-D6FC-4f65-9D91-7224C49458BB}"/>
                <c:ext xmlns:c16="http://schemas.microsoft.com/office/drawing/2014/chart" uri="{C3380CC4-5D6E-409C-BE32-E72D297353CC}">
                  <c16:uniqueId val="{0000001E-8664-A14C-BE43-24F6860C36D0}"/>
                </c:ext>
              </c:extLst>
            </c:dLbl>
            <c:dLbl>
              <c:idx val="40"/>
              <c:delete val="1"/>
              <c:extLst>
                <c:ext xmlns:c15="http://schemas.microsoft.com/office/drawing/2012/chart" uri="{CE6537A1-D6FC-4f65-9D91-7224C49458BB}"/>
                <c:ext xmlns:c16="http://schemas.microsoft.com/office/drawing/2014/chart" uri="{C3380CC4-5D6E-409C-BE32-E72D297353CC}">
                  <c16:uniqueId val="{0000001F-8664-A14C-BE43-24F6860C36D0}"/>
                </c:ext>
              </c:extLst>
            </c:dLbl>
            <c:dLbl>
              <c:idx val="41"/>
              <c:delete val="1"/>
              <c:extLst>
                <c:ext xmlns:c15="http://schemas.microsoft.com/office/drawing/2012/chart" uri="{CE6537A1-D6FC-4f65-9D91-7224C49458BB}"/>
                <c:ext xmlns:c16="http://schemas.microsoft.com/office/drawing/2014/chart" uri="{C3380CC4-5D6E-409C-BE32-E72D297353CC}">
                  <c16:uniqueId val="{00000020-8664-A14C-BE43-24F6860C36D0}"/>
                </c:ext>
              </c:extLst>
            </c:dLbl>
            <c:dLbl>
              <c:idx val="43"/>
              <c:delete val="1"/>
              <c:extLst>
                <c:ext xmlns:c15="http://schemas.microsoft.com/office/drawing/2012/chart" uri="{CE6537A1-D6FC-4f65-9D91-7224C49458BB}"/>
                <c:ext xmlns:c16="http://schemas.microsoft.com/office/drawing/2014/chart" uri="{C3380CC4-5D6E-409C-BE32-E72D297353CC}">
                  <c16:uniqueId val="{00000021-8664-A14C-BE43-24F6860C36D0}"/>
                </c:ext>
              </c:extLst>
            </c:dLbl>
            <c:dLbl>
              <c:idx val="48"/>
              <c:delete val="1"/>
              <c:extLst>
                <c:ext xmlns:c15="http://schemas.microsoft.com/office/drawing/2012/chart" uri="{CE6537A1-D6FC-4f65-9D91-7224C49458BB}"/>
                <c:ext xmlns:c16="http://schemas.microsoft.com/office/drawing/2014/chart" uri="{C3380CC4-5D6E-409C-BE32-E72D297353CC}">
                  <c16:uniqueId val="{00000022-8664-A14C-BE43-24F6860C36D0}"/>
                </c:ext>
              </c:extLst>
            </c:dLbl>
            <c:dLbl>
              <c:idx val="49"/>
              <c:delete val="1"/>
              <c:extLst>
                <c:ext xmlns:c15="http://schemas.microsoft.com/office/drawing/2012/chart" uri="{CE6537A1-D6FC-4f65-9D91-7224C49458BB}"/>
                <c:ext xmlns:c16="http://schemas.microsoft.com/office/drawing/2014/chart" uri="{C3380CC4-5D6E-409C-BE32-E72D297353CC}">
                  <c16:uniqueId val="{00000023-8664-A14C-BE43-24F6860C36D0}"/>
                </c:ext>
              </c:extLst>
            </c:dLbl>
            <c:dLbl>
              <c:idx val="50"/>
              <c:delete val="1"/>
              <c:extLst>
                <c:ext xmlns:c15="http://schemas.microsoft.com/office/drawing/2012/chart" uri="{CE6537A1-D6FC-4f65-9D91-7224C49458BB}"/>
                <c:ext xmlns:c16="http://schemas.microsoft.com/office/drawing/2014/chart" uri="{C3380CC4-5D6E-409C-BE32-E72D297353CC}">
                  <c16:uniqueId val="{00000024-8664-A14C-BE43-24F6860C36D0}"/>
                </c:ext>
              </c:extLst>
            </c:dLbl>
            <c:dLbl>
              <c:idx val="55"/>
              <c:delete val="1"/>
              <c:extLst>
                <c:ext xmlns:c15="http://schemas.microsoft.com/office/drawing/2012/chart" uri="{CE6537A1-D6FC-4f65-9D91-7224C49458BB}"/>
                <c:ext xmlns:c16="http://schemas.microsoft.com/office/drawing/2014/chart" uri="{C3380CC4-5D6E-409C-BE32-E72D297353CC}">
                  <c16:uniqueId val="{00000025-8664-A14C-BE43-24F6860C36D0}"/>
                </c:ext>
              </c:extLst>
            </c:dLbl>
            <c:dLbl>
              <c:idx val="57"/>
              <c:delete val="1"/>
              <c:extLst>
                <c:ext xmlns:c15="http://schemas.microsoft.com/office/drawing/2012/chart" uri="{CE6537A1-D6FC-4f65-9D91-7224C49458BB}"/>
                <c:ext xmlns:c16="http://schemas.microsoft.com/office/drawing/2014/chart" uri="{C3380CC4-5D6E-409C-BE32-E72D297353CC}">
                  <c16:uniqueId val="{00000026-8664-A14C-BE43-24F6860C36D0}"/>
                </c:ext>
              </c:extLst>
            </c:dLbl>
            <c:dLbl>
              <c:idx val="64"/>
              <c:delete val="1"/>
              <c:extLst>
                <c:ext xmlns:c15="http://schemas.microsoft.com/office/drawing/2012/chart" uri="{CE6537A1-D6FC-4f65-9D91-7224C49458BB}"/>
                <c:ext xmlns:c16="http://schemas.microsoft.com/office/drawing/2014/chart" uri="{C3380CC4-5D6E-409C-BE32-E72D297353CC}">
                  <c16:uniqueId val="{00000027-8664-A14C-BE43-24F6860C36D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Sheet1!$B$2:$B$15</c:f>
              <c:numCache>
                <c:formatCode>General</c:formatCode>
                <c:ptCount val="14"/>
                <c:pt idx="0">
                  <c:v>1</c:v>
                </c:pt>
                <c:pt idx="1">
                  <c:v>1</c:v>
                </c:pt>
                <c:pt idx="2">
                  <c:v>1</c:v>
                </c:pt>
                <c:pt idx="6">
                  <c:v>1</c:v>
                </c:pt>
                <c:pt idx="7">
                  <c:v>0</c:v>
                </c:pt>
                <c:pt idx="10">
                  <c:v>1</c:v>
                </c:pt>
                <c:pt idx="11">
                  <c:v>0</c:v>
                </c:pt>
                <c:pt idx="12">
                  <c:v>1</c:v>
                </c:pt>
              </c:numCache>
            </c:numRef>
          </c:val>
          <c:extLst>
            <c:ext xmlns:c16="http://schemas.microsoft.com/office/drawing/2014/chart" uri="{C3380CC4-5D6E-409C-BE32-E72D297353CC}">
              <c16:uniqueId val="{00000028-8664-A14C-BE43-24F6860C36D0}"/>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8664-A14C-BE43-24F6860C36D0}"/>
                </c:ext>
              </c:extLst>
            </c:dLbl>
            <c:dLbl>
              <c:idx val="16"/>
              <c:layout>
                <c:manualLayout>
                  <c:x val="-1.4725711591025016E-3"/>
                  <c:y val="-2.8131189692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8664-A14C-BE43-24F6860C36D0}"/>
                </c:ext>
              </c:extLst>
            </c:dLbl>
            <c:dLbl>
              <c:idx val="17"/>
              <c:delete val="1"/>
              <c:extLst>
                <c:ext xmlns:c15="http://schemas.microsoft.com/office/drawing/2012/chart" uri="{CE6537A1-D6FC-4f65-9D91-7224C49458BB}"/>
                <c:ext xmlns:c16="http://schemas.microsoft.com/office/drawing/2014/chart" uri="{C3380CC4-5D6E-409C-BE32-E72D297353CC}">
                  <c16:uniqueId val="{0000002B-8664-A14C-BE43-24F6860C36D0}"/>
                </c:ext>
              </c:extLst>
            </c:dLbl>
            <c:dLbl>
              <c:idx val="19"/>
              <c:delete val="1"/>
              <c:extLst>
                <c:ext xmlns:c15="http://schemas.microsoft.com/office/drawing/2012/chart" uri="{CE6537A1-D6FC-4f65-9D91-7224C49458BB}"/>
                <c:ext xmlns:c16="http://schemas.microsoft.com/office/drawing/2014/chart" uri="{C3380CC4-5D6E-409C-BE32-E72D297353CC}">
                  <c16:uniqueId val="{0000002C-8664-A14C-BE43-24F6860C36D0}"/>
                </c:ext>
              </c:extLst>
            </c:dLbl>
            <c:dLbl>
              <c:idx val="20"/>
              <c:delete val="1"/>
              <c:extLst>
                <c:ext xmlns:c15="http://schemas.microsoft.com/office/drawing/2012/chart" uri="{CE6537A1-D6FC-4f65-9D91-7224C49458BB}"/>
                <c:ext xmlns:c16="http://schemas.microsoft.com/office/drawing/2014/chart" uri="{C3380CC4-5D6E-409C-BE32-E72D297353CC}">
                  <c16:uniqueId val="{0000002D-8664-A14C-BE43-24F6860C36D0}"/>
                </c:ext>
              </c:extLst>
            </c:dLbl>
            <c:dLbl>
              <c:idx val="21"/>
              <c:delete val="1"/>
              <c:extLst>
                <c:ext xmlns:c15="http://schemas.microsoft.com/office/drawing/2012/chart" uri="{CE6537A1-D6FC-4f65-9D91-7224C49458BB}"/>
                <c:ext xmlns:c16="http://schemas.microsoft.com/office/drawing/2014/chart" uri="{C3380CC4-5D6E-409C-BE32-E72D297353CC}">
                  <c16:uniqueId val="{0000002E-8664-A14C-BE43-24F6860C36D0}"/>
                </c:ext>
              </c:extLst>
            </c:dLbl>
            <c:dLbl>
              <c:idx val="24"/>
              <c:delete val="1"/>
              <c:extLst>
                <c:ext xmlns:c15="http://schemas.microsoft.com/office/drawing/2012/chart" uri="{CE6537A1-D6FC-4f65-9D91-7224C49458BB}"/>
                <c:ext xmlns:c16="http://schemas.microsoft.com/office/drawing/2014/chart" uri="{C3380CC4-5D6E-409C-BE32-E72D297353CC}">
                  <c16:uniqueId val="{0000002F-8664-A14C-BE43-24F6860C36D0}"/>
                </c:ext>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8664-A14C-BE43-24F6860C36D0}"/>
                </c:ext>
              </c:extLst>
            </c:dLbl>
            <c:dLbl>
              <c:idx val="30"/>
              <c:delete val="1"/>
              <c:extLst>
                <c:ext xmlns:c15="http://schemas.microsoft.com/office/drawing/2012/chart" uri="{CE6537A1-D6FC-4f65-9D91-7224C49458BB}"/>
                <c:ext xmlns:c16="http://schemas.microsoft.com/office/drawing/2014/chart" uri="{C3380CC4-5D6E-409C-BE32-E72D297353CC}">
                  <c16:uniqueId val="{00000031-8664-A14C-BE43-24F6860C36D0}"/>
                </c:ext>
              </c:extLst>
            </c:dLbl>
            <c:dLbl>
              <c:idx val="32"/>
              <c:delete val="1"/>
              <c:extLst>
                <c:ext xmlns:c15="http://schemas.microsoft.com/office/drawing/2012/chart" uri="{CE6537A1-D6FC-4f65-9D91-7224C49458BB}"/>
                <c:ext xmlns:c16="http://schemas.microsoft.com/office/drawing/2014/chart" uri="{C3380CC4-5D6E-409C-BE32-E72D297353CC}">
                  <c16:uniqueId val="{00000032-8664-A14C-BE43-24F6860C36D0}"/>
                </c:ext>
              </c:extLst>
            </c:dLbl>
            <c:dLbl>
              <c:idx val="34"/>
              <c:delete val="1"/>
              <c:extLst>
                <c:ext xmlns:c15="http://schemas.microsoft.com/office/drawing/2012/chart" uri="{CE6537A1-D6FC-4f65-9D91-7224C49458BB}"/>
                <c:ext xmlns:c16="http://schemas.microsoft.com/office/drawing/2014/chart" uri="{C3380CC4-5D6E-409C-BE32-E72D297353CC}">
                  <c16:uniqueId val="{00000033-8664-A14C-BE43-24F6860C36D0}"/>
                </c:ext>
              </c:extLst>
            </c:dLbl>
            <c:dLbl>
              <c:idx val="35"/>
              <c:delete val="1"/>
              <c:extLst>
                <c:ext xmlns:c15="http://schemas.microsoft.com/office/drawing/2012/chart" uri="{CE6537A1-D6FC-4f65-9D91-7224C49458BB}"/>
                <c:ext xmlns:c16="http://schemas.microsoft.com/office/drawing/2014/chart" uri="{C3380CC4-5D6E-409C-BE32-E72D297353CC}">
                  <c16:uniqueId val="{00000034-8664-A14C-BE43-24F6860C36D0}"/>
                </c:ext>
              </c:extLst>
            </c:dLbl>
            <c:dLbl>
              <c:idx val="37"/>
              <c:delete val="1"/>
              <c:extLst>
                <c:ext xmlns:c15="http://schemas.microsoft.com/office/drawing/2012/chart" uri="{CE6537A1-D6FC-4f65-9D91-7224C49458BB}"/>
                <c:ext xmlns:c16="http://schemas.microsoft.com/office/drawing/2014/chart" uri="{C3380CC4-5D6E-409C-BE32-E72D297353CC}">
                  <c16:uniqueId val="{00000035-8664-A14C-BE43-24F6860C36D0}"/>
                </c:ext>
              </c:extLst>
            </c:dLbl>
            <c:dLbl>
              <c:idx val="38"/>
              <c:delete val="1"/>
              <c:extLst>
                <c:ext xmlns:c15="http://schemas.microsoft.com/office/drawing/2012/chart" uri="{CE6537A1-D6FC-4f65-9D91-7224C49458BB}"/>
                <c:ext xmlns:c16="http://schemas.microsoft.com/office/drawing/2014/chart" uri="{C3380CC4-5D6E-409C-BE32-E72D297353CC}">
                  <c16:uniqueId val="{00000036-8664-A14C-BE43-24F6860C36D0}"/>
                </c:ext>
              </c:extLst>
            </c:dLbl>
            <c:dLbl>
              <c:idx val="39"/>
              <c:delete val="1"/>
              <c:extLst>
                <c:ext xmlns:c15="http://schemas.microsoft.com/office/drawing/2012/chart" uri="{CE6537A1-D6FC-4f65-9D91-7224C49458BB}"/>
                <c:ext xmlns:c16="http://schemas.microsoft.com/office/drawing/2014/chart" uri="{C3380CC4-5D6E-409C-BE32-E72D297353CC}">
                  <c16:uniqueId val="{00000037-8664-A14C-BE43-24F6860C36D0}"/>
                </c:ext>
              </c:extLst>
            </c:dLbl>
            <c:dLbl>
              <c:idx val="41"/>
              <c:delete val="1"/>
              <c:extLst>
                <c:ext xmlns:c15="http://schemas.microsoft.com/office/drawing/2012/chart" uri="{CE6537A1-D6FC-4f65-9D91-7224C49458BB}"/>
                <c:ext xmlns:c16="http://schemas.microsoft.com/office/drawing/2014/chart" uri="{C3380CC4-5D6E-409C-BE32-E72D297353CC}">
                  <c16:uniqueId val="{00000038-8664-A14C-BE43-24F6860C36D0}"/>
                </c:ext>
              </c:extLst>
            </c:dLbl>
            <c:dLbl>
              <c:idx val="44"/>
              <c:delete val="1"/>
              <c:extLst>
                <c:ext xmlns:c15="http://schemas.microsoft.com/office/drawing/2012/chart" uri="{CE6537A1-D6FC-4f65-9D91-7224C49458BB}"/>
                <c:ext xmlns:c16="http://schemas.microsoft.com/office/drawing/2014/chart" uri="{C3380CC4-5D6E-409C-BE32-E72D297353CC}">
                  <c16:uniqueId val="{00000039-8664-A14C-BE43-24F6860C36D0}"/>
                </c:ext>
              </c:extLst>
            </c:dLbl>
            <c:dLbl>
              <c:idx val="45"/>
              <c:delete val="1"/>
              <c:extLst>
                <c:ext xmlns:c15="http://schemas.microsoft.com/office/drawing/2012/chart" uri="{CE6537A1-D6FC-4f65-9D91-7224C49458BB}"/>
                <c:ext xmlns:c16="http://schemas.microsoft.com/office/drawing/2014/chart" uri="{C3380CC4-5D6E-409C-BE32-E72D297353CC}">
                  <c16:uniqueId val="{0000003A-8664-A14C-BE43-24F6860C36D0}"/>
                </c:ext>
              </c:extLst>
            </c:dLbl>
            <c:dLbl>
              <c:idx val="46"/>
              <c:delete val="1"/>
              <c:extLst>
                <c:ext xmlns:c15="http://schemas.microsoft.com/office/drawing/2012/chart" uri="{CE6537A1-D6FC-4f65-9D91-7224C49458BB}"/>
                <c:ext xmlns:c16="http://schemas.microsoft.com/office/drawing/2014/chart" uri="{C3380CC4-5D6E-409C-BE32-E72D297353CC}">
                  <c16:uniqueId val="{0000003B-8664-A14C-BE43-24F6860C36D0}"/>
                </c:ext>
              </c:extLst>
            </c:dLbl>
            <c:dLbl>
              <c:idx val="48"/>
              <c:delete val="1"/>
              <c:extLst>
                <c:ext xmlns:c15="http://schemas.microsoft.com/office/drawing/2012/chart" uri="{CE6537A1-D6FC-4f65-9D91-7224C49458BB}"/>
                <c:ext xmlns:c16="http://schemas.microsoft.com/office/drawing/2014/chart" uri="{C3380CC4-5D6E-409C-BE32-E72D297353CC}">
                  <c16:uniqueId val="{0000003C-8664-A14C-BE43-24F6860C36D0}"/>
                </c:ext>
              </c:extLst>
            </c:dLbl>
            <c:dLbl>
              <c:idx val="49"/>
              <c:delete val="1"/>
              <c:extLst>
                <c:ext xmlns:c15="http://schemas.microsoft.com/office/drawing/2012/chart" uri="{CE6537A1-D6FC-4f65-9D91-7224C49458BB}"/>
                <c:ext xmlns:c16="http://schemas.microsoft.com/office/drawing/2014/chart" uri="{C3380CC4-5D6E-409C-BE32-E72D297353CC}">
                  <c16:uniqueId val="{0000003D-8664-A14C-BE43-24F6860C36D0}"/>
                </c:ext>
              </c:extLst>
            </c:dLbl>
            <c:dLbl>
              <c:idx val="50"/>
              <c:delete val="1"/>
              <c:extLst>
                <c:ext xmlns:c15="http://schemas.microsoft.com/office/drawing/2012/chart" uri="{CE6537A1-D6FC-4f65-9D91-7224C49458BB}"/>
                <c:ext xmlns:c16="http://schemas.microsoft.com/office/drawing/2014/chart" uri="{C3380CC4-5D6E-409C-BE32-E72D297353CC}">
                  <c16:uniqueId val="{0000003E-8664-A14C-BE43-24F6860C36D0}"/>
                </c:ext>
              </c:extLst>
            </c:dLbl>
            <c:dLbl>
              <c:idx val="51"/>
              <c:delete val="1"/>
              <c:extLst>
                <c:ext xmlns:c15="http://schemas.microsoft.com/office/drawing/2012/chart" uri="{CE6537A1-D6FC-4f65-9D91-7224C49458BB}"/>
                <c:ext xmlns:c16="http://schemas.microsoft.com/office/drawing/2014/chart" uri="{C3380CC4-5D6E-409C-BE32-E72D297353CC}">
                  <c16:uniqueId val="{0000003F-8664-A14C-BE43-24F6860C36D0}"/>
                </c:ext>
              </c:extLst>
            </c:dLbl>
            <c:dLbl>
              <c:idx val="53"/>
              <c:delete val="1"/>
              <c:extLst>
                <c:ext xmlns:c15="http://schemas.microsoft.com/office/drawing/2012/chart" uri="{CE6537A1-D6FC-4f65-9D91-7224C49458BB}"/>
                <c:ext xmlns:c16="http://schemas.microsoft.com/office/drawing/2014/chart" uri="{C3380CC4-5D6E-409C-BE32-E72D297353CC}">
                  <c16:uniqueId val="{00000040-8664-A14C-BE43-24F6860C36D0}"/>
                </c:ext>
              </c:extLst>
            </c:dLbl>
            <c:dLbl>
              <c:idx val="57"/>
              <c:delete val="1"/>
              <c:extLst>
                <c:ext xmlns:c15="http://schemas.microsoft.com/office/drawing/2012/chart" uri="{CE6537A1-D6FC-4f65-9D91-7224C49458BB}"/>
                <c:ext xmlns:c16="http://schemas.microsoft.com/office/drawing/2014/chart" uri="{C3380CC4-5D6E-409C-BE32-E72D297353CC}">
                  <c16:uniqueId val="{00000041-8664-A14C-BE43-24F6860C36D0}"/>
                </c:ext>
              </c:extLst>
            </c:dLbl>
            <c:dLbl>
              <c:idx val="60"/>
              <c:delete val="1"/>
              <c:extLst>
                <c:ext xmlns:c15="http://schemas.microsoft.com/office/drawing/2012/chart" uri="{CE6537A1-D6FC-4f65-9D91-7224C49458BB}"/>
                <c:ext xmlns:c16="http://schemas.microsoft.com/office/drawing/2014/chart" uri="{C3380CC4-5D6E-409C-BE32-E72D297353CC}">
                  <c16:uniqueId val="{00000042-8664-A14C-BE43-24F6860C36D0}"/>
                </c:ext>
              </c:extLst>
            </c:dLbl>
            <c:dLbl>
              <c:idx val="62"/>
              <c:delete val="1"/>
              <c:extLst>
                <c:ext xmlns:c15="http://schemas.microsoft.com/office/drawing/2012/chart" uri="{CE6537A1-D6FC-4f65-9D91-7224C49458BB}"/>
                <c:ext xmlns:c16="http://schemas.microsoft.com/office/drawing/2014/chart" uri="{C3380CC4-5D6E-409C-BE32-E72D297353CC}">
                  <c16:uniqueId val="{00000043-8664-A14C-BE43-24F6860C36D0}"/>
                </c:ext>
              </c:extLst>
            </c:dLbl>
            <c:dLbl>
              <c:idx val="65"/>
              <c:delete val="1"/>
              <c:extLst>
                <c:ext xmlns:c15="http://schemas.microsoft.com/office/drawing/2012/chart" uri="{CE6537A1-D6FC-4f65-9D91-7224C49458BB}"/>
                <c:ext xmlns:c16="http://schemas.microsoft.com/office/drawing/2014/chart" uri="{C3380CC4-5D6E-409C-BE32-E72D297353CC}">
                  <c16:uniqueId val="{00000044-8664-A14C-BE43-24F6860C36D0}"/>
                </c:ext>
              </c:extLst>
            </c:dLbl>
            <c:dLbl>
              <c:idx val="66"/>
              <c:delete val="1"/>
              <c:extLst>
                <c:ext xmlns:c15="http://schemas.microsoft.com/office/drawing/2012/chart" uri="{CE6537A1-D6FC-4f65-9D91-7224C49458BB}"/>
                <c:ext xmlns:c16="http://schemas.microsoft.com/office/drawing/2014/chart" uri="{C3380CC4-5D6E-409C-BE32-E72D297353CC}">
                  <c16:uniqueId val="{00000045-8664-A14C-BE43-24F6860C36D0}"/>
                </c:ext>
              </c:extLst>
            </c:dLbl>
            <c:dLbl>
              <c:idx val="67"/>
              <c:delete val="1"/>
              <c:extLst>
                <c:ext xmlns:c15="http://schemas.microsoft.com/office/drawing/2012/chart" uri="{CE6537A1-D6FC-4f65-9D91-7224C49458BB}"/>
                <c:ext xmlns:c16="http://schemas.microsoft.com/office/drawing/2014/chart" uri="{C3380CC4-5D6E-409C-BE32-E72D297353CC}">
                  <c16:uniqueId val="{00000046-8664-A14C-BE43-24F6860C36D0}"/>
                </c:ext>
              </c:extLst>
            </c:dLbl>
            <c:dLbl>
              <c:idx val="69"/>
              <c:delete val="1"/>
              <c:extLst>
                <c:ext xmlns:c15="http://schemas.microsoft.com/office/drawing/2012/chart" uri="{CE6537A1-D6FC-4f65-9D91-7224C49458BB}"/>
                <c:ext xmlns:c16="http://schemas.microsoft.com/office/drawing/2014/chart" uri="{C3380CC4-5D6E-409C-BE32-E72D297353CC}">
                  <c16:uniqueId val="{00000047-8664-A14C-BE43-24F6860C36D0}"/>
                </c:ext>
              </c:extLst>
            </c:dLbl>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Sheet1!$C$2:$C$15</c:f>
              <c:numCache>
                <c:formatCode>General</c:formatCode>
                <c:ptCount val="14"/>
                <c:pt idx="0">
                  <c:v>2</c:v>
                </c:pt>
                <c:pt idx="1">
                  <c:v>4</c:v>
                </c:pt>
                <c:pt idx="2">
                  <c:v>2</c:v>
                </c:pt>
                <c:pt idx="3">
                  <c:v>4</c:v>
                </c:pt>
                <c:pt idx="5">
                  <c:v>3</c:v>
                </c:pt>
                <c:pt idx="6">
                  <c:v>3</c:v>
                </c:pt>
                <c:pt idx="7">
                  <c:v>5</c:v>
                </c:pt>
                <c:pt idx="8">
                  <c:v>4</c:v>
                </c:pt>
                <c:pt idx="10">
                  <c:v>4</c:v>
                </c:pt>
                <c:pt idx="11">
                  <c:v>4</c:v>
                </c:pt>
                <c:pt idx="12">
                  <c:v>6</c:v>
                </c:pt>
              </c:numCache>
            </c:numRef>
          </c:val>
          <c:extLst>
            <c:ext xmlns:c16="http://schemas.microsoft.com/office/drawing/2014/chart" uri="{C3380CC4-5D6E-409C-BE32-E72D297353CC}">
              <c16:uniqueId val="{00000048-8664-A14C-BE43-24F6860C36D0}"/>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Sheet1!$D$2:$D$15</c:f>
              <c:numCache>
                <c:formatCode>General</c:formatCode>
                <c:ptCount val="14"/>
                <c:pt idx="0">
                  <c:v>55</c:v>
                </c:pt>
                <c:pt idx="1">
                  <c:v>56</c:v>
                </c:pt>
                <c:pt idx="2">
                  <c:v>52</c:v>
                </c:pt>
                <c:pt idx="3">
                  <c:v>52</c:v>
                </c:pt>
                <c:pt idx="5">
                  <c:v>52</c:v>
                </c:pt>
                <c:pt idx="6">
                  <c:v>56</c:v>
                </c:pt>
                <c:pt idx="7">
                  <c:v>52</c:v>
                </c:pt>
                <c:pt idx="8">
                  <c:v>55</c:v>
                </c:pt>
                <c:pt idx="10">
                  <c:v>51</c:v>
                </c:pt>
                <c:pt idx="11">
                  <c:v>54</c:v>
                </c:pt>
                <c:pt idx="12">
                  <c:v>58</c:v>
                </c:pt>
              </c:numCache>
            </c:numRef>
          </c:val>
          <c:extLst>
            <c:ext xmlns:c16="http://schemas.microsoft.com/office/drawing/2014/chart" uri="{C3380CC4-5D6E-409C-BE32-E72D297353CC}">
              <c16:uniqueId val="{00000049-8664-A14C-BE43-24F6860C36D0}"/>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Sheet1!$E$2:$E$15</c:f>
              <c:numCache>
                <c:formatCode>General</c:formatCode>
                <c:ptCount val="14"/>
                <c:pt idx="0">
                  <c:v>42</c:v>
                </c:pt>
                <c:pt idx="1">
                  <c:v>39</c:v>
                </c:pt>
                <c:pt idx="2">
                  <c:v>45</c:v>
                </c:pt>
                <c:pt idx="3">
                  <c:v>43</c:v>
                </c:pt>
                <c:pt idx="5">
                  <c:v>45</c:v>
                </c:pt>
                <c:pt idx="6">
                  <c:v>40</c:v>
                </c:pt>
                <c:pt idx="7">
                  <c:v>43</c:v>
                </c:pt>
                <c:pt idx="8">
                  <c:v>40</c:v>
                </c:pt>
                <c:pt idx="10">
                  <c:v>45</c:v>
                </c:pt>
                <c:pt idx="11">
                  <c:v>41</c:v>
                </c:pt>
                <c:pt idx="12">
                  <c:v>34</c:v>
                </c:pt>
              </c:numCache>
            </c:numRef>
          </c:val>
          <c:extLst>
            <c:ext xmlns:c16="http://schemas.microsoft.com/office/drawing/2014/chart" uri="{C3380CC4-5D6E-409C-BE32-E72D297353CC}">
              <c16:uniqueId val="{0000004A-8664-A14C-BE43-24F6860C36D0}"/>
            </c:ext>
          </c:extLst>
        </c:ser>
        <c:dLbls>
          <c:showLegendKey val="0"/>
          <c:showVal val="0"/>
          <c:showCatName val="0"/>
          <c:showSerName val="0"/>
          <c:showPercent val="0"/>
          <c:showBubbleSize val="0"/>
        </c:dLbls>
        <c:gapWidth val="30"/>
        <c:overlap val="100"/>
        <c:axId val="61351424"/>
        <c:axId val="61352960"/>
      </c:barChart>
      <c:catAx>
        <c:axId val="61351424"/>
        <c:scaling>
          <c:orientation val="minMax"/>
        </c:scaling>
        <c:delete val="0"/>
        <c:axPos val="b"/>
        <c:numFmt formatCode="General" sourceLinked="0"/>
        <c:majorTickMark val="out"/>
        <c:minorTickMark val="none"/>
        <c:tickLblPos val="nextTo"/>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61352960"/>
        <c:crosses val="autoZero"/>
        <c:auto val="1"/>
        <c:lblAlgn val="ctr"/>
        <c:lblOffset val="100"/>
        <c:noMultiLvlLbl val="0"/>
      </c:catAx>
      <c:valAx>
        <c:axId val="61352960"/>
        <c:scaling>
          <c:orientation val="minMax"/>
        </c:scaling>
        <c:delete val="1"/>
        <c:axPos val="l"/>
        <c:numFmt formatCode="0%" sourceLinked="1"/>
        <c:majorTickMark val="out"/>
        <c:minorTickMark val="none"/>
        <c:tickLblPos val="nextTo"/>
        <c:crossAx val="61351424"/>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CA4-C34B-9BF5-B1EDF22C62B2}"/>
                </c:ext>
              </c:extLst>
            </c:dLbl>
            <c:dLbl>
              <c:idx val="1"/>
              <c:delete val="1"/>
              <c:extLst>
                <c:ext xmlns:c15="http://schemas.microsoft.com/office/drawing/2012/chart" uri="{CE6537A1-D6FC-4f65-9D91-7224C49458BB}"/>
                <c:ext xmlns:c16="http://schemas.microsoft.com/office/drawing/2014/chart" uri="{C3380CC4-5D6E-409C-BE32-E72D297353CC}">
                  <c16:uniqueId val="{00000001-7CA4-C34B-9BF5-B1EDF22C62B2}"/>
                </c:ext>
              </c:extLst>
            </c:dLbl>
            <c:dLbl>
              <c:idx val="2"/>
              <c:delete val="1"/>
              <c:extLst>
                <c:ext xmlns:c15="http://schemas.microsoft.com/office/drawing/2012/chart" uri="{CE6537A1-D6FC-4f65-9D91-7224C49458BB}"/>
                <c:ext xmlns:c16="http://schemas.microsoft.com/office/drawing/2014/chart" uri="{C3380CC4-5D6E-409C-BE32-E72D297353CC}">
                  <c16:uniqueId val="{00000002-7CA4-C34B-9BF5-B1EDF22C62B2}"/>
                </c:ext>
              </c:extLst>
            </c:dLbl>
            <c:dLbl>
              <c:idx val="3"/>
              <c:delete val="1"/>
              <c:extLst>
                <c:ext xmlns:c15="http://schemas.microsoft.com/office/drawing/2012/chart" uri="{CE6537A1-D6FC-4f65-9D91-7224C49458BB}"/>
                <c:ext xmlns:c16="http://schemas.microsoft.com/office/drawing/2014/chart" uri="{C3380CC4-5D6E-409C-BE32-E72D297353CC}">
                  <c16:uniqueId val="{00000003-7CA4-C34B-9BF5-B1EDF22C62B2}"/>
                </c:ext>
              </c:extLst>
            </c:dLbl>
            <c:dLbl>
              <c:idx val="5"/>
              <c:delete val="1"/>
              <c:extLst>
                <c:ext xmlns:c15="http://schemas.microsoft.com/office/drawing/2012/chart" uri="{CE6537A1-D6FC-4f65-9D91-7224C49458BB}"/>
                <c:ext xmlns:c16="http://schemas.microsoft.com/office/drawing/2014/chart" uri="{C3380CC4-5D6E-409C-BE32-E72D297353CC}">
                  <c16:uniqueId val="{00000004-7CA4-C34B-9BF5-B1EDF22C62B2}"/>
                </c:ext>
              </c:extLst>
            </c:dLbl>
            <c:dLbl>
              <c:idx val="6"/>
              <c:delete val="1"/>
              <c:extLst>
                <c:ext xmlns:c15="http://schemas.microsoft.com/office/drawing/2012/chart" uri="{CE6537A1-D6FC-4f65-9D91-7224C49458BB}"/>
                <c:ext xmlns:c16="http://schemas.microsoft.com/office/drawing/2014/chart" uri="{C3380CC4-5D6E-409C-BE32-E72D297353CC}">
                  <c16:uniqueId val="{00000005-7CA4-C34B-9BF5-B1EDF22C62B2}"/>
                </c:ext>
              </c:extLst>
            </c:dLbl>
            <c:dLbl>
              <c:idx val="7"/>
              <c:delete val="1"/>
              <c:extLst>
                <c:ext xmlns:c15="http://schemas.microsoft.com/office/drawing/2012/chart" uri="{CE6537A1-D6FC-4f65-9D91-7224C49458BB}"/>
                <c:ext xmlns:c16="http://schemas.microsoft.com/office/drawing/2014/chart" uri="{C3380CC4-5D6E-409C-BE32-E72D297353CC}">
                  <c16:uniqueId val="{00000006-7CA4-C34B-9BF5-B1EDF22C62B2}"/>
                </c:ext>
              </c:extLst>
            </c:dLbl>
            <c:dLbl>
              <c:idx val="8"/>
              <c:delete val="1"/>
              <c:extLst>
                <c:ext xmlns:c15="http://schemas.microsoft.com/office/drawing/2012/chart" uri="{CE6537A1-D6FC-4f65-9D91-7224C49458BB}"/>
                <c:ext xmlns:c16="http://schemas.microsoft.com/office/drawing/2014/chart" uri="{C3380CC4-5D6E-409C-BE32-E72D297353CC}">
                  <c16:uniqueId val="{00000007-7CA4-C34B-9BF5-B1EDF22C62B2}"/>
                </c:ext>
              </c:extLst>
            </c:dLbl>
            <c:dLbl>
              <c:idx val="10"/>
              <c:delete val="1"/>
              <c:extLst>
                <c:ext xmlns:c15="http://schemas.microsoft.com/office/drawing/2012/chart" uri="{CE6537A1-D6FC-4f65-9D91-7224C49458BB}"/>
                <c:ext xmlns:c16="http://schemas.microsoft.com/office/drawing/2014/chart" uri="{C3380CC4-5D6E-409C-BE32-E72D297353CC}">
                  <c16:uniqueId val="{00000008-7CA4-C34B-9BF5-B1EDF22C62B2}"/>
                </c:ext>
              </c:extLst>
            </c:dLbl>
            <c:dLbl>
              <c:idx val="11"/>
              <c:delete val="1"/>
              <c:extLst>
                <c:ext xmlns:c15="http://schemas.microsoft.com/office/drawing/2012/chart" uri="{CE6537A1-D6FC-4f65-9D91-7224C49458BB}"/>
                <c:ext xmlns:c16="http://schemas.microsoft.com/office/drawing/2014/chart" uri="{C3380CC4-5D6E-409C-BE32-E72D297353CC}">
                  <c16:uniqueId val="{00000009-7CA4-C34B-9BF5-B1EDF22C62B2}"/>
                </c:ext>
              </c:extLst>
            </c:dLbl>
            <c:dLbl>
              <c:idx val="12"/>
              <c:delete val="1"/>
              <c:extLst>
                <c:ext xmlns:c15="http://schemas.microsoft.com/office/drawing/2012/chart" uri="{CE6537A1-D6FC-4f65-9D91-7224C49458BB}"/>
                <c:ext xmlns:c16="http://schemas.microsoft.com/office/drawing/2014/chart" uri="{C3380CC4-5D6E-409C-BE32-E72D297353CC}">
                  <c16:uniqueId val="{0000000A-7CA4-C34B-9BF5-B1EDF22C62B2}"/>
                </c:ext>
              </c:extLst>
            </c:dLbl>
            <c:dLbl>
              <c:idx val="13"/>
              <c:delete val="1"/>
              <c:extLst>
                <c:ext xmlns:c15="http://schemas.microsoft.com/office/drawing/2012/chart" uri="{CE6537A1-D6FC-4f65-9D91-7224C49458BB}"/>
                <c:ext xmlns:c16="http://schemas.microsoft.com/office/drawing/2014/chart" uri="{C3380CC4-5D6E-409C-BE32-E72D297353CC}">
                  <c16:uniqueId val="{0000000B-7CA4-C34B-9BF5-B1EDF22C62B2}"/>
                </c:ext>
              </c:extLst>
            </c:dLbl>
            <c:dLbl>
              <c:idx val="17"/>
              <c:delete val="1"/>
              <c:extLst>
                <c:ext xmlns:c15="http://schemas.microsoft.com/office/drawing/2012/chart" uri="{CE6537A1-D6FC-4f65-9D91-7224C49458BB}"/>
                <c:ext xmlns:c16="http://schemas.microsoft.com/office/drawing/2014/chart" uri="{C3380CC4-5D6E-409C-BE32-E72D297353CC}">
                  <c16:uniqueId val="{0000000C-7CA4-C34B-9BF5-B1EDF22C62B2}"/>
                </c:ext>
              </c:extLst>
            </c:dLbl>
            <c:dLbl>
              <c:idx val="18"/>
              <c:delete val="1"/>
              <c:extLst>
                <c:ext xmlns:c15="http://schemas.microsoft.com/office/drawing/2012/chart" uri="{CE6537A1-D6FC-4f65-9D91-7224C49458BB}"/>
                <c:ext xmlns:c16="http://schemas.microsoft.com/office/drawing/2014/chart" uri="{C3380CC4-5D6E-409C-BE32-E72D297353CC}">
                  <c16:uniqueId val="{0000000D-7CA4-C34B-9BF5-B1EDF22C62B2}"/>
                </c:ext>
              </c:extLst>
            </c:dLbl>
            <c:dLbl>
              <c:idx val="19"/>
              <c:delete val="1"/>
              <c:extLst>
                <c:ext xmlns:c15="http://schemas.microsoft.com/office/drawing/2012/chart" uri="{CE6537A1-D6FC-4f65-9D91-7224C49458BB}"/>
                <c:ext xmlns:c16="http://schemas.microsoft.com/office/drawing/2014/chart" uri="{C3380CC4-5D6E-409C-BE32-E72D297353CC}">
                  <c16:uniqueId val="{0000000E-7CA4-C34B-9BF5-B1EDF22C62B2}"/>
                </c:ext>
              </c:extLst>
            </c:dLbl>
            <c:dLbl>
              <c:idx val="20"/>
              <c:delete val="1"/>
              <c:extLst>
                <c:ext xmlns:c15="http://schemas.microsoft.com/office/drawing/2012/chart" uri="{CE6537A1-D6FC-4f65-9D91-7224C49458BB}"/>
                <c:ext xmlns:c16="http://schemas.microsoft.com/office/drawing/2014/chart" uri="{C3380CC4-5D6E-409C-BE32-E72D297353CC}">
                  <c16:uniqueId val="{0000000F-7CA4-C34B-9BF5-B1EDF22C62B2}"/>
                </c:ext>
              </c:extLst>
            </c:dLbl>
            <c:dLbl>
              <c:idx val="21"/>
              <c:delete val="1"/>
              <c:extLst>
                <c:ext xmlns:c15="http://schemas.microsoft.com/office/drawing/2012/chart" uri="{CE6537A1-D6FC-4f65-9D91-7224C49458BB}"/>
                <c:ext xmlns:c16="http://schemas.microsoft.com/office/drawing/2014/chart" uri="{C3380CC4-5D6E-409C-BE32-E72D297353CC}">
                  <c16:uniqueId val="{00000010-7CA4-C34B-9BF5-B1EDF22C62B2}"/>
                </c:ext>
              </c:extLst>
            </c:dLbl>
            <c:dLbl>
              <c:idx val="22"/>
              <c:delete val="1"/>
              <c:extLst>
                <c:ext xmlns:c15="http://schemas.microsoft.com/office/drawing/2012/chart" uri="{CE6537A1-D6FC-4f65-9D91-7224C49458BB}"/>
                <c:ext xmlns:c16="http://schemas.microsoft.com/office/drawing/2014/chart" uri="{C3380CC4-5D6E-409C-BE32-E72D297353CC}">
                  <c16:uniqueId val="{00000011-7CA4-C34B-9BF5-B1EDF22C62B2}"/>
                </c:ext>
              </c:extLst>
            </c:dLbl>
            <c:dLbl>
              <c:idx val="23"/>
              <c:delete val="1"/>
              <c:extLst>
                <c:ext xmlns:c15="http://schemas.microsoft.com/office/drawing/2012/chart" uri="{CE6537A1-D6FC-4f65-9D91-7224C49458BB}"/>
                <c:ext xmlns:c16="http://schemas.microsoft.com/office/drawing/2014/chart" uri="{C3380CC4-5D6E-409C-BE32-E72D297353CC}">
                  <c16:uniqueId val="{00000012-7CA4-C34B-9BF5-B1EDF22C62B2}"/>
                </c:ext>
              </c:extLst>
            </c:dLbl>
            <c:dLbl>
              <c:idx val="24"/>
              <c:delete val="1"/>
              <c:extLst>
                <c:ext xmlns:c15="http://schemas.microsoft.com/office/drawing/2012/chart" uri="{CE6537A1-D6FC-4f65-9D91-7224C49458BB}"/>
                <c:ext xmlns:c16="http://schemas.microsoft.com/office/drawing/2014/chart" uri="{C3380CC4-5D6E-409C-BE32-E72D297353CC}">
                  <c16:uniqueId val="{00000013-7CA4-C34B-9BF5-B1EDF22C62B2}"/>
                </c:ext>
              </c:extLst>
            </c:dLbl>
            <c:dLbl>
              <c:idx val="27"/>
              <c:delete val="1"/>
              <c:extLst>
                <c:ext xmlns:c15="http://schemas.microsoft.com/office/drawing/2012/chart" uri="{CE6537A1-D6FC-4f65-9D91-7224C49458BB}"/>
                <c:ext xmlns:c16="http://schemas.microsoft.com/office/drawing/2014/chart" uri="{C3380CC4-5D6E-409C-BE32-E72D297353CC}">
                  <c16:uniqueId val="{00000014-7CA4-C34B-9BF5-B1EDF22C62B2}"/>
                </c:ext>
              </c:extLst>
            </c:dLbl>
            <c:dLbl>
              <c:idx val="28"/>
              <c:delete val="1"/>
              <c:extLst>
                <c:ext xmlns:c15="http://schemas.microsoft.com/office/drawing/2012/chart" uri="{CE6537A1-D6FC-4f65-9D91-7224C49458BB}"/>
                <c:ext xmlns:c16="http://schemas.microsoft.com/office/drawing/2014/chart" uri="{C3380CC4-5D6E-409C-BE32-E72D297353CC}">
                  <c16:uniqueId val="{00000015-7CA4-C34B-9BF5-B1EDF22C62B2}"/>
                </c:ext>
              </c:extLst>
            </c:dLbl>
            <c:dLbl>
              <c:idx val="29"/>
              <c:delete val="1"/>
              <c:extLst>
                <c:ext xmlns:c15="http://schemas.microsoft.com/office/drawing/2012/chart" uri="{CE6537A1-D6FC-4f65-9D91-7224C49458BB}"/>
                <c:ext xmlns:c16="http://schemas.microsoft.com/office/drawing/2014/chart" uri="{C3380CC4-5D6E-409C-BE32-E72D297353CC}">
                  <c16:uniqueId val="{00000016-7CA4-C34B-9BF5-B1EDF22C62B2}"/>
                </c:ext>
              </c:extLst>
            </c:dLbl>
            <c:dLbl>
              <c:idx val="31"/>
              <c:delete val="1"/>
              <c:extLst>
                <c:ext xmlns:c15="http://schemas.microsoft.com/office/drawing/2012/chart" uri="{CE6537A1-D6FC-4f65-9D91-7224C49458BB}"/>
                <c:ext xmlns:c16="http://schemas.microsoft.com/office/drawing/2014/chart" uri="{C3380CC4-5D6E-409C-BE32-E72D297353CC}">
                  <c16:uniqueId val="{00000017-7CA4-C34B-9BF5-B1EDF22C62B2}"/>
                </c:ext>
              </c:extLst>
            </c:dLbl>
            <c:dLbl>
              <c:idx val="32"/>
              <c:delete val="1"/>
              <c:extLst>
                <c:ext xmlns:c15="http://schemas.microsoft.com/office/drawing/2012/chart" uri="{CE6537A1-D6FC-4f65-9D91-7224C49458BB}"/>
                <c:ext xmlns:c16="http://schemas.microsoft.com/office/drawing/2014/chart" uri="{C3380CC4-5D6E-409C-BE32-E72D297353CC}">
                  <c16:uniqueId val="{00000018-7CA4-C34B-9BF5-B1EDF22C62B2}"/>
                </c:ext>
              </c:extLst>
            </c:dLbl>
            <c:dLbl>
              <c:idx val="33"/>
              <c:delete val="1"/>
              <c:extLst>
                <c:ext xmlns:c15="http://schemas.microsoft.com/office/drawing/2012/chart" uri="{CE6537A1-D6FC-4f65-9D91-7224C49458BB}"/>
                <c:ext xmlns:c16="http://schemas.microsoft.com/office/drawing/2014/chart" uri="{C3380CC4-5D6E-409C-BE32-E72D297353CC}">
                  <c16:uniqueId val="{00000019-7CA4-C34B-9BF5-B1EDF22C62B2}"/>
                </c:ext>
              </c:extLst>
            </c:dLbl>
            <c:dLbl>
              <c:idx val="34"/>
              <c:delete val="1"/>
              <c:extLst>
                <c:ext xmlns:c15="http://schemas.microsoft.com/office/drawing/2012/chart" uri="{CE6537A1-D6FC-4f65-9D91-7224C49458BB}"/>
                <c:ext xmlns:c16="http://schemas.microsoft.com/office/drawing/2014/chart" uri="{C3380CC4-5D6E-409C-BE32-E72D297353CC}">
                  <c16:uniqueId val="{0000001A-7CA4-C34B-9BF5-B1EDF22C62B2}"/>
                </c:ext>
              </c:extLst>
            </c:dLbl>
            <c:dLbl>
              <c:idx val="36"/>
              <c:delete val="1"/>
              <c:extLst>
                <c:ext xmlns:c15="http://schemas.microsoft.com/office/drawing/2012/chart" uri="{CE6537A1-D6FC-4f65-9D91-7224C49458BB}"/>
                <c:ext xmlns:c16="http://schemas.microsoft.com/office/drawing/2014/chart" uri="{C3380CC4-5D6E-409C-BE32-E72D297353CC}">
                  <c16:uniqueId val="{0000001B-7CA4-C34B-9BF5-B1EDF22C62B2}"/>
                </c:ext>
              </c:extLst>
            </c:dLbl>
            <c:dLbl>
              <c:idx val="37"/>
              <c:delete val="1"/>
              <c:extLst>
                <c:ext xmlns:c15="http://schemas.microsoft.com/office/drawing/2012/chart" uri="{CE6537A1-D6FC-4f65-9D91-7224C49458BB}"/>
                <c:ext xmlns:c16="http://schemas.microsoft.com/office/drawing/2014/chart" uri="{C3380CC4-5D6E-409C-BE32-E72D297353CC}">
                  <c16:uniqueId val="{0000001C-7CA4-C34B-9BF5-B1EDF22C62B2}"/>
                </c:ext>
              </c:extLst>
            </c:dLbl>
            <c:dLbl>
              <c:idx val="38"/>
              <c:delete val="1"/>
              <c:extLst>
                <c:ext xmlns:c15="http://schemas.microsoft.com/office/drawing/2012/chart" uri="{CE6537A1-D6FC-4f65-9D91-7224C49458BB}"/>
                <c:ext xmlns:c16="http://schemas.microsoft.com/office/drawing/2014/chart" uri="{C3380CC4-5D6E-409C-BE32-E72D297353CC}">
                  <c16:uniqueId val="{0000001D-7CA4-C34B-9BF5-B1EDF22C62B2}"/>
                </c:ext>
              </c:extLst>
            </c:dLbl>
            <c:dLbl>
              <c:idx val="39"/>
              <c:delete val="1"/>
              <c:extLst>
                <c:ext xmlns:c15="http://schemas.microsoft.com/office/drawing/2012/chart" uri="{CE6537A1-D6FC-4f65-9D91-7224C49458BB}"/>
                <c:ext xmlns:c16="http://schemas.microsoft.com/office/drawing/2014/chart" uri="{C3380CC4-5D6E-409C-BE32-E72D297353CC}">
                  <c16:uniqueId val="{0000001E-7CA4-C34B-9BF5-B1EDF22C62B2}"/>
                </c:ext>
              </c:extLst>
            </c:dLbl>
            <c:dLbl>
              <c:idx val="40"/>
              <c:delete val="1"/>
              <c:extLst>
                <c:ext xmlns:c15="http://schemas.microsoft.com/office/drawing/2012/chart" uri="{CE6537A1-D6FC-4f65-9D91-7224C49458BB}"/>
                <c:ext xmlns:c16="http://schemas.microsoft.com/office/drawing/2014/chart" uri="{C3380CC4-5D6E-409C-BE32-E72D297353CC}">
                  <c16:uniqueId val="{0000001F-7CA4-C34B-9BF5-B1EDF22C62B2}"/>
                </c:ext>
              </c:extLst>
            </c:dLbl>
            <c:dLbl>
              <c:idx val="41"/>
              <c:delete val="1"/>
              <c:extLst>
                <c:ext xmlns:c15="http://schemas.microsoft.com/office/drawing/2012/chart" uri="{CE6537A1-D6FC-4f65-9D91-7224C49458BB}"/>
                <c:ext xmlns:c16="http://schemas.microsoft.com/office/drawing/2014/chart" uri="{C3380CC4-5D6E-409C-BE32-E72D297353CC}">
                  <c16:uniqueId val="{00000020-7CA4-C34B-9BF5-B1EDF22C62B2}"/>
                </c:ext>
              </c:extLst>
            </c:dLbl>
            <c:dLbl>
              <c:idx val="43"/>
              <c:delete val="1"/>
              <c:extLst>
                <c:ext xmlns:c15="http://schemas.microsoft.com/office/drawing/2012/chart" uri="{CE6537A1-D6FC-4f65-9D91-7224C49458BB}"/>
                <c:ext xmlns:c16="http://schemas.microsoft.com/office/drawing/2014/chart" uri="{C3380CC4-5D6E-409C-BE32-E72D297353CC}">
                  <c16:uniqueId val="{00000021-7CA4-C34B-9BF5-B1EDF22C62B2}"/>
                </c:ext>
              </c:extLst>
            </c:dLbl>
            <c:dLbl>
              <c:idx val="48"/>
              <c:delete val="1"/>
              <c:extLst>
                <c:ext xmlns:c15="http://schemas.microsoft.com/office/drawing/2012/chart" uri="{CE6537A1-D6FC-4f65-9D91-7224C49458BB}"/>
                <c:ext xmlns:c16="http://schemas.microsoft.com/office/drawing/2014/chart" uri="{C3380CC4-5D6E-409C-BE32-E72D297353CC}">
                  <c16:uniqueId val="{00000022-7CA4-C34B-9BF5-B1EDF22C62B2}"/>
                </c:ext>
              </c:extLst>
            </c:dLbl>
            <c:dLbl>
              <c:idx val="49"/>
              <c:delete val="1"/>
              <c:extLst>
                <c:ext xmlns:c15="http://schemas.microsoft.com/office/drawing/2012/chart" uri="{CE6537A1-D6FC-4f65-9D91-7224C49458BB}"/>
                <c:ext xmlns:c16="http://schemas.microsoft.com/office/drawing/2014/chart" uri="{C3380CC4-5D6E-409C-BE32-E72D297353CC}">
                  <c16:uniqueId val="{00000023-7CA4-C34B-9BF5-B1EDF22C62B2}"/>
                </c:ext>
              </c:extLst>
            </c:dLbl>
            <c:dLbl>
              <c:idx val="50"/>
              <c:delete val="1"/>
              <c:extLst>
                <c:ext xmlns:c15="http://schemas.microsoft.com/office/drawing/2012/chart" uri="{CE6537A1-D6FC-4f65-9D91-7224C49458BB}"/>
                <c:ext xmlns:c16="http://schemas.microsoft.com/office/drawing/2014/chart" uri="{C3380CC4-5D6E-409C-BE32-E72D297353CC}">
                  <c16:uniqueId val="{00000024-7CA4-C34B-9BF5-B1EDF22C62B2}"/>
                </c:ext>
              </c:extLst>
            </c:dLbl>
            <c:dLbl>
              <c:idx val="55"/>
              <c:delete val="1"/>
              <c:extLst>
                <c:ext xmlns:c15="http://schemas.microsoft.com/office/drawing/2012/chart" uri="{CE6537A1-D6FC-4f65-9D91-7224C49458BB}"/>
                <c:ext xmlns:c16="http://schemas.microsoft.com/office/drawing/2014/chart" uri="{C3380CC4-5D6E-409C-BE32-E72D297353CC}">
                  <c16:uniqueId val="{00000025-7CA4-C34B-9BF5-B1EDF22C62B2}"/>
                </c:ext>
              </c:extLst>
            </c:dLbl>
            <c:dLbl>
              <c:idx val="57"/>
              <c:delete val="1"/>
              <c:extLst>
                <c:ext xmlns:c15="http://schemas.microsoft.com/office/drawing/2012/chart" uri="{CE6537A1-D6FC-4f65-9D91-7224C49458BB}"/>
                <c:ext xmlns:c16="http://schemas.microsoft.com/office/drawing/2014/chart" uri="{C3380CC4-5D6E-409C-BE32-E72D297353CC}">
                  <c16:uniqueId val="{00000026-7CA4-C34B-9BF5-B1EDF22C62B2}"/>
                </c:ext>
              </c:extLst>
            </c:dLbl>
            <c:dLbl>
              <c:idx val="64"/>
              <c:delete val="1"/>
              <c:extLst>
                <c:ext xmlns:c15="http://schemas.microsoft.com/office/drawing/2012/chart" uri="{CE6537A1-D6FC-4f65-9D91-7224C49458BB}"/>
                <c:ext xmlns:c16="http://schemas.microsoft.com/office/drawing/2014/chart" uri="{C3380CC4-5D6E-409C-BE32-E72D297353CC}">
                  <c16:uniqueId val="{00000027-7CA4-C34B-9BF5-B1EDF22C62B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Sheet1!$B$2:$B$15</c:f>
              <c:numCache>
                <c:formatCode>General</c:formatCode>
                <c:ptCount val="14"/>
                <c:pt idx="0">
                  <c:v>1</c:v>
                </c:pt>
                <c:pt idx="3">
                  <c:v>1</c:v>
                </c:pt>
                <c:pt idx="7">
                  <c:v>0</c:v>
                </c:pt>
                <c:pt idx="10">
                  <c:v>1</c:v>
                </c:pt>
                <c:pt idx="11">
                  <c:v>0</c:v>
                </c:pt>
                <c:pt idx="12">
                  <c:v>1</c:v>
                </c:pt>
              </c:numCache>
            </c:numRef>
          </c:val>
          <c:extLst>
            <c:ext xmlns:c16="http://schemas.microsoft.com/office/drawing/2014/chart" uri="{C3380CC4-5D6E-409C-BE32-E72D297353CC}">
              <c16:uniqueId val="{00000028-7CA4-C34B-9BF5-B1EDF22C62B2}"/>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9-7CA4-C34B-9BF5-B1EDF22C62B2}"/>
                </c:ext>
              </c:extLst>
            </c:dLbl>
            <c:dLbl>
              <c:idx val="3"/>
              <c:delete val="1"/>
              <c:extLst>
                <c:ext xmlns:c15="http://schemas.microsoft.com/office/drawing/2012/chart" uri="{CE6537A1-D6FC-4f65-9D91-7224C49458BB}"/>
                <c:ext xmlns:c16="http://schemas.microsoft.com/office/drawing/2014/chart" uri="{C3380CC4-5D6E-409C-BE32-E72D297353CC}">
                  <c16:uniqueId val="{0000002A-7CA4-C34B-9BF5-B1EDF22C62B2}"/>
                </c:ext>
              </c:extLst>
            </c:dLbl>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7CA4-C34B-9BF5-B1EDF22C62B2}"/>
                </c:ext>
              </c:extLst>
            </c:dLbl>
            <c:dLbl>
              <c:idx val="16"/>
              <c:layout>
                <c:manualLayout>
                  <c:x val="-1.4725711591025016E-3"/>
                  <c:y val="-2.8131189692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7CA4-C34B-9BF5-B1EDF22C62B2}"/>
                </c:ext>
              </c:extLst>
            </c:dLbl>
            <c:dLbl>
              <c:idx val="17"/>
              <c:delete val="1"/>
              <c:extLst>
                <c:ext xmlns:c15="http://schemas.microsoft.com/office/drawing/2012/chart" uri="{CE6537A1-D6FC-4f65-9D91-7224C49458BB}"/>
                <c:ext xmlns:c16="http://schemas.microsoft.com/office/drawing/2014/chart" uri="{C3380CC4-5D6E-409C-BE32-E72D297353CC}">
                  <c16:uniqueId val="{0000002D-7CA4-C34B-9BF5-B1EDF22C62B2}"/>
                </c:ext>
              </c:extLst>
            </c:dLbl>
            <c:dLbl>
              <c:idx val="19"/>
              <c:delete val="1"/>
              <c:extLst>
                <c:ext xmlns:c15="http://schemas.microsoft.com/office/drawing/2012/chart" uri="{CE6537A1-D6FC-4f65-9D91-7224C49458BB}"/>
                <c:ext xmlns:c16="http://schemas.microsoft.com/office/drawing/2014/chart" uri="{C3380CC4-5D6E-409C-BE32-E72D297353CC}">
                  <c16:uniqueId val="{0000002E-7CA4-C34B-9BF5-B1EDF22C62B2}"/>
                </c:ext>
              </c:extLst>
            </c:dLbl>
            <c:dLbl>
              <c:idx val="20"/>
              <c:delete val="1"/>
              <c:extLst>
                <c:ext xmlns:c15="http://schemas.microsoft.com/office/drawing/2012/chart" uri="{CE6537A1-D6FC-4f65-9D91-7224C49458BB}"/>
                <c:ext xmlns:c16="http://schemas.microsoft.com/office/drawing/2014/chart" uri="{C3380CC4-5D6E-409C-BE32-E72D297353CC}">
                  <c16:uniqueId val="{0000002F-7CA4-C34B-9BF5-B1EDF22C62B2}"/>
                </c:ext>
              </c:extLst>
            </c:dLbl>
            <c:dLbl>
              <c:idx val="21"/>
              <c:delete val="1"/>
              <c:extLst>
                <c:ext xmlns:c15="http://schemas.microsoft.com/office/drawing/2012/chart" uri="{CE6537A1-D6FC-4f65-9D91-7224C49458BB}"/>
                <c:ext xmlns:c16="http://schemas.microsoft.com/office/drawing/2014/chart" uri="{C3380CC4-5D6E-409C-BE32-E72D297353CC}">
                  <c16:uniqueId val="{00000030-7CA4-C34B-9BF5-B1EDF22C62B2}"/>
                </c:ext>
              </c:extLst>
            </c:dLbl>
            <c:dLbl>
              <c:idx val="24"/>
              <c:delete val="1"/>
              <c:extLst>
                <c:ext xmlns:c15="http://schemas.microsoft.com/office/drawing/2012/chart" uri="{CE6537A1-D6FC-4f65-9D91-7224C49458BB}"/>
                <c:ext xmlns:c16="http://schemas.microsoft.com/office/drawing/2014/chart" uri="{C3380CC4-5D6E-409C-BE32-E72D297353CC}">
                  <c16:uniqueId val="{00000031-7CA4-C34B-9BF5-B1EDF22C62B2}"/>
                </c:ext>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7CA4-C34B-9BF5-B1EDF22C62B2}"/>
                </c:ext>
              </c:extLst>
            </c:dLbl>
            <c:dLbl>
              <c:idx val="30"/>
              <c:delete val="1"/>
              <c:extLst>
                <c:ext xmlns:c15="http://schemas.microsoft.com/office/drawing/2012/chart" uri="{CE6537A1-D6FC-4f65-9D91-7224C49458BB}"/>
                <c:ext xmlns:c16="http://schemas.microsoft.com/office/drawing/2014/chart" uri="{C3380CC4-5D6E-409C-BE32-E72D297353CC}">
                  <c16:uniqueId val="{00000033-7CA4-C34B-9BF5-B1EDF22C62B2}"/>
                </c:ext>
              </c:extLst>
            </c:dLbl>
            <c:dLbl>
              <c:idx val="32"/>
              <c:delete val="1"/>
              <c:extLst>
                <c:ext xmlns:c15="http://schemas.microsoft.com/office/drawing/2012/chart" uri="{CE6537A1-D6FC-4f65-9D91-7224C49458BB}"/>
                <c:ext xmlns:c16="http://schemas.microsoft.com/office/drawing/2014/chart" uri="{C3380CC4-5D6E-409C-BE32-E72D297353CC}">
                  <c16:uniqueId val="{00000034-7CA4-C34B-9BF5-B1EDF22C62B2}"/>
                </c:ext>
              </c:extLst>
            </c:dLbl>
            <c:dLbl>
              <c:idx val="34"/>
              <c:delete val="1"/>
              <c:extLst>
                <c:ext xmlns:c15="http://schemas.microsoft.com/office/drawing/2012/chart" uri="{CE6537A1-D6FC-4f65-9D91-7224C49458BB}"/>
                <c:ext xmlns:c16="http://schemas.microsoft.com/office/drawing/2014/chart" uri="{C3380CC4-5D6E-409C-BE32-E72D297353CC}">
                  <c16:uniqueId val="{00000035-7CA4-C34B-9BF5-B1EDF22C62B2}"/>
                </c:ext>
              </c:extLst>
            </c:dLbl>
            <c:dLbl>
              <c:idx val="35"/>
              <c:delete val="1"/>
              <c:extLst>
                <c:ext xmlns:c15="http://schemas.microsoft.com/office/drawing/2012/chart" uri="{CE6537A1-D6FC-4f65-9D91-7224C49458BB}"/>
                <c:ext xmlns:c16="http://schemas.microsoft.com/office/drawing/2014/chart" uri="{C3380CC4-5D6E-409C-BE32-E72D297353CC}">
                  <c16:uniqueId val="{00000036-7CA4-C34B-9BF5-B1EDF22C62B2}"/>
                </c:ext>
              </c:extLst>
            </c:dLbl>
            <c:dLbl>
              <c:idx val="37"/>
              <c:delete val="1"/>
              <c:extLst>
                <c:ext xmlns:c15="http://schemas.microsoft.com/office/drawing/2012/chart" uri="{CE6537A1-D6FC-4f65-9D91-7224C49458BB}"/>
                <c:ext xmlns:c16="http://schemas.microsoft.com/office/drawing/2014/chart" uri="{C3380CC4-5D6E-409C-BE32-E72D297353CC}">
                  <c16:uniqueId val="{00000037-7CA4-C34B-9BF5-B1EDF22C62B2}"/>
                </c:ext>
              </c:extLst>
            </c:dLbl>
            <c:dLbl>
              <c:idx val="38"/>
              <c:delete val="1"/>
              <c:extLst>
                <c:ext xmlns:c15="http://schemas.microsoft.com/office/drawing/2012/chart" uri="{CE6537A1-D6FC-4f65-9D91-7224C49458BB}"/>
                <c:ext xmlns:c16="http://schemas.microsoft.com/office/drawing/2014/chart" uri="{C3380CC4-5D6E-409C-BE32-E72D297353CC}">
                  <c16:uniqueId val="{00000038-7CA4-C34B-9BF5-B1EDF22C62B2}"/>
                </c:ext>
              </c:extLst>
            </c:dLbl>
            <c:dLbl>
              <c:idx val="39"/>
              <c:delete val="1"/>
              <c:extLst>
                <c:ext xmlns:c15="http://schemas.microsoft.com/office/drawing/2012/chart" uri="{CE6537A1-D6FC-4f65-9D91-7224C49458BB}"/>
                <c:ext xmlns:c16="http://schemas.microsoft.com/office/drawing/2014/chart" uri="{C3380CC4-5D6E-409C-BE32-E72D297353CC}">
                  <c16:uniqueId val="{00000039-7CA4-C34B-9BF5-B1EDF22C62B2}"/>
                </c:ext>
              </c:extLst>
            </c:dLbl>
            <c:dLbl>
              <c:idx val="41"/>
              <c:delete val="1"/>
              <c:extLst>
                <c:ext xmlns:c15="http://schemas.microsoft.com/office/drawing/2012/chart" uri="{CE6537A1-D6FC-4f65-9D91-7224C49458BB}"/>
                <c:ext xmlns:c16="http://schemas.microsoft.com/office/drawing/2014/chart" uri="{C3380CC4-5D6E-409C-BE32-E72D297353CC}">
                  <c16:uniqueId val="{0000003A-7CA4-C34B-9BF5-B1EDF22C62B2}"/>
                </c:ext>
              </c:extLst>
            </c:dLbl>
            <c:dLbl>
              <c:idx val="44"/>
              <c:delete val="1"/>
              <c:extLst>
                <c:ext xmlns:c15="http://schemas.microsoft.com/office/drawing/2012/chart" uri="{CE6537A1-D6FC-4f65-9D91-7224C49458BB}"/>
                <c:ext xmlns:c16="http://schemas.microsoft.com/office/drawing/2014/chart" uri="{C3380CC4-5D6E-409C-BE32-E72D297353CC}">
                  <c16:uniqueId val="{0000003B-7CA4-C34B-9BF5-B1EDF22C62B2}"/>
                </c:ext>
              </c:extLst>
            </c:dLbl>
            <c:dLbl>
              <c:idx val="45"/>
              <c:delete val="1"/>
              <c:extLst>
                <c:ext xmlns:c15="http://schemas.microsoft.com/office/drawing/2012/chart" uri="{CE6537A1-D6FC-4f65-9D91-7224C49458BB}"/>
                <c:ext xmlns:c16="http://schemas.microsoft.com/office/drawing/2014/chart" uri="{C3380CC4-5D6E-409C-BE32-E72D297353CC}">
                  <c16:uniqueId val="{0000003C-7CA4-C34B-9BF5-B1EDF22C62B2}"/>
                </c:ext>
              </c:extLst>
            </c:dLbl>
            <c:dLbl>
              <c:idx val="46"/>
              <c:delete val="1"/>
              <c:extLst>
                <c:ext xmlns:c15="http://schemas.microsoft.com/office/drawing/2012/chart" uri="{CE6537A1-D6FC-4f65-9D91-7224C49458BB}"/>
                <c:ext xmlns:c16="http://schemas.microsoft.com/office/drawing/2014/chart" uri="{C3380CC4-5D6E-409C-BE32-E72D297353CC}">
                  <c16:uniqueId val="{0000003D-7CA4-C34B-9BF5-B1EDF22C62B2}"/>
                </c:ext>
              </c:extLst>
            </c:dLbl>
            <c:dLbl>
              <c:idx val="48"/>
              <c:delete val="1"/>
              <c:extLst>
                <c:ext xmlns:c15="http://schemas.microsoft.com/office/drawing/2012/chart" uri="{CE6537A1-D6FC-4f65-9D91-7224C49458BB}"/>
                <c:ext xmlns:c16="http://schemas.microsoft.com/office/drawing/2014/chart" uri="{C3380CC4-5D6E-409C-BE32-E72D297353CC}">
                  <c16:uniqueId val="{0000003E-7CA4-C34B-9BF5-B1EDF22C62B2}"/>
                </c:ext>
              </c:extLst>
            </c:dLbl>
            <c:dLbl>
              <c:idx val="49"/>
              <c:delete val="1"/>
              <c:extLst>
                <c:ext xmlns:c15="http://schemas.microsoft.com/office/drawing/2012/chart" uri="{CE6537A1-D6FC-4f65-9D91-7224C49458BB}"/>
                <c:ext xmlns:c16="http://schemas.microsoft.com/office/drawing/2014/chart" uri="{C3380CC4-5D6E-409C-BE32-E72D297353CC}">
                  <c16:uniqueId val="{0000003F-7CA4-C34B-9BF5-B1EDF22C62B2}"/>
                </c:ext>
              </c:extLst>
            </c:dLbl>
            <c:dLbl>
              <c:idx val="50"/>
              <c:delete val="1"/>
              <c:extLst>
                <c:ext xmlns:c15="http://schemas.microsoft.com/office/drawing/2012/chart" uri="{CE6537A1-D6FC-4f65-9D91-7224C49458BB}"/>
                <c:ext xmlns:c16="http://schemas.microsoft.com/office/drawing/2014/chart" uri="{C3380CC4-5D6E-409C-BE32-E72D297353CC}">
                  <c16:uniqueId val="{00000040-7CA4-C34B-9BF5-B1EDF22C62B2}"/>
                </c:ext>
              </c:extLst>
            </c:dLbl>
            <c:dLbl>
              <c:idx val="51"/>
              <c:delete val="1"/>
              <c:extLst>
                <c:ext xmlns:c15="http://schemas.microsoft.com/office/drawing/2012/chart" uri="{CE6537A1-D6FC-4f65-9D91-7224C49458BB}"/>
                <c:ext xmlns:c16="http://schemas.microsoft.com/office/drawing/2014/chart" uri="{C3380CC4-5D6E-409C-BE32-E72D297353CC}">
                  <c16:uniqueId val="{00000041-7CA4-C34B-9BF5-B1EDF22C62B2}"/>
                </c:ext>
              </c:extLst>
            </c:dLbl>
            <c:dLbl>
              <c:idx val="53"/>
              <c:delete val="1"/>
              <c:extLst>
                <c:ext xmlns:c15="http://schemas.microsoft.com/office/drawing/2012/chart" uri="{CE6537A1-D6FC-4f65-9D91-7224C49458BB}"/>
                <c:ext xmlns:c16="http://schemas.microsoft.com/office/drawing/2014/chart" uri="{C3380CC4-5D6E-409C-BE32-E72D297353CC}">
                  <c16:uniqueId val="{00000042-7CA4-C34B-9BF5-B1EDF22C62B2}"/>
                </c:ext>
              </c:extLst>
            </c:dLbl>
            <c:dLbl>
              <c:idx val="57"/>
              <c:delete val="1"/>
              <c:extLst>
                <c:ext xmlns:c15="http://schemas.microsoft.com/office/drawing/2012/chart" uri="{CE6537A1-D6FC-4f65-9D91-7224C49458BB}"/>
                <c:ext xmlns:c16="http://schemas.microsoft.com/office/drawing/2014/chart" uri="{C3380CC4-5D6E-409C-BE32-E72D297353CC}">
                  <c16:uniqueId val="{00000043-7CA4-C34B-9BF5-B1EDF22C62B2}"/>
                </c:ext>
              </c:extLst>
            </c:dLbl>
            <c:dLbl>
              <c:idx val="60"/>
              <c:delete val="1"/>
              <c:extLst>
                <c:ext xmlns:c15="http://schemas.microsoft.com/office/drawing/2012/chart" uri="{CE6537A1-D6FC-4f65-9D91-7224C49458BB}"/>
                <c:ext xmlns:c16="http://schemas.microsoft.com/office/drawing/2014/chart" uri="{C3380CC4-5D6E-409C-BE32-E72D297353CC}">
                  <c16:uniqueId val="{00000044-7CA4-C34B-9BF5-B1EDF22C62B2}"/>
                </c:ext>
              </c:extLst>
            </c:dLbl>
            <c:dLbl>
              <c:idx val="62"/>
              <c:delete val="1"/>
              <c:extLst>
                <c:ext xmlns:c15="http://schemas.microsoft.com/office/drawing/2012/chart" uri="{CE6537A1-D6FC-4f65-9D91-7224C49458BB}"/>
                <c:ext xmlns:c16="http://schemas.microsoft.com/office/drawing/2014/chart" uri="{C3380CC4-5D6E-409C-BE32-E72D297353CC}">
                  <c16:uniqueId val="{00000045-7CA4-C34B-9BF5-B1EDF22C62B2}"/>
                </c:ext>
              </c:extLst>
            </c:dLbl>
            <c:dLbl>
              <c:idx val="65"/>
              <c:delete val="1"/>
              <c:extLst>
                <c:ext xmlns:c15="http://schemas.microsoft.com/office/drawing/2012/chart" uri="{CE6537A1-D6FC-4f65-9D91-7224C49458BB}"/>
                <c:ext xmlns:c16="http://schemas.microsoft.com/office/drawing/2014/chart" uri="{C3380CC4-5D6E-409C-BE32-E72D297353CC}">
                  <c16:uniqueId val="{00000046-7CA4-C34B-9BF5-B1EDF22C62B2}"/>
                </c:ext>
              </c:extLst>
            </c:dLbl>
            <c:dLbl>
              <c:idx val="66"/>
              <c:delete val="1"/>
              <c:extLst>
                <c:ext xmlns:c15="http://schemas.microsoft.com/office/drawing/2012/chart" uri="{CE6537A1-D6FC-4f65-9D91-7224C49458BB}"/>
                <c:ext xmlns:c16="http://schemas.microsoft.com/office/drawing/2014/chart" uri="{C3380CC4-5D6E-409C-BE32-E72D297353CC}">
                  <c16:uniqueId val="{00000047-7CA4-C34B-9BF5-B1EDF22C62B2}"/>
                </c:ext>
              </c:extLst>
            </c:dLbl>
            <c:dLbl>
              <c:idx val="67"/>
              <c:delete val="1"/>
              <c:extLst>
                <c:ext xmlns:c15="http://schemas.microsoft.com/office/drawing/2012/chart" uri="{CE6537A1-D6FC-4f65-9D91-7224C49458BB}"/>
                <c:ext xmlns:c16="http://schemas.microsoft.com/office/drawing/2014/chart" uri="{C3380CC4-5D6E-409C-BE32-E72D297353CC}">
                  <c16:uniqueId val="{00000048-7CA4-C34B-9BF5-B1EDF22C62B2}"/>
                </c:ext>
              </c:extLst>
            </c:dLbl>
            <c:dLbl>
              <c:idx val="69"/>
              <c:delete val="1"/>
              <c:extLst>
                <c:ext xmlns:c15="http://schemas.microsoft.com/office/drawing/2012/chart" uri="{CE6537A1-D6FC-4f65-9D91-7224C49458BB}"/>
                <c:ext xmlns:c16="http://schemas.microsoft.com/office/drawing/2014/chart" uri="{C3380CC4-5D6E-409C-BE32-E72D297353CC}">
                  <c16:uniqueId val="{00000049-7CA4-C34B-9BF5-B1EDF22C62B2}"/>
                </c:ext>
              </c:extLst>
            </c:dLbl>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Sheet1!$C$2:$C$15</c:f>
              <c:numCache>
                <c:formatCode>General</c:formatCode>
                <c:ptCount val="14"/>
                <c:pt idx="0">
                  <c:v>1</c:v>
                </c:pt>
                <c:pt idx="1">
                  <c:v>3</c:v>
                </c:pt>
                <c:pt idx="2">
                  <c:v>2</c:v>
                </c:pt>
                <c:pt idx="3">
                  <c:v>1</c:v>
                </c:pt>
                <c:pt idx="5">
                  <c:v>2</c:v>
                </c:pt>
                <c:pt idx="6">
                  <c:v>2</c:v>
                </c:pt>
                <c:pt idx="7">
                  <c:v>2</c:v>
                </c:pt>
                <c:pt idx="8">
                  <c:v>2</c:v>
                </c:pt>
                <c:pt idx="10">
                  <c:v>2</c:v>
                </c:pt>
                <c:pt idx="11">
                  <c:v>4</c:v>
                </c:pt>
                <c:pt idx="12">
                  <c:v>4</c:v>
                </c:pt>
              </c:numCache>
            </c:numRef>
          </c:val>
          <c:extLst>
            <c:ext xmlns:c16="http://schemas.microsoft.com/office/drawing/2014/chart" uri="{C3380CC4-5D6E-409C-BE32-E72D297353CC}">
              <c16:uniqueId val="{0000004A-7CA4-C34B-9BF5-B1EDF22C62B2}"/>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Sheet1!$D$2:$D$15</c:f>
              <c:numCache>
                <c:formatCode>General</c:formatCode>
                <c:ptCount val="14"/>
                <c:pt idx="0">
                  <c:v>46</c:v>
                </c:pt>
                <c:pt idx="1">
                  <c:v>43</c:v>
                </c:pt>
                <c:pt idx="2">
                  <c:v>48</c:v>
                </c:pt>
                <c:pt idx="3">
                  <c:v>46</c:v>
                </c:pt>
                <c:pt idx="5">
                  <c:v>41</c:v>
                </c:pt>
                <c:pt idx="6">
                  <c:v>37</c:v>
                </c:pt>
                <c:pt idx="7">
                  <c:v>39</c:v>
                </c:pt>
                <c:pt idx="8">
                  <c:v>41</c:v>
                </c:pt>
                <c:pt idx="10">
                  <c:v>37</c:v>
                </c:pt>
                <c:pt idx="11">
                  <c:v>44</c:v>
                </c:pt>
                <c:pt idx="12">
                  <c:v>46</c:v>
                </c:pt>
              </c:numCache>
            </c:numRef>
          </c:val>
          <c:extLst>
            <c:ext xmlns:c16="http://schemas.microsoft.com/office/drawing/2014/chart" uri="{C3380CC4-5D6E-409C-BE32-E72D297353CC}">
              <c16:uniqueId val="{0000004B-7CA4-C34B-9BF5-B1EDF22C62B2}"/>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Sheet1!$E$2:$E$15</c:f>
              <c:numCache>
                <c:formatCode>General</c:formatCode>
                <c:ptCount val="14"/>
                <c:pt idx="0">
                  <c:v>51</c:v>
                </c:pt>
                <c:pt idx="1">
                  <c:v>54</c:v>
                </c:pt>
                <c:pt idx="2">
                  <c:v>50</c:v>
                </c:pt>
                <c:pt idx="3">
                  <c:v>52</c:v>
                </c:pt>
                <c:pt idx="5">
                  <c:v>57</c:v>
                </c:pt>
                <c:pt idx="6">
                  <c:v>60</c:v>
                </c:pt>
                <c:pt idx="7">
                  <c:v>58</c:v>
                </c:pt>
                <c:pt idx="8">
                  <c:v>56</c:v>
                </c:pt>
                <c:pt idx="10">
                  <c:v>60</c:v>
                </c:pt>
                <c:pt idx="11">
                  <c:v>51</c:v>
                </c:pt>
                <c:pt idx="12">
                  <c:v>49</c:v>
                </c:pt>
              </c:numCache>
            </c:numRef>
          </c:val>
          <c:extLst>
            <c:ext xmlns:c16="http://schemas.microsoft.com/office/drawing/2014/chart" uri="{C3380CC4-5D6E-409C-BE32-E72D297353CC}">
              <c16:uniqueId val="{0000004C-7CA4-C34B-9BF5-B1EDF22C62B2}"/>
            </c:ext>
          </c:extLst>
        </c:ser>
        <c:dLbls>
          <c:showLegendKey val="0"/>
          <c:showVal val="0"/>
          <c:showCatName val="0"/>
          <c:showSerName val="0"/>
          <c:showPercent val="0"/>
          <c:showBubbleSize val="0"/>
        </c:dLbls>
        <c:gapWidth val="30"/>
        <c:overlap val="100"/>
        <c:axId val="92349184"/>
        <c:axId val="92350720"/>
      </c:barChart>
      <c:catAx>
        <c:axId val="92349184"/>
        <c:scaling>
          <c:orientation val="minMax"/>
        </c:scaling>
        <c:delete val="0"/>
        <c:axPos val="b"/>
        <c:numFmt formatCode="General" sourceLinked="0"/>
        <c:majorTickMark val="out"/>
        <c:minorTickMark val="none"/>
        <c:tickLblPos val="nextTo"/>
        <c:spPr>
          <a:ln>
            <a:noFill/>
          </a:ln>
        </c:spPr>
        <c:txPr>
          <a:bodyPr rot="-5400000" vert="horz"/>
          <a:lstStyle/>
          <a:p>
            <a:pPr>
              <a:defRPr sz="11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92350720"/>
        <c:crosses val="autoZero"/>
        <c:auto val="1"/>
        <c:lblAlgn val="ctr"/>
        <c:lblOffset val="100"/>
        <c:noMultiLvlLbl val="0"/>
      </c:catAx>
      <c:valAx>
        <c:axId val="92350720"/>
        <c:scaling>
          <c:orientation val="minMax"/>
        </c:scaling>
        <c:delete val="1"/>
        <c:axPos val="l"/>
        <c:numFmt formatCode="0%" sourceLinked="1"/>
        <c:majorTickMark val="out"/>
        <c:minorTickMark val="none"/>
        <c:tickLblPos val="nextTo"/>
        <c:crossAx val="92349184"/>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212-6647-B89C-F07F8BC63D4F}"/>
                </c:ext>
              </c:extLst>
            </c:dLbl>
            <c:dLbl>
              <c:idx val="1"/>
              <c:delete val="1"/>
              <c:extLst>
                <c:ext xmlns:c15="http://schemas.microsoft.com/office/drawing/2012/chart" uri="{CE6537A1-D6FC-4f65-9D91-7224C49458BB}"/>
                <c:ext xmlns:c16="http://schemas.microsoft.com/office/drawing/2014/chart" uri="{C3380CC4-5D6E-409C-BE32-E72D297353CC}">
                  <c16:uniqueId val="{00000001-1212-6647-B89C-F07F8BC63D4F}"/>
                </c:ext>
              </c:extLst>
            </c:dLbl>
            <c:dLbl>
              <c:idx val="2"/>
              <c:delete val="1"/>
              <c:extLst>
                <c:ext xmlns:c15="http://schemas.microsoft.com/office/drawing/2012/chart" uri="{CE6537A1-D6FC-4f65-9D91-7224C49458BB}"/>
                <c:ext xmlns:c16="http://schemas.microsoft.com/office/drawing/2014/chart" uri="{C3380CC4-5D6E-409C-BE32-E72D297353CC}">
                  <c16:uniqueId val="{00000002-1212-6647-B89C-F07F8BC63D4F}"/>
                </c:ext>
              </c:extLst>
            </c:dLbl>
            <c:dLbl>
              <c:idx val="3"/>
              <c:delete val="1"/>
              <c:extLst>
                <c:ext xmlns:c15="http://schemas.microsoft.com/office/drawing/2012/chart" uri="{CE6537A1-D6FC-4f65-9D91-7224C49458BB}"/>
                <c:ext xmlns:c16="http://schemas.microsoft.com/office/drawing/2014/chart" uri="{C3380CC4-5D6E-409C-BE32-E72D297353CC}">
                  <c16:uniqueId val="{00000003-1212-6647-B89C-F07F8BC63D4F}"/>
                </c:ext>
              </c:extLst>
            </c:dLbl>
            <c:dLbl>
              <c:idx val="5"/>
              <c:delete val="1"/>
              <c:extLst>
                <c:ext xmlns:c15="http://schemas.microsoft.com/office/drawing/2012/chart" uri="{CE6537A1-D6FC-4f65-9D91-7224C49458BB}"/>
                <c:ext xmlns:c16="http://schemas.microsoft.com/office/drawing/2014/chart" uri="{C3380CC4-5D6E-409C-BE32-E72D297353CC}">
                  <c16:uniqueId val="{00000004-1212-6647-B89C-F07F8BC63D4F}"/>
                </c:ext>
              </c:extLst>
            </c:dLbl>
            <c:dLbl>
              <c:idx val="6"/>
              <c:delete val="1"/>
              <c:extLst>
                <c:ext xmlns:c15="http://schemas.microsoft.com/office/drawing/2012/chart" uri="{CE6537A1-D6FC-4f65-9D91-7224C49458BB}"/>
                <c:ext xmlns:c16="http://schemas.microsoft.com/office/drawing/2014/chart" uri="{C3380CC4-5D6E-409C-BE32-E72D297353CC}">
                  <c16:uniqueId val="{00000005-1212-6647-B89C-F07F8BC63D4F}"/>
                </c:ext>
              </c:extLst>
            </c:dLbl>
            <c:dLbl>
              <c:idx val="7"/>
              <c:delete val="1"/>
              <c:extLst>
                <c:ext xmlns:c15="http://schemas.microsoft.com/office/drawing/2012/chart" uri="{CE6537A1-D6FC-4f65-9D91-7224C49458BB}"/>
                <c:ext xmlns:c16="http://schemas.microsoft.com/office/drawing/2014/chart" uri="{C3380CC4-5D6E-409C-BE32-E72D297353CC}">
                  <c16:uniqueId val="{00000006-1212-6647-B89C-F07F8BC63D4F}"/>
                </c:ext>
              </c:extLst>
            </c:dLbl>
            <c:dLbl>
              <c:idx val="8"/>
              <c:delete val="1"/>
              <c:extLst>
                <c:ext xmlns:c15="http://schemas.microsoft.com/office/drawing/2012/chart" uri="{CE6537A1-D6FC-4f65-9D91-7224C49458BB}"/>
                <c:ext xmlns:c16="http://schemas.microsoft.com/office/drawing/2014/chart" uri="{C3380CC4-5D6E-409C-BE32-E72D297353CC}">
                  <c16:uniqueId val="{00000007-1212-6647-B89C-F07F8BC63D4F}"/>
                </c:ext>
              </c:extLst>
            </c:dLbl>
            <c:dLbl>
              <c:idx val="10"/>
              <c:delete val="1"/>
              <c:extLst>
                <c:ext xmlns:c15="http://schemas.microsoft.com/office/drawing/2012/chart" uri="{CE6537A1-D6FC-4f65-9D91-7224C49458BB}"/>
                <c:ext xmlns:c16="http://schemas.microsoft.com/office/drawing/2014/chart" uri="{C3380CC4-5D6E-409C-BE32-E72D297353CC}">
                  <c16:uniqueId val="{00000008-1212-6647-B89C-F07F8BC63D4F}"/>
                </c:ext>
              </c:extLst>
            </c:dLbl>
            <c:dLbl>
              <c:idx val="11"/>
              <c:delete val="1"/>
              <c:extLst>
                <c:ext xmlns:c15="http://schemas.microsoft.com/office/drawing/2012/chart" uri="{CE6537A1-D6FC-4f65-9D91-7224C49458BB}"/>
                <c:ext xmlns:c16="http://schemas.microsoft.com/office/drawing/2014/chart" uri="{C3380CC4-5D6E-409C-BE32-E72D297353CC}">
                  <c16:uniqueId val="{00000009-1212-6647-B89C-F07F8BC63D4F}"/>
                </c:ext>
              </c:extLst>
            </c:dLbl>
            <c:dLbl>
              <c:idx val="12"/>
              <c:delete val="1"/>
              <c:extLst>
                <c:ext xmlns:c15="http://schemas.microsoft.com/office/drawing/2012/chart" uri="{CE6537A1-D6FC-4f65-9D91-7224C49458BB}"/>
                <c:ext xmlns:c16="http://schemas.microsoft.com/office/drawing/2014/chart" uri="{C3380CC4-5D6E-409C-BE32-E72D297353CC}">
                  <c16:uniqueId val="{0000000A-1212-6647-B89C-F07F8BC63D4F}"/>
                </c:ext>
              </c:extLst>
            </c:dLbl>
            <c:dLbl>
              <c:idx val="13"/>
              <c:delete val="1"/>
              <c:extLst>
                <c:ext xmlns:c15="http://schemas.microsoft.com/office/drawing/2012/chart" uri="{CE6537A1-D6FC-4f65-9D91-7224C49458BB}"/>
                <c:ext xmlns:c16="http://schemas.microsoft.com/office/drawing/2014/chart" uri="{C3380CC4-5D6E-409C-BE32-E72D297353CC}">
                  <c16:uniqueId val="{0000000B-1212-6647-B89C-F07F8BC63D4F}"/>
                </c:ext>
              </c:extLst>
            </c:dLbl>
            <c:dLbl>
              <c:idx val="17"/>
              <c:delete val="1"/>
              <c:extLst>
                <c:ext xmlns:c15="http://schemas.microsoft.com/office/drawing/2012/chart" uri="{CE6537A1-D6FC-4f65-9D91-7224C49458BB}"/>
                <c:ext xmlns:c16="http://schemas.microsoft.com/office/drawing/2014/chart" uri="{C3380CC4-5D6E-409C-BE32-E72D297353CC}">
                  <c16:uniqueId val="{0000000C-1212-6647-B89C-F07F8BC63D4F}"/>
                </c:ext>
              </c:extLst>
            </c:dLbl>
            <c:dLbl>
              <c:idx val="18"/>
              <c:delete val="1"/>
              <c:extLst>
                <c:ext xmlns:c15="http://schemas.microsoft.com/office/drawing/2012/chart" uri="{CE6537A1-D6FC-4f65-9D91-7224C49458BB}"/>
                <c:ext xmlns:c16="http://schemas.microsoft.com/office/drawing/2014/chart" uri="{C3380CC4-5D6E-409C-BE32-E72D297353CC}">
                  <c16:uniqueId val="{0000000D-1212-6647-B89C-F07F8BC63D4F}"/>
                </c:ext>
              </c:extLst>
            </c:dLbl>
            <c:dLbl>
              <c:idx val="19"/>
              <c:delete val="1"/>
              <c:extLst>
                <c:ext xmlns:c15="http://schemas.microsoft.com/office/drawing/2012/chart" uri="{CE6537A1-D6FC-4f65-9D91-7224C49458BB}"/>
                <c:ext xmlns:c16="http://schemas.microsoft.com/office/drawing/2014/chart" uri="{C3380CC4-5D6E-409C-BE32-E72D297353CC}">
                  <c16:uniqueId val="{0000000E-1212-6647-B89C-F07F8BC63D4F}"/>
                </c:ext>
              </c:extLst>
            </c:dLbl>
            <c:dLbl>
              <c:idx val="20"/>
              <c:delete val="1"/>
              <c:extLst>
                <c:ext xmlns:c15="http://schemas.microsoft.com/office/drawing/2012/chart" uri="{CE6537A1-D6FC-4f65-9D91-7224C49458BB}"/>
                <c:ext xmlns:c16="http://schemas.microsoft.com/office/drawing/2014/chart" uri="{C3380CC4-5D6E-409C-BE32-E72D297353CC}">
                  <c16:uniqueId val="{0000000F-1212-6647-B89C-F07F8BC63D4F}"/>
                </c:ext>
              </c:extLst>
            </c:dLbl>
            <c:dLbl>
              <c:idx val="21"/>
              <c:delete val="1"/>
              <c:extLst>
                <c:ext xmlns:c15="http://schemas.microsoft.com/office/drawing/2012/chart" uri="{CE6537A1-D6FC-4f65-9D91-7224C49458BB}"/>
                <c:ext xmlns:c16="http://schemas.microsoft.com/office/drawing/2014/chart" uri="{C3380CC4-5D6E-409C-BE32-E72D297353CC}">
                  <c16:uniqueId val="{00000010-1212-6647-B89C-F07F8BC63D4F}"/>
                </c:ext>
              </c:extLst>
            </c:dLbl>
            <c:dLbl>
              <c:idx val="22"/>
              <c:delete val="1"/>
              <c:extLst>
                <c:ext xmlns:c15="http://schemas.microsoft.com/office/drawing/2012/chart" uri="{CE6537A1-D6FC-4f65-9D91-7224C49458BB}"/>
                <c:ext xmlns:c16="http://schemas.microsoft.com/office/drawing/2014/chart" uri="{C3380CC4-5D6E-409C-BE32-E72D297353CC}">
                  <c16:uniqueId val="{00000011-1212-6647-B89C-F07F8BC63D4F}"/>
                </c:ext>
              </c:extLst>
            </c:dLbl>
            <c:dLbl>
              <c:idx val="23"/>
              <c:delete val="1"/>
              <c:extLst>
                <c:ext xmlns:c15="http://schemas.microsoft.com/office/drawing/2012/chart" uri="{CE6537A1-D6FC-4f65-9D91-7224C49458BB}"/>
                <c:ext xmlns:c16="http://schemas.microsoft.com/office/drawing/2014/chart" uri="{C3380CC4-5D6E-409C-BE32-E72D297353CC}">
                  <c16:uniqueId val="{00000012-1212-6647-B89C-F07F8BC63D4F}"/>
                </c:ext>
              </c:extLst>
            </c:dLbl>
            <c:dLbl>
              <c:idx val="24"/>
              <c:delete val="1"/>
              <c:extLst>
                <c:ext xmlns:c15="http://schemas.microsoft.com/office/drawing/2012/chart" uri="{CE6537A1-D6FC-4f65-9D91-7224C49458BB}"/>
                <c:ext xmlns:c16="http://schemas.microsoft.com/office/drawing/2014/chart" uri="{C3380CC4-5D6E-409C-BE32-E72D297353CC}">
                  <c16:uniqueId val="{00000013-1212-6647-B89C-F07F8BC63D4F}"/>
                </c:ext>
              </c:extLst>
            </c:dLbl>
            <c:dLbl>
              <c:idx val="27"/>
              <c:delete val="1"/>
              <c:extLst>
                <c:ext xmlns:c15="http://schemas.microsoft.com/office/drawing/2012/chart" uri="{CE6537A1-D6FC-4f65-9D91-7224C49458BB}"/>
                <c:ext xmlns:c16="http://schemas.microsoft.com/office/drawing/2014/chart" uri="{C3380CC4-5D6E-409C-BE32-E72D297353CC}">
                  <c16:uniqueId val="{00000014-1212-6647-B89C-F07F8BC63D4F}"/>
                </c:ext>
              </c:extLst>
            </c:dLbl>
            <c:dLbl>
              <c:idx val="28"/>
              <c:delete val="1"/>
              <c:extLst>
                <c:ext xmlns:c15="http://schemas.microsoft.com/office/drawing/2012/chart" uri="{CE6537A1-D6FC-4f65-9D91-7224C49458BB}"/>
                <c:ext xmlns:c16="http://schemas.microsoft.com/office/drawing/2014/chart" uri="{C3380CC4-5D6E-409C-BE32-E72D297353CC}">
                  <c16:uniqueId val="{00000015-1212-6647-B89C-F07F8BC63D4F}"/>
                </c:ext>
              </c:extLst>
            </c:dLbl>
            <c:dLbl>
              <c:idx val="29"/>
              <c:delete val="1"/>
              <c:extLst>
                <c:ext xmlns:c15="http://schemas.microsoft.com/office/drawing/2012/chart" uri="{CE6537A1-D6FC-4f65-9D91-7224C49458BB}"/>
                <c:ext xmlns:c16="http://schemas.microsoft.com/office/drawing/2014/chart" uri="{C3380CC4-5D6E-409C-BE32-E72D297353CC}">
                  <c16:uniqueId val="{00000016-1212-6647-B89C-F07F8BC63D4F}"/>
                </c:ext>
              </c:extLst>
            </c:dLbl>
            <c:dLbl>
              <c:idx val="31"/>
              <c:delete val="1"/>
              <c:extLst>
                <c:ext xmlns:c15="http://schemas.microsoft.com/office/drawing/2012/chart" uri="{CE6537A1-D6FC-4f65-9D91-7224C49458BB}"/>
                <c:ext xmlns:c16="http://schemas.microsoft.com/office/drawing/2014/chart" uri="{C3380CC4-5D6E-409C-BE32-E72D297353CC}">
                  <c16:uniqueId val="{00000017-1212-6647-B89C-F07F8BC63D4F}"/>
                </c:ext>
              </c:extLst>
            </c:dLbl>
            <c:dLbl>
              <c:idx val="32"/>
              <c:delete val="1"/>
              <c:extLst>
                <c:ext xmlns:c15="http://schemas.microsoft.com/office/drawing/2012/chart" uri="{CE6537A1-D6FC-4f65-9D91-7224C49458BB}"/>
                <c:ext xmlns:c16="http://schemas.microsoft.com/office/drawing/2014/chart" uri="{C3380CC4-5D6E-409C-BE32-E72D297353CC}">
                  <c16:uniqueId val="{00000018-1212-6647-B89C-F07F8BC63D4F}"/>
                </c:ext>
              </c:extLst>
            </c:dLbl>
            <c:dLbl>
              <c:idx val="33"/>
              <c:delete val="1"/>
              <c:extLst>
                <c:ext xmlns:c15="http://schemas.microsoft.com/office/drawing/2012/chart" uri="{CE6537A1-D6FC-4f65-9D91-7224C49458BB}"/>
                <c:ext xmlns:c16="http://schemas.microsoft.com/office/drawing/2014/chart" uri="{C3380CC4-5D6E-409C-BE32-E72D297353CC}">
                  <c16:uniqueId val="{00000019-1212-6647-B89C-F07F8BC63D4F}"/>
                </c:ext>
              </c:extLst>
            </c:dLbl>
            <c:dLbl>
              <c:idx val="34"/>
              <c:delete val="1"/>
              <c:extLst>
                <c:ext xmlns:c15="http://schemas.microsoft.com/office/drawing/2012/chart" uri="{CE6537A1-D6FC-4f65-9D91-7224C49458BB}"/>
                <c:ext xmlns:c16="http://schemas.microsoft.com/office/drawing/2014/chart" uri="{C3380CC4-5D6E-409C-BE32-E72D297353CC}">
                  <c16:uniqueId val="{0000001A-1212-6647-B89C-F07F8BC63D4F}"/>
                </c:ext>
              </c:extLst>
            </c:dLbl>
            <c:dLbl>
              <c:idx val="36"/>
              <c:delete val="1"/>
              <c:extLst>
                <c:ext xmlns:c15="http://schemas.microsoft.com/office/drawing/2012/chart" uri="{CE6537A1-D6FC-4f65-9D91-7224C49458BB}"/>
                <c:ext xmlns:c16="http://schemas.microsoft.com/office/drawing/2014/chart" uri="{C3380CC4-5D6E-409C-BE32-E72D297353CC}">
                  <c16:uniqueId val="{0000001B-1212-6647-B89C-F07F8BC63D4F}"/>
                </c:ext>
              </c:extLst>
            </c:dLbl>
            <c:dLbl>
              <c:idx val="37"/>
              <c:delete val="1"/>
              <c:extLst>
                <c:ext xmlns:c15="http://schemas.microsoft.com/office/drawing/2012/chart" uri="{CE6537A1-D6FC-4f65-9D91-7224C49458BB}"/>
                <c:ext xmlns:c16="http://schemas.microsoft.com/office/drawing/2014/chart" uri="{C3380CC4-5D6E-409C-BE32-E72D297353CC}">
                  <c16:uniqueId val="{0000001C-1212-6647-B89C-F07F8BC63D4F}"/>
                </c:ext>
              </c:extLst>
            </c:dLbl>
            <c:dLbl>
              <c:idx val="38"/>
              <c:delete val="1"/>
              <c:extLst>
                <c:ext xmlns:c15="http://schemas.microsoft.com/office/drawing/2012/chart" uri="{CE6537A1-D6FC-4f65-9D91-7224C49458BB}"/>
                <c:ext xmlns:c16="http://schemas.microsoft.com/office/drawing/2014/chart" uri="{C3380CC4-5D6E-409C-BE32-E72D297353CC}">
                  <c16:uniqueId val="{0000001D-1212-6647-B89C-F07F8BC63D4F}"/>
                </c:ext>
              </c:extLst>
            </c:dLbl>
            <c:dLbl>
              <c:idx val="39"/>
              <c:delete val="1"/>
              <c:extLst>
                <c:ext xmlns:c15="http://schemas.microsoft.com/office/drawing/2012/chart" uri="{CE6537A1-D6FC-4f65-9D91-7224C49458BB}"/>
                <c:ext xmlns:c16="http://schemas.microsoft.com/office/drawing/2014/chart" uri="{C3380CC4-5D6E-409C-BE32-E72D297353CC}">
                  <c16:uniqueId val="{0000001E-1212-6647-B89C-F07F8BC63D4F}"/>
                </c:ext>
              </c:extLst>
            </c:dLbl>
            <c:dLbl>
              <c:idx val="40"/>
              <c:delete val="1"/>
              <c:extLst>
                <c:ext xmlns:c15="http://schemas.microsoft.com/office/drawing/2012/chart" uri="{CE6537A1-D6FC-4f65-9D91-7224C49458BB}"/>
                <c:ext xmlns:c16="http://schemas.microsoft.com/office/drawing/2014/chart" uri="{C3380CC4-5D6E-409C-BE32-E72D297353CC}">
                  <c16:uniqueId val="{0000001F-1212-6647-B89C-F07F8BC63D4F}"/>
                </c:ext>
              </c:extLst>
            </c:dLbl>
            <c:dLbl>
              <c:idx val="41"/>
              <c:delete val="1"/>
              <c:extLst>
                <c:ext xmlns:c15="http://schemas.microsoft.com/office/drawing/2012/chart" uri="{CE6537A1-D6FC-4f65-9D91-7224C49458BB}"/>
                <c:ext xmlns:c16="http://schemas.microsoft.com/office/drawing/2014/chart" uri="{C3380CC4-5D6E-409C-BE32-E72D297353CC}">
                  <c16:uniqueId val="{00000020-1212-6647-B89C-F07F8BC63D4F}"/>
                </c:ext>
              </c:extLst>
            </c:dLbl>
            <c:dLbl>
              <c:idx val="43"/>
              <c:delete val="1"/>
              <c:extLst>
                <c:ext xmlns:c15="http://schemas.microsoft.com/office/drawing/2012/chart" uri="{CE6537A1-D6FC-4f65-9D91-7224C49458BB}"/>
                <c:ext xmlns:c16="http://schemas.microsoft.com/office/drawing/2014/chart" uri="{C3380CC4-5D6E-409C-BE32-E72D297353CC}">
                  <c16:uniqueId val="{00000021-1212-6647-B89C-F07F8BC63D4F}"/>
                </c:ext>
              </c:extLst>
            </c:dLbl>
            <c:dLbl>
              <c:idx val="48"/>
              <c:delete val="1"/>
              <c:extLst>
                <c:ext xmlns:c15="http://schemas.microsoft.com/office/drawing/2012/chart" uri="{CE6537A1-D6FC-4f65-9D91-7224C49458BB}"/>
                <c:ext xmlns:c16="http://schemas.microsoft.com/office/drawing/2014/chart" uri="{C3380CC4-5D6E-409C-BE32-E72D297353CC}">
                  <c16:uniqueId val="{00000022-1212-6647-B89C-F07F8BC63D4F}"/>
                </c:ext>
              </c:extLst>
            </c:dLbl>
            <c:dLbl>
              <c:idx val="49"/>
              <c:delete val="1"/>
              <c:extLst>
                <c:ext xmlns:c15="http://schemas.microsoft.com/office/drawing/2012/chart" uri="{CE6537A1-D6FC-4f65-9D91-7224C49458BB}"/>
                <c:ext xmlns:c16="http://schemas.microsoft.com/office/drawing/2014/chart" uri="{C3380CC4-5D6E-409C-BE32-E72D297353CC}">
                  <c16:uniqueId val="{00000023-1212-6647-B89C-F07F8BC63D4F}"/>
                </c:ext>
              </c:extLst>
            </c:dLbl>
            <c:dLbl>
              <c:idx val="50"/>
              <c:delete val="1"/>
              <c:extLst>
                <c:ext xmlns:c15="http://schemas.microsoft.com/office/drawing/2012/chart" uri="{CE6537A1-D6FC-4f65-9D91-7224C49458BB}"/>
                <c:ext xmlns:c16="http://schemas.microsoft.com/office/drawing/2014/chart" uri="{C3380CC4-5D6E-409C-BE32-E72D297353CC}">
                  <c16:uniqueId val="{00000024-1212-6647-B89C-F07F8BC63D4F}"/>
                </c:ext>
              </c:extLst>
            </c:dLbl>
            <c:dLbl>
              <c:idx val="55"/>
              <c:delete val="1"/>
              <c:extLst>
                <c:ext xmlns:c15="http://schemas.microsoft.com/office/drawing/2012/chart" uri="{CE6537A1-D6FC-4f65-9D91-7224C49458BB}"/>
                <c:ext xmlns:c16="http://schemas.microsoft.com/office/drawing/2014/chart" uri="{C3380CC4-5D6E-409C-BE32-E72D297353CC}">
                  <c16:uniqueId val="{00000025-1212-6647-B89C-F07F8BC63D4F}"/>
                </c:ext>
              </c:extLst>
            </c:dLbl>
            <c:dLbl>
              <c:idx val="57"/>
              <c:delete val="1"/>
              <c:extLst>
                <c:ext xmlns:c15="http://schemas.microsoft.com/office/drawing/2012/chart" uri="{CE6537A1-D6FC-4f65-9D91-7224C49458BB}"/>
                <c:ext xmlns:c16="http://schemas.microsoft.com/office/drawing/2014/chart" uri="{C3380CC4-5D6E-409C-BE32-E72D297353CC}">
                  <c16:uniqueId val="{00000026-1212-6647-B89C-F07F8BC63D4F}"/>
                </c:ext>
              </c:extLst>
            </c:dLbl>
            <c:dLbl>
              <c:idx val="64"/>
              <c:delete val="1"/>
              <c:extLst>
                <c:ext xmlns:c15="http://schemas.microsoft.com/office/drawing/2012/chart" uri="{CE6537A1-D6FC-4f65-9D91-7224C49458BB}"/>
                <c:ext xmlns:c16="http://schemas.microsoft.com/office/drawing/2014/chart" uri="{C3380CC4-5D6E-409C-BE32-E72D297353CC}">
                  <c16:uniqueId val="{00000027-1212-6647-B89C-F07F8BC63D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Sheet1!$B$2:$B$15</c:f>
              <c:numCache>
                <c:formatCode>General</c:formatCode>
                <c:ptCount val="14"/>
                <c:pt idx="0">
                  <c:v>1</c:v>
                </c:pt>
                <c:pt idx="7">
                  <c:v>0</c:v>
                </c:pt>
                <c:pt idx="10">
                  <c:v>0</c:v>
                </c:pt>
                <c:pt idx="11">
                  <c:v>0</c:v>
                </c:pt>
                <c:pt idx="12">
                  <c:v>0</c:v>
                </c:pt>
              </c:numCache>
            </c:numRef>
          </c:val>
          <c:extLst>
            <c:ext xmlns:c16="http://schemas.microsoft.com/office/drawing/2014/chart" uri="{C3380CC4-5D6E-409C-BE32-E72D297353CC}">
              <c16:uniqueId val="{00000028-1212-6647-B89C-F07F8BC63D4F}"/>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29-1212-6647-B89C-F07F8BC63D4F}"/>
                </c:ext>
              </c:extLst>
            </c:dLbl>
            <c:dLbl>
              <c:idx val="2"/>
              <c:delete val="1"/>
              <c:extLst>
                <c:ext xmlns:c15="http://schemas.microsoft.com/office/drawing/2012/chart" uri="{CE6537A1-D6FC-4f65-9D91-7224C49458BB}"/>
                <c:ext xmlns:c16="http://schemas.microsoft.com/office/drawing/2014/chart" uri="{C3380CC4-5D6E-409C-BE32-E72D297353CC}">
                  <c16:uniqueId val="{0000002A-1212-6647-B89C-F07F8BC63D4F}"/>
                </c:ext>
              </c:extLst>
            </c:dLbl>
            <c:dLbl>
              <c:idx val="3"/>
              <c:delete val="1"/>
              <c:extLst>
                <c:ext xmlns:c15="http://schemas.microsoft.com/office/drawing/2012/chart" uri="{CE6537A1-D6FC-4f65-9D91-7224C49458BB}"/>
                <c:ext xmlns:c16="http://schemas.microsoft.com/office/drawing/2014/chart" uri="{C3380CC4-5D6E-409C-BE32-E72D297353CC}">
                  <c16:uniqueId val="{0000002B-1212-6647-B89C-F07F8BC63D4F}"/>
                </c:ext>
              </c:extLst>
            </c:dLbl>
            <c:dLbl>
              <c:idx val="5"/>
              <c:delete val="1"/>
              <c:extLst>
                <c:ext xmlns:c15="http://schemas.microsoft.com/office/drawing/2012/chart" uri="{CE6537A1-D6FC-4f65-9D91-7224C49458BB}"/>
                <c:ext xmlns:c16="http://schemas.microsoft.com/office/drawing/2014/chart" uri="{C3380CC4-5D6E-409C-BE32-E72D297353CC}">
                  <c16:uniqueId val="{0000002C-1212-6647-B89C-F07F8BC63D4F}"/>
                </c:ext>
              </c:extLst>
            </c:dLbl>
            <c:dLbl>
              <c:idx val="8"/>
              <c:delete val="1"/>
              <c:extLst>
                <c:ext xmlns:c15="http://schemas.microsoft.com/office/drawing/2012/chart" uri="{CE6537A1-D6FC-4f65-9D91-7224C49458BB}"/>
                <c:ext xmlns:c16="http://schemas.microsoft.com/office/drawing/2014/chart" uri="{C3380CC4-5D6E-409C-BE32-E72D297353CC}">
                  <c16:uniqueId val="{0000002D-1212-6647-B89C-F07F8BC63D4F}"/>
                </c:ext>
              </c:extLst>
            </c:dLbl>
            <c:dLbl>
              <c:idx val="10"/>
              <c:delete val="1"/>
              <c:extLst>
                <c:ext xmlns:c15="http://schemas.microsoft.com/office/drawing/2012/chart" uri="{CE6537A1-D6FC-4f65-9D91-7224C49458BB}"/>
                <c:ext xmlns:c16="http://schemas.microsoft.com/office/drawing/2014/chart" uri="{C3380CC4-5D6E-409C-BE32-E72D297353CC}">
                  <c16:uniqueId val="{0000002E-1212-6647-B89C-F07F8BC63D4F}"/>
                </c:ext>
              </c:extLst>
            </c:dLbl>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212-6647-B89C-F07F8BC63D4F}"/>
                </c:ext>
              </c:extLst>
            </c:dLbl>
            <c:dLbl>
              <c:idx val="16"/>
              <c:layout>
                <c:manualLayout>
                  <c:x val="-1.4725711591025016E-3"/>
                  <c:y val="-2.8131189692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1212-6647-B89C-F07F8BC63D4F}"/>
                </c:ext>
              </c:extLst>
            </c:dLbl>
            <c:dLbl>
              <c:idx val="17"/>
              <c:delete val="1"/>
              <c:extLst>
                <c:ext xmlns:c15="http://schemas.microsoft.com/office/drawing/2012/chart" uri="{CE6537A1-D6FC-4f65-9D91-7224C49458BB}"/>
                <c:ext xmlns:c16="http://schemas.microsoft.com/office/drawing/2014/chart" uri="{C3380CC4-5D6E-409C-BE32-E72D297353CC}">
                  <c16:uniqueId val="{00000031-1212-6647-B89C-F07F8BC63D4F}"/>
                </c:ext>
              </c:extLst>
            </c:dLbl>
            <c:dLbl>
              <c:idx val="19"/>
              <c:delete val="1"/>
              <c:extLst>
                <c:ext xmlns:c15="http://schemas.microsoft.com/office/drawing/2012/chart" uri="{CE6537A1-D6FC-4f65-9D91-7224C49458BB}"/>
                <c:ext xmlns:c16="http://schemas.microsoft.com/office/drawing/2014/chart" uri="{C3380CC4-5D6E-409C-BE32-E72D297353CC}">
                  <c16:uniqueId val="{00000032-1212-6647-B89C-F07F8BC63D4F}"/>
                </c:ext>
              </c:extLst>
            </c:dLbl>
            <c:dLbl>
              <c:idx val="20"/>
              <c:delete val="1"/>
              <c:extLst>
                <c:ext xmlns:c15="http://schemas.microsoft.com/office/drawing/2012/chart" uri="{CE6537A1-D6FC-4f65-9D91-7224C49458BB}"/>
                <c:ext xmlns:c16="http://schemas.microsoft.com/office/drawing/2014/chart" uri="{C3380CC4-5D6E-409C-BE32-E72D297353CC}">
                  <c16:uniqueId val="{00000033-1212-6647-B89C-F07F8BC63D4F}"/>
                </c:ext>
              </c:extLst>
            </c:dLbl>
            <c:dLbl>
              <c:idx val="21"/>
              <c:delete val="1"/>
              <c:extLst>
                <c:ext xmlns:c15="http://schemas.microsoft.com/office/drawing/2012/chart" uri="{CE6537A1-D6FC-4f65-9D91-7224C49458BB}"/>
                <c:ext xmlns:c16="http://schemas.microsoft.com/office/drawing/2014/chart" uri="{C3380CC4-5D6E-409C-BE32-E72D297353CC}">
                  <c16:uniqueId val="{00000034-1212-6647-B89C-F07F8BC63D4F}"/>
                </c:ext>
              </c:extLst>
            </c:dLbl>
            <c:dLbl>
              <c:idx val="24"/>
              <c:delete val="1"/>
              <c:extLst>
                <c:ext xmlns:c15="http://schemas.microsoft.com/office/drawing/2012/chart" uri="{CE6537A1-D6FC-4f65-9D91-7224C49458BB}"/>
                <c:ext xmlns:c16="http://schemas.microsoft.com/office/drawing/2014/chart" uri="{C3380CC4-5D6E-409C-BE32-E72D297353CC}">
                  <c16:uniqueId val="{00000035-1212-6647-B89C-F07F8BC63D4F}"/>
                </c:ext>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1212-6647-B89C-F07F8BC63D4F}"/>
                </c:ext>
              </c:extLst>
            </c:dLbl>
            <c:dLbl>
              <c:idx val="30"/>
              <c:delete val="1"/>
              <c:extLst>
                <c:ext xmlns:c15="http://schemas.microsoft.com/office/drawing/2012/chart" uri="{CE6537A1-D6FC-4f65-9D91-7224C49458BB}"/>
                <c:ext xmlns:c16="http://schemas.microsoft.com/office/drawing/2014/chart" uri="{C3380CC4-5D6E-409C-BE32-E72D297353CC}">
                  <c16:uniqueId val="{00000037-1212-6647-B89C-F07F8BC63D4F}"/>
                </c:ext>
              </c:extLst>
            </c:dLbl>
            <c:dLbl>
              <c:idx val="32"/>
              <c:delete val="1"/>
              <c:extLst>
                <c:ext xmlns:c15="http://schemas.microsoft.com/office/drawing/2012/chart" uri="{CE6537A1-D6FC-4f65-9D91-7224C49458BB}"/>
                <c:ext xmlns:c16="http://schemas.microsoft.com/office/drawing/2014/chart" uri="{C3380CC4-5D6E-409C-BE32-E72D297353CC}">
                  <c16:uniqueId val="{00000038-1212-6647-B89C-F07F8BC63D4F}"/>
                </c:ext>
              </c:extLst>
            </c:dLbl>
            <c:dLbl>
              <c:idx val="34"/>
              <c:delete val="1"/>
              <c:extLst>
                <c:ext xmlns:c15="http://schemas.microsoft.com/office/drawing/2012/chart" uri="{CE6537A1-D6FC-4f65-9D91-7224C49458BB}"/>
                <c:ext xmlns:c16="http://schemas.microsoft.com/office/drawing/2014/chart" uri="{C3380CC4-5D6E-409C-BE32-E72D297353CC}">
                  <c16:uniqueId val="{00000039-1212-6647-B89C-F07F8BC63D4F}"/>
                </c:ext>
              </c:extLst>
            </c:dLbl>
            <c:dLbl>
              <c:idx val="35"/>
              <c:delete val="1"/>
              <c:extLst>
                <c:ext xmlns:c15="http://schemas.microsoft.com/office/drawing/2012/chart" uri="{CE6537A1-D6FC-4f65-9D91-7224C49458BB}"/>
                <c:ext xmlns:c16="http://schemas.microsoft.com/office/drawing/2014/chart" uri="{C3380CC4-5D6E-409C-BE32-E72D297353CC}">
                  <c16:uniqueId val="{0000003A-1212-6647-B89C-F07F8BC63D4F}"/>
                </c:ext>
              </c:extLst>
            </c:dLbl>
            <c:dLbl>
              <c:idx val="37"/>
              <c:delete val="1"/>
              <c:extLst>
                <c:ext xmlns:c15="http://schemas.microsoft.com/office/drawing/2012/chart" uri="{CE6537A1-D6FC-4f65-9D91-7224C49458BB}"/>
                <c:ext xmlns:c16="http://schemas.microsoft.com/office/drawing/2014/chart" uri="{C3380CC4-5D6E-409C-BE32-E72D297353CC}">
                  <c16:uniqueId val="{0000003B-1212-6647-B89C-F07F8BC63D4F}"/>
                </c:ext>
              </c:extLst>
            </c:dLbl>
            <c:dLbl>
              <c:idx val="38"/>
              <c:delete val="1"/>
              <c:extLst>
                <c:ext xmlns:c15="http://schemas.microsoft.com/office/drawing/2012/chart" uri="{CE6537A1-D6FC-4f65-9D91-7224C49458BB}"/>
                <c:ext xmlns:c16="http://schemas.microsoft.com/office/drawing/2014/chart" uri="{C3380CC4-5D6E-409C-BE32-E72D297353CC}">
                  <c16:uniqueId val="{0000003C-1212-6647-B89C-F07F8BC63D4F}"/>
                </c:ext>
              </c:extLst>
            </c:dLbl>
            <c:dLbl>
              <c:idx val="39"/>
              <c:delete val="1"/>
              <c:extLst>
                <c:ext xmlns:c15="http://schemas.microsoft.com/office/drawing/2012/chart" uri="{CE6537A1-D6FC-4f65-9D91-7224C49458BB}"/>
                <c:ext xmlns:c16="http://schemas.microsoft.com/office/drawing/2014/chart" uri="{C3380CC4-5D6E-409C-BE32-E72D297353CC}">
                  <c16:uniqueId val="{0000003D-1212-6647-B89C-F07F8BC63D4F}"/>
                </c:ext>
              </c:extLst>
            </c:dLbl>
            <c:dLbl>
              <c:idx val="41"/>
              <c:delete val="1"/>
              <c:extLst>
                <c:ext xmlns:c15="http://schemas.microsoft.com/office/drawing/2012/chart" uri="{CE6537A1-D6FC-4f65-9D91-7224C49458BB}"/>
                <c:ext xmlns:c16="http://schemas.microsoft.com/office/drawing/2014/chart" uri="{C3380CC4-5D6E-409C-BE32-E72D297353CC}">
                  <c16:uniqueId val="{0000003E-1212-6647-B89C-F07F8BC63D4F}"/>
                </c:ext>
              </c:extLst>
            </c:dLbl>
            <c:dLbl>
              <c:idx val="44"/>
              <c:delete val="1"/>
              <c:extLst>
                <c:ext xmlns:c15="http://schemas.microsoft.com/office/drawing/2012/chart" uri="{CE6537A1-D6FC-4f65-9D91-7224C49458BB}"/>
                <c:ext xmlns:c16="http://schemas.microsoft.com/office/drawing/2014/chart" uri="{C3380CC4-5D6E-409C-BE32-E72D297353CC}">
                  <c16:uniqueId val="{0000003F-1212-6647-B89C-F07F8BC63D4F}"/>
                </c:ext>
              </c:extLst>
            </c:dLbl>
            <c:dLbl>
              <c:idx val="45"/>
              <c:delete val="1"/>
              <c:extLst>
                <c:ext xmlns:c15="http://schemas.microsoft.com/office/drawing/2012/chart" uri="{CE6537A1-D6FC-4f65-9D91-7224C49458BB}"/>
                <c:ext xmlns:c16="http://schemas.microsoft.com/office/drawing/2014/chart" uri="{C3380CC4-5D6E-409C-BE32-E72D297353CC}">
                  <c16:uniqueId val="{00000040-1212-6647-B89C-F07F8BC63D4F}"/>
                </c:ext>
              </c:extLst>
            </c:dLbl>
            <c:dLbl>
              <c:idx val="46"/>
              <c:delete val="1"/>
              <c:extLst>
                <c:ext xmlns:c15="http://schemas.microsoft.com/office/drawing/2012/chart" uri="{CE6537A1-D6FC-4f65-9D91-7224C49458BB}"/>
                <c:ext xmlns:c16="http://schemas.microsoft.com/office/drawing/2014/chart" uri="{C3380CC4-5D6E-409C-BE32-E72D297353CC}">
                  <c16:uniqueId val="{00000041-1212-6647-B89C-F07F8BC63D4F}"/>
                </c:ext>
              </c:extLst>
            </c:dLbl>
            <c:dLbl>
              <c:idx val="48"/>
              <c:delete val="1"/>
              <c:extLst>
                <c:ext xmlns:c15="http://schemas.microsoft.com/office/drawing/2012/chart" uri="{CE6537A1-D6FC-4f65-9D91-7224C49458BB}"/>
                <c:ext xmlns:c16="http://schemas.microsoft.com/office/drawing/2014/chart" uri="{C3380CC4-5D6E-409C-BE32-E72D297353CC}">
                  <c16:uniqueId val="{00000042-1212-6647-B89C-F07F8BC63D4F}"/>
                </c:ext>
              </c:extLst>
            </c:dLbl>
            <c:dLbl>
              <c:idx val="49"/>
              <c:delete val="1"/>
              <c:extLst>
                <c:ext xmlns:c15="http://schemas.microsoft.com/office/drawing/2012/chart" uri="{CE6537A1-D6FC-4f65-9D91-7224C49458BB}"/>
                <c:ext xmlns:c16="http://schemas.microsoft.com/office/drawing/2014/chart" uri="{C3380CC4-5D6E-409C-BE32-E72D297353CC}">
                  <c16:uniqueId val="{00000043-1212-6647-B89C-F07F8BC63D4F}"/>
                </c:ext>
              </c:extLst>
            </c:dLbl>
            <c:dLbl>
              <c:idx val="50"/>
              <c:delete val="1"/>
              <c:extLst>
                <c:ext xmlns:c15="http://schemas.microsoft.com/office/drawing/2012/chart" uri="{CE6537A1-D6FC-4f65-9D91-7224C49458BB}"/>
                <c:ext xmlns:c16="http://schemas.microsoft.com/office/drawing/2014/chart" uri="{C3380CC4-5D6E-409C-BE32-E72D297353CC}">
                  <c16:uniqueId val="{00000044-1212-6647-B89C-F07F8BC63D4F}"/>
                </c:ext>
              </c:extLst>
            </c:dLbl>
            <c:dLbl>
              <c:idx val="51"/>
              <c:delete val="1"/>
              <c:extLst>
                <c:ext xmlns:c15="http://schemas.microsoft.com/office/drawing/2012/chart" uri="{CE6537A1-D6FC-4f65-9D91-7224C49458BB}"/>
                <c:ext xmlns:c16="http://schemas.microsoft.com/office/drawing/2014/chart" uri="{C3380CC4-5D6E-409C-BE32-E72D297353CC}">
                  <c16:uniqueId val="{00000045-1212-6647-B89C-F07F8BC63D4F}"/>
                </c:ext>
              </c:extLst>
            </c:dLbl>
            <c:dLbl>
              <c:idx val="53"/>
              <c:delete val="1"/>
              <c:extLst>
                <c:ext xmlns:c15="http://schemas.microsoft.com/office/drawing/2012/chart" uri="{CE6537A1-D6FC-4f65-9D91-7224C49458BB}"/>
                <c:ext xmlns:c16="http://schemas.microsoft.com/office/drawing/2014/chart" uri="{C3380CC4-5D6E-409C-BE32-E72D297353CC}">
                  <c16:uniqueId val="{00000046-1212-6647-B89C-F07F8BC63D4F}"/>
                </c:ext>
              </c:extLst>
            </c:dLbl>
            <c:dLbl>
              <c:idx val="57"/>
              <c:delete val="1"/>
              <c:extLst>
                <c:ext xmlns:c15="http://schemas.microsoft.com/office/drawing/2012/chart" uri="{CE6537A1-D6FC-4f65-9D91-7224C49458BB}"/>
                <c:ext xmlns:c16="http://schemas.microsoft.com/office/drawing/2014/chart" uri="{C3380CC4-5D6E-409C-BE32-E72D297353CC}">
                  <c16:uniqueId val="{00000047-1212-6647-B89C-F07F8BC63D4F}"/>
                </c:ext>
              </c:extLst>
            </c:dLbl>
            <c:dLbl>
              <c:idx val="60"/>
              <c:delete val="1"/>
              <c:extLst>
                <c:ext xmlns:c15="http://schemas.microsoft.com/office/drawing/2012/chart" uri="{CE6537A1-D6FC-4f65-9D91-7224C49458BB}"/>
                <c:ext xmlns:c16="http://schemas.microsoft.com/office/drawing/2014/chart" uri="{C3380CC4-5D6E-409C-BE32-E72D297353CC}">
                  <c16:uniqueId val="{00000048-1212-6647-B89C-F07F8BC63D4F}"/>
                </c:ext>
              </c:extLst>
            </c:dLbl>
            <c:dLbl>
              <c:idx val="62"/>
              <c:delete val="1"/>
              <c:extLst>
                <c:ext xmlns:c15="http://schemas.microsoft.com/office/drawing/2012/chart" uri="{CE6537A1-D6FC-4f65-9D91-7224C49458BB}"/>
                <c:ext xmlns:c16="http://schemas.microsoft.com/office/drawing/2014/chart" uri="{C3380CC4-5D6E-409C-BE32-E72D297353CC}">
                  <c16:uniqueId val="{00000049-1212-6647-B89C-F07F8BC63D4F}"/>
                </c:ext>
              </c:extLst>
            </c:dLbl>
            <c:dLbl>
              <c:idx val="65"/>
              <c:delete val="1"/>
              <c:extLst>
                <c:ext xmlns:c15="http://schemas.microsoft.com/office/drawing/2012/chart" uri="{CE6537A1-D6FC-4f65-9D91-7224C49458BB}"/>
                <c:ext xmlns:c16="http://schemas.microsoft.com/office/drawing/2014/chart" uri="{C3380CC4-5D6E-409C-BE32-E72D297353CC}">
                  <c16:uniqueId val="{0000004A-1212-6647-B89C-F07F8BC63D4F}"/>
                </c:ext>
              </c:extLst>
            </c:dLbl>
            <c:dLbl>
              <c:idx val="66"/>
              <c:delete val="1"/>
              <c:extLst>
                <c:ext xmlns:c15="http://schemas.microsoft.com/office/drawing/2012/chart" uri="{CE6537A1-D6FC-4f65-9D91-7224C49458BB}"/>
                <c:ext xmlns:c16="http://schemas.microsoft.com/office/drawing/2014/chart" uri="{C3380CC4-5D6E-409C-BE32-E72D297353CC}">
                  <c16:uniqueId val="{0000004B-1212-6647-B89C-F07F8BC63D4F}"/>
                </c:ext>
              </c:extLst>
            </c:dLbl>
            <c:dLbl>
              <c:idx val="67"/>
              <c:delete val="1"/>
              <c:extLst>
                <c:ext xmlns:c15="http://schemas.microsoft.com/office/drawing/2012/chart" uri="{CE6537A1-D6FC-4f65-9D91-7224C49458BB}"/>
                <c:ext xmlns:c16="http://schemas.microsoft.com/office/drawing/2014/chart" uri="{C3380CC4-5D6E-409C-BE32-E72D297353CC}">
                  <c16:uniqueId val="{0000004C-1212-6647-B89C-F07F8BC63D4F}"/>
                </c:ext>
              </c:extLst>
            </c:dLbl>
            <c:dLbl>
              <c:idx val="69"/>
              <c:delete val="1"/>
              <c:extLst>
                <c:ext xmlns:c15="http://schemas.microsoft.com/office/drawing/2012/chart" uri="{CE6537A1-D6FC-4f65-9D91-7224C49458BB}"/>
                <c:ext xmlns:c16="http://schemas.microsoft.com/office/drawing/2014/chart" uri="{C3380CC4-5D6E-409C-BE32-E72D297353CC}">
                  <c16:uniqueId val="{0000004D-1212-6647-B89C-F07F8BC63D4F}"/>
                </c:ext>
              </c:extLst>
            </c:dLbl>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Sheet1!$C$2:$C$15</c:f>
              <c:numCache>
                <c:formatCode>General</c:formatCode>
                <c:ptCount val="14"/>
                <c:pt idx="0">
                  <c:v>2</c:v>
                </c:pt>
                <c:pt idx="1">
                  <c:v>1</c:v>
                </c:pt>
                <c:pt idx="2">
                  <c:v>1</c:v>
                </c:pt>
                <c:pt idx="3">
                  <c:v>1</c:v>
                </c:pt>
                <c:pt idx="5">
                  <c:v>1</c:v>
                </c:pt>
                <c:pt idx="6">
                  <c:v>3</c:v>
                </c:pt>
                <c:pt idx="7">
                  <c:v>2</c:v>
                </c:pt>
                <c:pt idx="8">
                  <c:v>1</c:v>
                </c:pt>
                <c:pt idx="10">
                  <c:v>1</c:v>
                </c:pt>
                <c:pt idx="11">
                  <c:v>1</c:v>
                </c:pt>
                <c:pt idx="12">
                  <c:v>3</c:v>
                </c:pt>
              </c:numCache>
            </c:numRef>
          </c:val>
          <c:extLst>
            <c:ext xmlns:c16="http://schemas.microsoft.com/office/drawing/2014/chart" uri="{C3380CC4-5D6E-409C-BE32-E72D297353CC}">
              <c16:uniqueId val="{0000004E-1212-6647-B89C-F07F8BC63D4F}"/>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Sheet1!$D$2:$D$15</c:f>
              <c:numCache>
                <c:formatCode>General</c:formatCode>
                <c:ptCount val="14"/>
                <c:pt idx="0">
                  <c:v>38</c:v>
                </c:pt>
                <c:pt idx="1">
                  <c:v>39</c:v>
                </c:pt>
                <c:pt idx="2">
                  <c:v>41</c:v>
                </c:pt>
                <c:pt idx="3">
                  <c:v>37</c:v>
                </c:pt>
                <c:pt idx="5">
                  <c:v>35</c:v>
                </c:pt>
                <c:pt idx="6">
                  <c:v>38</c:v>
                </c:pt>
                <c:pt idx="7">
                  <c:v>34</c:v>
                </c:pt>
                <c:pt idx="8">
                  <c:v>33</c:v>
                </c:pt>
                <c:pt idx="10">
                  <c:v>32</c:v>
                </c:pt>
                <c:pt idx="11">
                  <c:v>31</c:v>
                </c:pt>
                <c:pt idx="12">
                  <c:v>36</c:v>
                </c:pt>
              </c:numCache>
            </c:numRef>
          </c:val>
          <c:extLst>
            <c:ext xmlns:c16="http://schemas.microsoft.com/office/drawing/2014/chart" uri="{C3380CC4-5D6E-409C-BE32-E72D297353CC}">
              <c16:uniqueId val="{0000004F-1212-6647-B89C-F07F8BC63D4F}"/>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Q1</c:v>
                </c:pt>
                <c:pt idx="1">
                  <c:v>Q2</c:v>
                </c:pt>
                <c:pt idx="2">
                  <c:v>Q3</c:v>
                </c:pt>
                <c:pt idx="3">
                  <c:v>Q4</c:v>
                </c:pt>
                <c:pt idx="5">
                  <c:v>Q1</c:v>
                </c:pt>
                <c:pt idx="6">
                  <c:v>Q2</c:v>
                </c:pt>
                <c:pt idx="7">
                  <c:v>Q3</c:v>
                </c:pt>
                <c:pt idx="8">
                  <c:v>Q4</c:v>
                </c:pt>
                <c:pt idx="10">
                  <c:v>Q1</c:v>
                </c:pt>
                <c:pt idx="11">
                  <c:v>Q2</c:v>
                </c:pt>
                <c:pt idx="12">
                  <c:v>Q3</c:v>
                </c:pt>
              </c:strCache>
            </c:strRef>
          </c:cat>
          <c:val>
            <c:numRef>
              <c:f>Sheet1!$E$2:$E$15</c:f>
              <c:numCache>
                <c:formatCode>General</c:formatCode>
                <c:ptCount val="14"/>
                <c:pt idx="0">
                  <c:v>59</c:v>
                </c:pt>
                <c:pt idx="1">
                  <c:v>60</c:v>
                </c:pt>
                <c:pt idx="2">
                  <c:v>58</c:v>
                </c:pt>
                <c:pt idx="3">
                  <c:v>61</c:v>
                </c:pt>
                <c:pt idx="5">
                  <c:v>64</c:v>
                </c:pt>
                <c:pt idx="6">
                  <c:v>59</c:v>
                </c:pt>
                <c:pt idx="7">
                  <c:v>64</c:v>
                </c:pt>
                <c:pt idx="8">
                  <c:v>64</c:v>
                </c:pt>
                <c:pt idx="10">
                  <c:v>67</c:v>
                </c:pt>
                <c:pt idx="11">
                  <c:v>68</c:v>
                </c:pt>
                <c:pt idx="12">
                  <c:v>60</c:v>
                </c:pt>
              </c:numCache>
            </c:numRef>
          </c:val>
          <c:extLst>
            <c:ext xmlns:c16="http://schemas.microsoft.com/office/drawing/2014/chart" uri="{C3380CC4-5D6E-409C-BE32-E72D297353CC}">
              <c16:uniqueId val="{00000050-1212-6647-B89C-F07F8BC63D4F}"/>
            </c:ext>
          </c:extLst>
        </c:ser>
        <c:dLbls>
          <c:showLegendKey val="0"/>
          <c:showVal val="0"/>
          <c:showCatName val="0"/>
          <c:showSerName val="0"/>
          <c:showPercent val="0"/>
          <c:showBubbleSize val="0"/>
        </c:dLbls>
        <c:gapWidth val="30"/>
        <c:overlap val="100"/>
        <c:axId val="86275968"/>
        <c:axId val="86277504"/>
      </c:barChart>
      <c:catAx>
        <c:axId val="86275968"/>
        <c:scaling>
          <c:orientation val="minMax"/>
        </c:scaling>
        <c:delete val="0"/>
        <c:axPos val="b"/>
        <c:numFmt formatCode="General" sourceLinked="0"/>
        <c:majorTickMark val="out"/>
        <c:minorTickMark val="none"/>
        <c:tickLblPos val="nextTo"/>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86277504"/>
        <c:crosses val="autoZero"/>
        <c:auto val="1"/>
        <c:lblAlgn val="ctr"/>
        <c:lblOffset val="100"/>
        <c:noMultiLvlLbl val="0"/>
      </c:catAx>
      <c:valAx>
        <c:axId val="86277504"/>
        <c:scaling>
          <c:orientation val="minMax"/>
        </c:scaling>
        <c:delete val="1"/>
        <c:axPos val="l"/>
        <c:numFmt formatCode="0%" sourceLinked="1"/>
        <c:majorTickMark val="out"/>
        <c:minorTickMark val="none"/>
        <c:tickLblPos val="nextTo"/>
        <c:crossAx val="86275968"/>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0331593974688E-2"/>
          <c:y val="3.4072951847605747E-2"/>
          <c:w val="0.92654121802264788"/>
          <c:h val="0.83421994056306903"/>
        </c:manualLayout>
      </c:layout>
      <c:lineChart>
        <c:grouping val="standard"/>
        <c:varyColors val="0"/>
        <c:ser>
          <c:idx val="0"/>
          <c:order val="0"/>
          <c:spPr>
            <a:ln w="19050">
              <a:solidFill>
                <a:schemeClr val="accent5"/>
              </a:solidFill>
              <a:prstDash val="solid"/>
            </a:ln>
          </c:spPr>
          <c:marker>
            <c:symbol val="circle"/>
            <c:size val="6"/>
            <c:spPr>
              <a:solidFill>
                <a:schemeClr val="bg1"/>
              </a:solidFill>
              <a:ln w="19050">
                <a:solidFill>
                  <a:schemeClr val="accent5"/>
                </a:solidFill>
              </a:ln>
            </c:spPr>
          </c:marker>
          <c:dLbls>
            <c:dLbl>
              <c:idx val="0"/>
              <c:layout>
                <c:manualLayout>
                  <c:x val="-2.176711320247051E-2"/>
                  <c:y val="3.57534701055488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6C-F44B-BEFF-9A863702BF85}"/>
                </c:ext>
              </c:extLst>
            </c:dLbl>
            <c:dLbl>
              <c:idx val="7"/>
              <c:delete val="1"/>
              <c:extLst>
                <c:ext xmlns:c15="http://schemas.microsoft.com/office/drawing/2012/chart" uri="{CE6537A1-D6FC-4f65-9D91-7224C49458BB}"/>
                <c:ext xmlns:c16="http://schemas.microsoft.com/office/drawing/2014/chart" uri="{C3380CC4-5D6E-409C-BE32-E72D297353CC}">
                  <c16:uniqueId val="{00000001-4D6C-F44B-BEFF-9A863702BF85}"/>
                </c:ext>
              </c:extLst>
            </c:dLbl>
            <c:dLbl>
              <c:idx val="8"/>
              <c:delete val="1"/>
              <c:extLst>
                <c:ext xmlns:c15="http://schemas.microsoft.com/office/drawing/2012/chart" uri="{CE6537A1-D6FC-4f65-9D91-7224C49458BB}"/>
                <c:ext xmlns:c16="http://schemas.microsoft.com/office/drawing/2014/chart" uri="{C3380CC4-5D6E-409C-BE32-E72D297353CC}">
                  <c16:uniqueId val="{00000002-4D6C-F44B-BEFF-9A863702BF85}"/>
                </c:ext>
              </c:extLst>
            </c:dLbl>
            <c:dLbl>
              <c:idx val="19"/>
              <c:delete val="1"/>
              <c:extLst>
                <c:ext xmlns:c15="http://schemas.microsoft.com/office/drawing/2012/chart" uri="{CE6537A1-D6FC-4f65-9D91-7224C49458BB}"/>
                <c:ext xmlns:c16="http://schemas.microsoft.com/office/drawing/2014/chart" uri="{C3380CC4-5D6E-409C-BE32-E72D297353CC}">
                  <c16:uniqueId val="{00000003-4D6C-F44B-BEFF-9A863702BF85}"/>
                </c:ext>
              </c:extLst>
            </c:dLbl>
            <c:dLbl>
              <c:idx val="20"/>
              <c:delete val="1"/>
              <c:extLst>
                <c:ext xmlns:c15="http://schemas.microsoft.com/office/drawing/2012/chart" uri="{CE6537A1-D6FC-4f65-9D91-7224C49458BB}"/>
                <c:ext xmlns:c16="http://schemas.microsoft.com/office/drawing/2014/chart" uri="{C3380CC4-5D6E-409C-BE32-E72D297353CC}">
                  <c16:uniqueId val="{00000004-4D6C-F44B-BEFF-9A863702BF85}"/>
                </c:ext>
              </c:extLst>
            </c:dLbl>
            <c:dLbl>
              <c:idx val="22"/>
              <c:layout>
                <c:manualLayout>
                  <c:x val="6.9997389435518496E-3"/>
                  <c:y val="-2.30865508776723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50-469D-8A62-7E256EF76B21}"/>
                </c:ext>
              </c:extLst>
            </c:dLbl>
            <c:dLbl>
              <c:idx val="34"/>
              <c:delete val="1"/>
              <c:extLst>
                <c:ext xmlns:c15="http://schemas.microsoft.com/office/drawing/2012/chart" uri="{CE6537A1-D6FC-4f65-9D91-7224C49458BB}"/>
                <c:ext xmlns:c16="http://schemas.microsoft.com/office/drawing/2014/chart" uri="{C3380CC4-5D6E-409C-BE32-E72D297353CC}">
                  <c16:uniqueId val="{00000005-4D6C-F44B-BEFF-9A863702BF85}"/>
                </c:ext>
              </c:extLst>
            </c:dLbl>
            <c:dLbl>
              <c:idx val="35"/>
              <c:delete val="1"/>
              <c:extLst>
                <c:ext xmlns:c15="http://schemas.microsoft.com/office/drawing/2012/chart" uri="{CE6537A1-D6FC-4f65-9D91-7224C49458BB}"/>
                <c:ext xmlns:c16="http://schemas.microsoft.com/office/drawing/2014/chart" uri="{C3380CC4-5D6E-409C-BE32-E72D297353CC}">
                  <c16:uniqueId val="{00000006-4D6C-F44B-BEFF-9A863702BF85}"/>
                </c:ext>
              </c:extLst>
            </c:dLbl>
            <c:dLbl>
              <c:idx val="37"/>
              <c:layout>
                <c:manualLayout>
                  <c:x val="-4.26596282337653E-3"/>
                  <c:y val="-2.9304888055327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6C-F44B-BEFF-9A863702BF85}"/>
                </c:ext>
              </c:extLst>
            </c:dLbl>
            <c:spPr>
              <a:noFill/>
              <a:ln>
                <a:noFill/>
              </a:ln>
              <a:effectLst/>
            </c:spPr>
            <c:txPr>
              <a:bodyPr/>
              <a:lstStyle/>
              <a:p>
                <a:pPr>
                  <a:defRPr sz="1200" b="0">
                    <a:solidFill>
                      <a:schemeClr val="accent5"/>
                    </a:solidFill>
                    <a:latin typeface="Calibri" panose="020F0502020204030204" pitchFamily="34" charset="0"/>
                    <a:cs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Sheet1!$T$1:$AP$1</c:f>
              <c:strCache>
                <c:ptCount val="23"/>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pt idx="22">
                  <c:v>Q3 18</c:v>
                </c:pt>
              </c:strCache>
            </c:strRef>
          </c:cat>
          <c:val>
            <c:numRef>
              <c:f>Sheet1!$T$2:$AP$2</c:f>
              <c:numCache>
                <c:formatCode>General</c:formatCode>
                <c:ptCount val="23"/>
                <c:pt idx="0">
                  <c:v>64</c:v>
                </c:pt>
                <c:pt idx="1">
                  <c:v>82</c:v>
                </c:pt>
                <c:pt idx="2">
                  <c:v>89</c:v>
                </c:pt>
                <c:pt idx="3">
                  <c:v>85</c:v>
                </c:pt>
                <c:pt idx="4">
                  <c:v>100</c:v>
                </c:pt>
                <c:pt idx="5">
                  <c:v>88</c:v>
                </c:pt>
                <c:pt idx="6">
                  <c:v>86</c:v>
                </c:pt>
                <c:pt idx="7">
                  <c:v>88</c:v>
                </c:pt>
                <c:pt idx="8">
                  <c:v>86</c:v>
                </c:pt>
                <c:pt idx="9">
                  <c:v>99</c:v>
                </c:pt>
                <c:pt idx="10">
                  <c:v>94</c:v>
                </c:pt>
                <c:pt idx="11">
                  <c:v>98</c:v>
                </c:pt>
                <c:pt idx="12">
                  <c:v>95</c:v>
                </c:pt>
                <c:pt idx="13">
                  <c:v>93</c:v>
                </c:pt>
                <c:pt idx="14">
                  <c:v>96</c:v>
                </c:pt>
                <c:pt idx="15">
                  <c:v>96</c:v>
                </c:pt>
                <c:pt idx="16">
                  <c:v>93</c:v>
                </c:pt>
                <c:pt idx="17">
                  <c:v>95</c:v>
                </c:pt>
                <c:pt idx="18">
                  <c:v>95</c:v>
                </c:pt>
                <c:pt idx="19">
                  <c:v>95</c:v>
                </c:pt>
                <c:pt idx="20">
                  <c:v>95</c:v>
                </c:pt>
                <c:pt idx="21">
                  <c:v>92</c:v>
                </c:pt>
                <c:pt idx="22">
                  <c:v>91</c:v>
                </c:pt>
              </c:numCache>
            </c:numRef>
          </c:val>
          <c:smooth val="1"/>
          <c:extLst>
            <c:ext xmlns:c16="http://schemas.microsoft.com/office/drawing/2014/chart" uri="{C3380CC4-5D6E-409C-BE32-E72D297353CC}">
              <c16:uniqueId val="{00000008-4D6C-F44B-BEFF-9A863702BF85}"/>
            </c:ext>
          </c:extLst>
        </c:ser>
        <c:ser>
          <c:idx val="1"/>
          <c:order val="1"/>
          <c:spPr>
            <a:ln w="19050">
              <a:solidFill>
                <a:schemeClr val="accent6"/>
              </a:solidFill>
              <a:prstDash val="solid"/>
            </a:ln>
          </c:spPr>
          <c:marker>
            <c:symbol val="circle"/>
            <c:size val="6"/>
            <c:spPr>
              <a:solidFill>
                <a:schemeClr val="bg1"/>
              </a:solidFill>
              <a:ln w="19050">
                <a:solidFill>
                  <a:schemeClr val="accent6"/>
                </a:solidFill>
              </a:ln>
            </c:spPr>
          </c:marker>
          <c:dLbls>
            <c:dLbl>
              <c:idx val="0"/>
              <c:layout>
                <c:manualLayout>
                  <c:x val="-2.0308684004212679E-2"/>
                  <c:y val="-5.10610177489687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6C-F44B-BEFF-9A863702BF85}"/>
                </c:ext>
              </c:extLst>
            </c:dLbl>
            <c:dLbl>
              <c:idx val="22"/>
              <c:layout>
                <c:manualLayout>
                  <c:x val="6.9997389435518496E-3"/>
                  <c:y val="5.107378793955232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6C-F44B-BEFF-9A863702BF85}"/>
                </c:ext>
              </c:extLst>
            </c:dLbl>
            <c:dLbl>
              <c:idx val="2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D6C-F44B-BEFF-9A863702BF85}"/>
                </c:ext>
              </c:extLst>
            </c:dLbl>
            <c:dLbl>
              <c:idx val="2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D6C-F44B-BEFF-9A863702BF85}"/>
                </c:ext>
              </c:extLst>
            </c:dLbl>
            <c:dLbl>
              <c:idx val="37"/>
              <c:layout>
                <c:manualLayout>
                  <c:x val="-2.9168583965155565E-3"/>
                  <c:y val="-3.82696224475743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D6C-F44B-BEFF-9A863702BF85}"/>
                </c:ext>
              </c:extLst>
            </c:dLbl>
            <c:spPr>
              <a:noFill/>
              <a:ln>
                <a:noFill/>
              </a:ln>
              <a:effectLst/>
            </c:spPr>
            <c:txPr>
              <a:bodyPr/>
              <a:lstStyle/>
              <a:p>
                <a:pPr>
                  <a:defRPr sz="1200" b="0">
                    <a:solidFill>
                      <a:schemeClr val="accent6"/>
                    </a:solidFill>
                    <a:latin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Sheet1!$T$1:$AP$1</c:f>
              <c:strCache>
                <c:ptCount val="23"/>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pt idx="22">
                  <c:v>Q3 18</c:v>
                </c:pt>
              </c:strCache>
            </c:strRef>
          </c:cat>
          <c:val>
            <c:numRef>
              <c:f>Sheet1!$T$3:$AP$3</c:f>
              <c:numCache>
                <c:formatCode>General</c:formatCode>
                <c:ptCount val="23"/>
                <c:pt idx="0">
                  <c:v>67</c:v>
                </c:pt>
                <c:pt idx="1">
                  <c:v>84</c:v>
                </c:pt>
                <c:pt idx="2">
                  <c:v>88</c:v>
                </c:pt>
                <c:pt idx="3">
                  <c:v>88</c:v>
                </c:pt>
                <c:pt idx="4">
                  <c:v>95</c:v>
                </c:pt>
                <c:pt idx="5">
                  <c:v>86</c:v>
                </c:pt>
                <c:pt idx="6">
                  <c:v>74</c:v>
                </c:pt>
                <c:pt idx="7">
                  <c:v>88</c:v>
                </c:pt>
                <c:pt idx="8">
                  <c:v>86</c:v>
                </c:pt>
                <c:pt idx="9">
                  <c:v>98</c:v>
                </c:pt>
                <c:pt idx="10">
                  <c:v>97</c:v>
                </c:pt>
                <c:pt idx="11">
                  <c:v>97</c:v>
                </c:pt>
                <c:pt idx="12">
                  <c:v>94</c:v>
                </c:pt>
                <c:pt idx="13">
                  <c:v>90</c:v>
                </c:pt>
                <c:pt idx="14">
                  <c:v>94</c:v>
                </c:pt>
                <c:pt idx="15">
                  <c:v>91</c:v>
                </c:pt>
                <c:pt idx="16">
                  <c:v>96</c:v>
                </c:pt>
                <c:pt idx="17">
                  <c:v>93</c:v>
                </c:pt>
                <c:pt idx="18">
                  <c:v>90</c:v>
                </c:pt>
                <c:pt idx="19">
                  <c:v>91</c:v>
                </c:pt>
                <c:pt idx="20">
                  <c:v>92</c:v>
                </c:pt>
                <c:pt idx="21">
                  <c:v>90</c:v>
                </c:pt>
                <c:pt idx="22">
                  <c:v>86</c:v>
                </c:pt>
              </c:numCache>
            </c:numRef>
          </c:val>
          <c:smooth val="1"/>
          <c:extLst>
            <c:ext xmlns:c16="http://schemas.microsoft.com/office/drawing/2014/chart" uri="{C3380CC4-5D6E-409C-BE32-E72D297353CC}">
              <c16:uniqueId val="{0000000F-4D6C-F44B-BEFF-9A863702BF85}"/>
            </c:ext>
          </c:extLst>
        </c:ser>
        <c:ser>
          <c:idx val="2"/>
          <c:order val="2"/>
          <c:spPr>
            <a:ln w="19050">
              <a:solidFill>
                <a:schemeClr val="accent3"/>
              </a:solidFill>
            </a:ln>
          </c:spPr>
          <c:marker>
            <c:symbol val="circle"/>
            <c:size val="6"/>
            <c:spPr>
              <a:solidFill>
                <a:schemeClr val="bg1"/>
              </a:solidFill>
              <a:ln w="19050">
                <a:solidFill>
                  <a:schemeClr val="accent3"/>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D6C-F44B-BEFF-9A863702BF85}"/>
                </c:ext>
              </c:extLst>
            </c:dLbl>
            <c:dLbl>
              <c:idx val="19"/>
              <c:delete val="1"/>
              <c:extLst>
                <c:ext xmlns:c15="http://schemas.microsoft.com/office/drawing/2012/chart" uri="{CE6537A1-D6FC-4f65-9D91-7224C49458BB}"/>
                <c:ext xmlns:c16="http://schemas.microsoft.com/office/drawing/2014/chart" uri="{C3380CC4-5D6E-409C-BE32-E72D297353CC}">
                  <c16:uniqueId val="{00000011-4D6C-F44B-BEFF-9A863702BF85}"/>
                </c:ext>
              </c:extLst>
            </c:dLbl>
            <c:dLbl>
              <c:idx val="20"/>
              <c:delete val="1"/>
              <c:extLst>
                <c:ext xmlns:c15="http://schemas.microsoft.com/office/drawing/2012/chart" uri="{CE6537A1-D6FC-4f65-9D91-7224C49458BB}"/>
                <c:ext xmlns:c16="http://schemas.microsoft.com/office/drawing/2014/chart" uri="{C3380CC4-5D6E-409C-BE32-E72D297353CC}">
                  <c16:uniqueId val="{00000012-4D6C-F44B-BEFF-9A863702BF85}"/>
                </c:ext>
              </c:extLst>
            </c:dLbl>
            <c:dLbl>
              <c:idx val="22"/>
              <c:layout>
                <c:manualLayout>
                  <c:x val="6.9997389435518496E-3"/>
                  <c:y val="-4.1487702010074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6C-F44B-BEFF-9A863702BF85}"/>
                </c:ext>
              </c:extLst>
            </c:dLbl>
            <c:dLbl>
              <c:idx val="34"/>
              <c:delete val="1"/>
              <c:extLst>
                <c:ext xmlns:c15="http://schemas.microsoft.com/office/drawing/2012/chart" uri="{CE6537A1-D6FC-4f65-9D91-7224C49458BB}"/>
                <c:ext xmlns:c16="http://schemas.microsoft.com/office/drawing/2014/chart" uri="{C3380CC4-5D6E-409C-BE32-E72D297353CC}">
                  <c16:uniqueId val="{00000014-4D6C-F44B-BEFF-9A863702BF85}"/>
                </c:ext>
              </c:extLst>
            </c:dLbl>
            <c:dLbl>
              <c:idx val="35"/>
              <c:delete val="1"/>
              <c:extLst>
                <c:ext xmlns:c15="http://schemas.microsoft.com/office/drawing/2012/chart" uri="{CE6537A1-D6FC-4f65-9D91-7224C49458BB}"/>
                <c:ext xmlns:c16="http://schemas.microsoft.com/office/drawing/2014/chart" uri="{C3380CC4-5D6E-409C-BE32-E72D297353CC}">
                  <c16:uniqueId val="{00000015-4D6C-F44B-BEFF-9A863702BF85}"/>
                </c:ext>
              </c:extLst>
            </c:dLbl>
            <c:dLbl>
              <c:idx val="37"/>
              <c:layout>
                <c:manualLayout>
                  <c:x val="-5.9033079815466218E-3"/>
                  <c:y val="-5.9920586013387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D6C-F44B-BEFF-9A863702BF85}"/>
                </c:ext>
              </c:extLst>
            </c:dLbl>
            <c:spPr>
              <a:noFill/>
              <a:ln>
                <a:noFill/>
              </a:ln>
              <a:effectLst/>
            </c:spPr>
            <c:txPr>
              <a:bodyPr/>
              <a:lstStyle/>
              <a:p>
                <a:pPr>
                  <a:defRPr sz="1200" b="0">
                    <a:solidFill>
                      <a:schemeClr val="accent3"/>
                    </a:solidFill>
                    <a:latin typeface="Calibri" panose="020F0502020204030204" pitchFamily="34" charset="0"/>
                    <a:cs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Sheet1!$T$1:$AP$1</c:f>
              <c:strCache>
                <c:ptCount val="23"/>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pt idx="22">
                  <c:v>Q3 18</c:v>
                </c:pt>
              </c:strCache>
            </c:strRef>
          </c:cat>
          <c:val>
            <c:numRef>
              <c:f>Sheet1!$T$4:$AP$4</c:f>
              <c:numCache>
                <c:formatCode>General</c:formatCode>
                <c:ptCount val="23"/>
                <c:pt idx="0">
                  <c:v>86</c:v>
                </c:pt>
                <c:pt idx="1">
                  <c:v>88</c:v>
                </c:pt>
                <c:pt idx="2">
                  <c:v>91</c:v>
                </c:pt>
                <c:pt idx="3">
                  <c:v>94</c:v>
                </c:pt>
                <c:pt idx="4">
                  <c:v>100</c:v>
                </c:pt>
                <c:pt idx="5">
                  <c:v>93</c:v>
                </c:pt>
                <c:pt idx="6">
                  <c:v>96</c:v>
                </c:pt>
                <c:pt idx="7">
                  <c:v>97</c:v>
                </c:pt>
                <c:pt idx="8">
                  <c:v>99</c:v>
                </c:pt>
                <c:pt idx="9">
                  <c:v>99</c:v>
                </c:pt>
                <c:pt idx="10">
                  <c:v>98</c:v>
                </c:pt>
                <c:pt idx="11">
                  <c:v>99</c:v>
                </c:pt>
                <c:pt idx="12">
                  <c:v>95</c:v>
                </c:pt>
                <c:pt idx="13">
                  <c:v>97</c:v>
                </c:pt>
                <c:pt idx="14">
                  <c:v>98</c:v>
                </c:pt>
                <c:pt idx="15">
                  <c:v>97</c:v>
                </c:pt>
                <c:pt idx="16">
                  <c:v>97</c:v>
                </c:pt>
                <c:pt idx="17">
                  <c:v>94</c:v>
                </c:pt>
                <c:pt idx="18">
                  <c:v>96</c:v>
                </c:pt>
                <c:pt idx="19">
                  <c:v>96</c:v>
                </c:pt>
                <c:pt idx="20">
                  <c:v>98</c:v>
                </c:pt>
                <c:pt idx="21">
                  <c:v>97</c:v>
                </c:pt>
                <c:pt idx="22">
                  <c:v>93</c:v>
                </c:pt>
              </c:numCache>
            </c:numRef>
          </c:val>
          <c:smooth val="1"/>
          <c:extLst>
            <c:ext xmlns:c16="http://schemas.microsoft.com/office/drawing/2014/chart" uri="{C3380CC4-5D6E-409C-BE32-E72D297353CC}">
              <c16:uniqueId val="{00000017-4D6C-F44B-BEFF-9A863702BF85}"/>
            </c:ext>
          </c:extLst>
        </c:ser>
        <c:dLbls>
          <c:showLegendKey val="0"/>
          <c:showVal val="1"/>
          <c:showCatName val="0"/>
          <c:showSerName val="0"/>
          <c:showPercent val="0"/>
          <c:showBubbleSize val="0"/>
        </c:dLbls>
        <c:marker val="1"/>
        <c:smooth val="0"/>
        <c:axId val="92478464"/>
        <c:axId val="92492160"/>
      </c:lineChart>
      <c:catAx>
        <c:axId val="92478464"/>
        <c:scaling>
          <c:orientation val="minMax"/>
        </c:scaling>
        <c:delete val="0"/>
        <c:axPos val="b"/>
        <c:numFmt formatCode="General" sourceLinked="1"/>
        <c:majorTickMark val="none"/>
        <c:minorTickMark val="none"/>
        <c:tickLblPos val="nextTo"/>
        <c:spPr>
          <a:ln w="13970">
            <a:noFill/>
            <a:prstDash val="solid"/>
          </a:ln>
        </c:spPr>
        <c:txPr>
          <a:bodyPr rot="-5400000" vert="horz"/>
          <a:lstStyle/>
          <a:p>
            <a:pPr>
              <a:defRPr sz="1200" b="0" i="0" u="none" strike="noStrike" baseline="0">
                <a:solidFill>
                  <a:srgbClr val="7F7F7F"/>
                </a:solidFill>
                <a:latin typeface="Calibri" panose="020F0502020204030204" pitchFamily="34" charset="0"/>
                <a:ea typeface="Arial"/>
                <a:cs typeface="Calibri" panose="020F0502020204030204" pitchFamily="34" charset="0"/>
              </a:defRPr>
            </a:pPr>
            <a:endParaRPr lang="en-US"/>
          </a:p>
        </c:txPr>
        <c:crossAx val="92492160"/>
        <c:crossesAt val="-20"/>
        <c:auto val="1"/>
        <c:lblAlgn val="ctr"/>
        <c:lblOffset val="100"/>
        <c:tickLblSkip val="1"/>
        <c:tickMarkSkip val="1"/>
        <c:noMultiLvlLbl val="0"/>
      </c:catAx>
      <c:valAx>
        <c:axId val="92492160"/>
        <c:scaling>
          <c:orientation val="minMax"/>
          <c:max val="100"/>
          <c:min val="0"/>
        </c:scaling>
        <c:delete val="0"/>
        <c:axPos val="l"/>
        <c:numFmt formatCode="General" sourceLinked="1"/>
        <c:majorTickMark val="out"/>
        <c:minorTickMark val="none"/>
        <c:tickLblPos val="nextTo"/>
        <c:spPr>
          <a:ln>
            <a:noFill/>
          </a:ln>
        </c:spPr>
        <c:txPr>
          <a:bodyPr/>
          <a:lstStyle/>
          <a:p>
            <a:pPr>
              <a:defRPr sz="1200" b="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92478464"/>
        <c:crosses val="autoZero"/>
        <c:crossBetween val="between"/>
        <c:majorUnit val="20"/>
      </c:valAx>
      <c:spPr>
        <a:noFill/>
        <a:ln w="23442">
          <a:noFill/>
        </a:ln>
      </c:spPr>
    </c:plotArea>
    <c:plotVisOnly val="1"/>
    <c:dispBlanksAs val="gap"/>
    <c:showDLblsOverMax val="0"/>
  </c:chart>
  <c:spPr>
    <a:noFill/>
    <a:ln>
      <a:noFill/>
    </a:ln>
  </c:spPr>
  <c:txPr>
    <a:bodyPr/>
    <a:lstStyle/>
    <a:p>
      <a:pPr>
        <a:defRPr sz="1245"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5"/>
            <c:invertIfNegative val="0"/>
            <c:bubble3D val="0"/>
            <c:spPr>
              <a:solidFill>
                <a:schemeClr val="accent3"/>
              </a:solidFill>
            </c:spPr>
            <c:extLst>
              <c:ext xmlns:c16="http://schemas.microsoft.com/office/drawing/2014/chart" uri="{C3380CC4-5D6E-409C-BE32-E72D297353CC}">
                <c16:uniqueId val="{00000001-6FA3-4E11-A7CC-A6F5B8FEAF82}"/>
              </c:ext>
            </c:extLst>
          </c:dPt>
          <c:dPt>
            <c:idx val="16"/>
            <c:invertIfNegative val="0"/>
            <c:bubble3D val="0"/>
            <c:spPr>
              <a:solidFill>
                <a:schemeClr val="accent3"/>
              </a:solidFill>
            </c:spPr>
            <c:extLst>
              <c:ext xmlns:c16="http://schemas.microsoft.com/office/drawing/2014/chart" uri="{C3380CC4-5D6E-409C-BE32-E72D297353CC}">
                <c16:uniqueId val="{00000003-6FA3-4E11-A7CC-A6F5B8FEAF82}"/>
              </c:ext>
            </c:extLst>
          </c:dPt>
          <c:dPt>
            <c:idx val="17"/>
            <c:invertIfNegative val="0"/>
            <c:bubble3D val="0"/>
            <c:spPr>
              <a:solidFill>
                <a:schemeClr val="accent3"/>
              </a:solidFill>
            </c:spPr>
            <c:extLst>
              <c:ext xmlns:c16="http://schemas.microsoft.com/office/drawing/2014/chart" uri="{C3380CC4-5D6E-409C-BE32-E72D297353CC}">
                <c16:uniqueId val="{00000005-6FA3-4E11-A7CC-A6F5B8FEAF82}"/>
              </c:ext>
            </c:extLst>
          </c:dPt>
          <c:dLbls>
            <c:dLbl>
              <c:idx val="0"/>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6FA3-4E11-A7CC-A6F5B8FEAF82}"/>
                </c:ext>
              </c:extLst>
            </c:dLbl>
            <c:dLbl>
              <c:idx val="1"/>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FA3-4E11-A7CC-A6F5B8FEAF82}"/>
                </c:ext>
              </c:extLst>
            </c:dLbl>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Sheet1!$A$18:$A$35</c:f>
              <c:strCache>
                <c:ptCount val="18"/>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strCache>
            </c:strRef>
          </c:cat>
          <c:val>
            <c:numRef>
              <c:f>Sheet1!$B$18:$B$35</c:f>
              <c:numCache>
                <c:formatCode>General</c:formatCode>
                <c:ptCount val="18"/>
                <c:pt idx="0">
                  <c:v>25</c:v>
                </c:pt>
                <c:pt idx="1">
                  <c:v>29</c:v>
                </c:pt>
                <c:pt idx="2">
                  <c:v>31</c:v>
                </c:pt>
                <c:pt idx="3">
                  <c:v>27</c:v>
                </c:pt>
                <c:pt idx="4">
                  <c:v>29</c:v>
                </c:pt>
                <c:pt idx="5">
                  <c:v>37</c:v>
                </c:pt>
                <c:pt idx="6">
                  <c:v>30</c:v>
                </c:pt>
                <c:pt idx="7">
                  <c:v>29</c:v>
                </c:pt>
                <c:pt idx="8">
                  <c:v>28</c:v>
                </c:pt>
                <c:pt idx="9">
                  <c:v>32</c:v>
                </c:pt>
                <c:pt idx="10">
                  <c:v>32</c:v>
                </c:pt>
                <c:pt idx="11">
                  <c:v>28</c:v>
                </c:pt>
                <c:pt idx="12">
                  <c:v>24</c:v>
                </c:pt>
                <c:pt idx="13">
                  <c:v>26</c:v>
                </c:pt>
                <c:pt idx="14">
                  <c:v>31</c:v>
                </c:pt>
                <c:pt idx="15">
                  <c:v>26</c:v>
                </c:pt>
                <c:pt idx="16">
                  <c:v>32</c:v>
                </c:pt>
                <c:pt idx="17">
                  <c:v>24</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92823936"/>
        <c:axId val="92825472"/>
      </c:barChart>
      <c:catAx>
        <c:axId val="92823936"/>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2825472"/>
        <c:crosses val="autoZero"/>
        <c:auto val="1"/>
        <c:lblAlgn val="ctr"/>
        <c:lblOffset val="100"/>
        <c:noMultiLvlLbl val="0"/>
      </c:catAx>
      <c:valAx>
        <c:axId val="92825472"/>
        <c:scaling>
          <c:orientation val="minMax"/>
          <c:max val="100"/>
          <c:min val="0"/>
        </c:scaling>
        <c:delete val="1"/>
        <c:axPos val="l"/>
        <c:numFmt formatCode="General" sourceLinked="1"/>
        <c:majorTickMark val="out"/>
        <c:minorTickMark val="none"/>
        <c:tickLblPos val="nextTo"/>
        <c:crossAx val="92823936"/>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1202-4A94-A7F6-3C0063B7C1FE}"/>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Q3 2018</c:v>
                </c:pt>
                <c:pt idx="2">
                  <c:v>Directly authorised</c:v>
                </c:pt>
                <c:pt idx="3">
                  <c:v>Appointed representative</c:v>
                </c:pt>
                <c:pt idx="5">
                  <c:v>1 (firm size)</c:v>
                </c:pt>
                <c:pt idx="6">
                  <c:v>2-3 (firm size)</c:v>
                </c:pt>
                <c:pt idx="7">
                  <c:v>4-10 (firm size)</c:v>
                </c:pt>
                <c:pt idx="8">
                  <c:v>11+ (firm size)</c:v>
                </c:pt>
                <c:pt idx="10">
                  <c:v>First time buyer*</c:v>
                </c:pt>
                <c:pt idx="11">
                  <c:v>Mover*</c:v>
                </c:pt>
                <c:pt idx="12">
                  <c:v>Remortgage*</c:v>
                </c:pt>
                <c:pt idx="13">
                  <c:v>Buy to let**</c:v>
                </c:pt>
                <c:pt idx="14">
                  <c:v>Other specialist***</c:v>
                </c:pt>
              </c:strCache>
            </c:strRef>
          </c:cat>
          <c:val>
            <c:numRef>
              <c:f>Sheet1!$B$2:$B$16</c:f>
              <c:numCache>
                <c:formatCode>General</c:formatCode>
                <c:ptCount val="15"/>
                <c:pt idx="0">
                  <c:v>27</c:v>
                </c:pt>
                <c:pt idx="2">
                  <c:v>27</c:v>
                </c:pt>
                <c:pt idx="3">
                  <c:v>27</c:v>
                </c:pt>
                <c:pt idx="5" formatCode="0">
                  <c:v>25</c:v>
                </c:pt>
                <c:pt idx="6" formatCode="0">
                  <c:v>29</c:v>
                </c:pt>
                <c:pt idx="7" formatCode="0">
                  <c:v>31</c:v>
                </c:pt>
                <c:pt idx="8" formatCode="0">
                  <c:v>31</c:v>
                </c:pt>
                <c:pt idx="10" formatCode="0">
                  <c:v>33</c:v>
                </c:pt>
                <c:pt idx="11" formatCode="0">
                  <c:v>24</c:v>
                </c:pt>
                <c:pt idx="12" formatCode="0">
                  <c:v>24</c:v>
                </c:pt>
                <c:pt idx="13" formatCode="0">
                  <c:v>28</c:v>
                </c:pt>
                <c:pt idx="14" formatCode="0">
                  <c:v>27</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92907776"/>
        <c:axId val="92906240"/>
      </c:barChart>
      <c:valAx>
        <c:axId val="92906240"/>
        <c:scaling>
          <c:orientation val="minMax"/>
          <c:max val="120"/>
          <c:min val="0"/>
        </c:scaling>
        <c:delete val="1"/>
        <c:axPos val="b"/>
        <c:numFmt formatCode="General" sourceLinked="1"/>
        <c:majorTickMark val="out"/>
        <c:minorTickMark val="none"/>
        <c:tickLblPos val="nextTo"/>
        <c:crossAx val="92907776"/>
        <c:crosses val="max"/>
        <c:crossBetween val="between"/>
      </c:valAx>
      <c:catAx>
        <c:axId val="92907776"/>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2906240"/>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5"/>
            <c:invertIfNegative val="0"/>
            <c:bubble3D val="0"/>
            <c:spPr>
              <a:solidFill>
                <a:schemeClr val="accent3"/>
              </a:solidFill>
            </c:spPr>
            <c:extLst>
              <c:ext xmlns:c16="http://schemas.microsoft.com/office/drawing/2014/chart" uri="{C3380CC4-5D6E-409C-BE32-E72D297353CC}">
                <c16:uniqueId val="{00000001-77ED-4883-B28D-8E2E20E9A075}"/>
              </c:ext>
            </c:extLst>
          </c:dPt>
          <c:dPt>
            <c:idx val="16"/>
            <c:invertIfNegative val="0"/>
            <c:bubble3D val="0"/>
            <c:spPr>
              <a:solidFill>
                <a:schemeClr val="accent3"/>
              </a:solidFill>
            </c:spPr>
            <c:extLst>
              <c:ext xmlns:c16="http://schemas.microsoft.com/office/drawing/2014/chart" uri="{C3380CC4-5D6E-409C-BE32-E72D297353CC}">
                <c16:uniqueId val="{00000003-77ED-4883-B28D-8E2E20E9A075}"/>
              </c:ext>
            </c:extLst>
          </c:dPt>
          <c:dPt>
            <c:idx val="17"/>
            <c:invertIfNegative val="0"/>
            <c:bubble3D val="0"/>
            <c:spPr>
              <a:solidFill>
                <a:schemeClr val="accent3"/>
              </a:solidFill>
            </c:spPr>
            <c:extLst>
              <c:ext xmlns:c16="http://schemas.microsoft.com/office/drawing/2014/chart" uri="{C3380CC4-5D6E-409C-BE32-E72D297353CC}">
                <c16:uniqueId val="{00000005-77ED-4883-B28D-8E2E20E9A075}"/>
              </c:ext>
            </c:extLst>
          </c:dPt>
          <c:dLbls>
            <c:dLbl>
              <c:idx val="0"/>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77ED-4883-B28D-8E2E20E9A075}"/>
                </c:ext>
              </c:extLst>
            </c:dLbl>
            <c:dLbl>
              <c:idx val="1"/>
              <c:numFmt formatCode="#,##0" sourceLinked="0"/>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77ED-4883-B28D-8E2E20E9A075}"/>
                </c:ext>
              </c:extLst>
            </c:dLbl>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Sheet1!$A$18:$A$35</c:f>
              <c:strCache>
                <c:ptCount val="18"/>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strCache>
            </c:strRef>
          </c:cat>
          <c:val>
            <c:numRef>
              <c:f>Sheet1!$B$18:$B$35</c:f>
              <c:numCache>
                <c:formatCode>General</c:formatCode>
                <c:ptCount val="18"/>
                <c:pt idx="0">
                  <c:v>84</c:v>
                </c:pt>
                <c:pt idx="1">
                  <c:v>79</c:v>
                </c:pt>
                <c:pt idx="2">
                  <c:v>83</c:v>
                </c:pt>
                <c:pt idx="3">
                  <c:v>81</c:v>
                </c:pt>
                <c:pt idx="4">
                  <c:v>81</c:v>
                </c:pt>
                <c:pt idx="5">
                  <c:v>84</c:v>
                </c:pt>
                <c:pt idx="6">
                  <c:v>82</c:v>
                </c:pt>
                <c:pt idx="7">
                  <c:v>82</c:v>
                </c:pt>
                <c:pt idx="8">
                  <c:v>83</c:v>
                </c:pt>
                <c:pt idx="9">
                  <c:v>82</c:v>
                </c:pt>
                <c:pt idx="10">
                  <c:v>83</c:v>
                </c:pt>
                <c:pt idx="11">
                  <c:v>80</c:v>
                </c:pt>
                <c:pt idx="12">
                  <c:v>84</c:v>
                </c:pt>
                <c:pt idx="13">
                  <c:v>86</c:v>
                </c:pt>
                <c:pt idx="14">
                  <c:v>83</c:v>
                </c:pt>
                <c:pt idx="15">
                  <c:v>84</c:v>
                </c:pt>
                <c:pt idx="16">
                  <c:v>83</c:v>
                </c:pt>
                <c:pt idx="17">
                  <c:v>85</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93732224"/>
        <c:axId val="93742208"/>
      </c:barChart>
      <c:catAx>
        <c:axId val="93732224"/>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93742208"/>
        <c:crosses val="autoZero"/>
        <c:auto val="1"/>
        <c:lblAlgn val="ctr"/>
        <c:lblOffset val="100"/>
        <c:noMultiLvlLbl val="0"/>
      </c:catAx>
      <c:valAx>
        <c:axId val="93742208"/>
        <c:scaling>
          <c:orientation val="minMax"/>
          <c:max val="100"/>
          <c:min val="0"/>
        </c:scaling>
        <c:delete val="1"/>
        <c:axPos val="l"/>
        <c:numFmt formatCode="General" sourceLinked="1"/>
        <c:majorTickMark val="out"/>
        <c:minorTickMark val="none"/>
        <c:tickLblPos val="nextTo"/>
        <c:crossAx val="93732224"/>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99B410F-FB61-4AEC-9BC4-2AA1CA84E9DC}" type="datetimeFigureOut">
              <a:rPr lang="en-US" smtClean="0"/>
              <a:t>11/6/2018</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C83608-A23B-4E28-8C39-9E489EE489B6}" type="slidenum">
              <a:rPr lang="en-US" smtClean="0"/>
              <a:t>‹#›</a:t>
            </a:fld>
            <a:endParaRPr lang="en-US"/>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51BBF6-9BEB-4067-8FCC-C67C86782E7D}" type="datetimeFigureOut">
              <a:rPr lang="en-US" smtClean="0"/>
              <a:t>11/6/2018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B5BBD8-B235-4B6C-8A11-2B193697DD17}" type="slidenum">
              <a:rPr lang="en-US" smtClean="0"/>
              <a:t>‹#›</a:t>
            </a:fld>
            <a:endParaRPr lang="en-US"/>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4</a:t>
            </a:fld>
            <a:endParaRPr lang="en-US"/>
          </a:p>
        </p:txBody>
      </p:sp>
    </p:spTree>
    <p:extLst>
      <p:ext uri="{BB962C8B-B14F-4D97-AF65-F5344CB8AC3E}">
        <p14:creationId xmlns:p14="http://schemas.microsoft.com/office/powerpoint/2010/main" val="298015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6</a:t>
            </a:fld>
            <a:endParaRPr lang="en-US"/>
          </a:p>
        </p:txBody>
      </p:sp>
    </p:spTree>
    <p:extLst>
      <p:ext uri="{BB962C8B-B14F-4D97-AF65-F5344CB8AC3E}">
        <p14:creationId xmlns:p14="http://schemas.microsoft.com/office/powerpoint/2010/main" val="298015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980158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CCUEIL">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9" name="Image 8"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4155854"/>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22" name="Espace réservé du texte 21"/>
          <p:cNvSpPr>
            <a:spLocks noGrp="1"/>
          </p:cNvSpPr>
          <p:nvPr>
            <p:ph type="body" sz="quarter" idx="14" hasCustomPrompt="1"/>
          </p:nvPr>
        </p:nvSpPr>
        <p:spPr>
          <a:xfrm>
            <a:off x="137583" y="4847695"/>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pic>
        <p:nvPicPr>
          <p:cNvPr id="4" name="Image 3">
            <a:extLst>
              <a:ext uri="{FF2B5EF4-FFF2-40B4-BE49-F238E27FC236}">
                <a16:creationId xmlns:a16="http://schemas.microsoft.com/office/drawing/2014/main" id="{9542AFBC-3FE2-4507-965C-993722A268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3928" y="1905707"/>
            <a:ext cx="4324141" cy="1730697"/>
          </a:xfrm>
          <a:prstGeom prst="rect">
            <a:avLst/>
          </a:prstGeom>
        </p:spPr>
      </p:pic>
    </p:spTree>
    <p:extLst>
      <p:ext uri="{BB962C8B-B14F-4D97-AF65-F5344CB8AC3E}">
        <p14:creationId xmlns:p14="http://schemas.microsoft.com/office/powerpoint/2010/main" val="213068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S IMAG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0" y="6117336"/>
            <a:ext cx="12192000" cy="740664"/>
          </a:xfrm>
          <a:prstGeom prst="rect">
            <a:avLst/>
          </a:prstGeom>
        </p:spPr>
      </p:pic>
      <p:sp>
        <p:nvSpPr>
          <p:cNvPr id="24" name="Picture Placeholder 2"/>
          <p:cNvSpPr>
            <a:spLocks noGrp="1"/>
          </p:cNvSpPr>
          <p:nvPr>
            <p:ph type="pic" sz="quarter" idx="13" hasCustomPrompt="1"/>
          </p:nvPr>
        </p:nvSpPr>
        <p:spPr>
          <a:xfrm>
            <a:off x="46317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5" name="Picture Placeholder 2"/>
          <p:cNvSpPr>
            <a:spLocks noGrp="1"/>
          </p:cNvSpPr>
          <p:nvPr>
            <p:ph type="pic" sz="quarter" idx="18" hasCustomPrompt="1"/>
          </p:nvPr>
        </p:nvSpPr>
        <p:spPr>
          <a:xfrm>
            <a:off x="7955990" y="15837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6" name="Picture Placeholder 2"/>
          <p:cNvSpPr>
            <a:spLocks noGrp="1"/>
          </p:cNvSpPr>
          <p:nvPr>
            <p:ph type="pic" sz="quarter" idx="19" hasCustomPrompt="1"/>
          </p:nvPr>
        </p:nvSpPr>
        <p:spPr>
          <a:xfrm>
            <a:off x="7955990" y="37681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7" name="Picture Placeholder 2"/>
          <p:cNvSpPr>
            <a:spLocks noGrp="1"/>
          </p:cNvSpPr>
          <p:nvPr>
            <p:ph type="pic" sz="quarter" idx="20" hasCustomPrompt="1"/>
          </p:nvPr>
        </p:nvSpPr>
        <p:spPr>
          <a:xfrm>
            <a:off x="13043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18" name="Title 3">
            <a:extLst>
              <a:ext uri="{FF2B5EF4-FFF2-40B4-BE49-F238E27FC236}">
                <a16:creationId xmlns:a16="http://schemas.microsoft.com/office/drawing/2014/main" id="{0B544FB3-9D02-4B51-8FF8-A962BD514937}"/>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9" name="Text Placeholder 5">
            <a:extLst>
              <a:ext uri="{FF2B5EF4-FFF2-40B4-BE49-F238E27FC236}">
                <a16:creationId xmlns:a16="http://schemas.microsoft.com/office/drawing/2014/main" id="{2C10371B-51FE-4F06-BA8A-ED84F1072D35}"/>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0" name="Image 2">
            <a:extLst>
              <a:ext uri="{FF2B5EF4-FFF2-40B4-BE49-F238E27FC236}">
                <a16:creationId xmlns:a16="http://schemas.microsoft.com/office/drawing/2014/main" id="{C70DEC39-EBD0-E44A-BC0A-26CDCAA0C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387167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DÉE FORTE">
    <p:spTree>
      <p:nvGrpSpPr>
        <p:cNvPr id="1" name=""/>
        <p:cNvGrpSpPr/>
        <p:nvPr/>
      </p:nvGrpSpPr>
      <p:grpSpPr>
        <a:xfrm>
          <a:off x="0" y="0"/>
          <a:ext cx="0" cy="0"/>
          <a:chOff x="0" y="0"/>
          <a:chExt cx="0" cy="0"/>
        </a:xfrm>
      </p:grpSpPr>
      <p:pic>
        <p:nvPicPr>
          <p:cNvPr id="15" name="Espace réservé pour une 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3"/>
          <p:cNvSpPr>
            <a:spLocks noGrp="1"/>
          </p:cNvSpPr>
          <p:nvPr>
            <p:ph type="title" hasCustomPrompt="1"/>
          </p:nvPr>
        </p:nvSpPr>
        <p:spPr>
          <a:xfrm>
            <a:off x="433471" y="3093097"/>
            <a:ext cx="10363200" cy="671807"/>
          </a:xfrm>
        </p:spPr>
        <p:txBody>
          <a:bodyPr>
            <a:noAutofit/>
          </a:bodyPr>
          <a:lstStyle>
            <a:lvl1pPr algn="l">
              <a:defRPr lang="en-US" sz="50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MAIN IDEA</a:t>
            </a:r>
          </a:p>
        </p:txBody>
      </p:sp>
      <p:pic>
        <p:nvPicPr>
          <p:cNvPr id="5" name="Image 2">
            <a:extLst>
              <a:ext uri="{FF2B5EF4-FFF2-40B4-BE49-F238E27FC236}">
                <a16:creationId xmlns:a16="http://schemas.microsoft.com/office/drawing/2014/main" id="{E06F6CC2-8407-C343-81AC-4EADF4C8C5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248411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CCUEIL_BVA / CLIEN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12" name="Image 11"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3817395"/>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19" name="Espace réservé du texte 18"/>
          <p:cNvSpPr>
            <a:spLocks noGrp="1"/>
          </p:cNvSpPr>
          <p:nvPr>
            <p:ph type="body" sz="quarter" idx="12" hasCustomPrompt="1"/>
          </p:nvPr>
        </p:nvSpPr>
        <p:spPr>
          <a:xfrm>
            <a:off x="4042727" y="5874279"/>
            <a:ext cx="2127780" cy="729721"/>
          </a:xfrm>
        </p:spPr>
        <p:txBody>
          <a:bodyPr>
            <a:norm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email@company.com</a:t>
            </a:r>
          </a:p>
          <a:p>
            <a:pPr lvl="0"/>
            <a:r>
              <a:rPr lang="fr-FR" dirty="0"/>
              <a:t>01 71 31 56 78</a:t>
            </a:r>
          </a:p>
        </p:txBody>
      </p:sp>
      <p:sp>
        <p:nvSpPr>
          <p:cNvPr id="20" name="Espace réservé du texte 18"/>
          <p:cNvSpPr>
            <a:spLocks noGrp="1"/>
          </p:cNvSpPr>
          <p:nvPr>
            <p:ph type="body" sz="quarter" idx="13" hasCustomPrompt="1"/>
          </p:nvPr>
        </p:nvSpPr>
        <p:spPr>
          <a:xfrm>
            <a:off x="6465887" y="5874279"/>
            <a:ext cx="1810279" cy="729721"/>
          </a:xfrm>
        </p:spPr>
        <p:txBody>
          <a:bodyPr>
            <a:no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email@bva-group.com</a:t>
            </a:r>
          </a:p>
          <a:p>
            <a:pPr lvl="0"/>
            <a:r>
              <a:rPr lang="fr-FR" dirty="0"/>
              <a:t>01 71 31 56 78</a:t>
            </a:r>
          </a:p>
        </p:txBody>
      </p:sp>
      <p:sp>
        <p:nvSpPr>
          <p:cNvPr id="22" name="Espace réservé du texte 21"/>
          <p:cNvSpPr>
            <a:spLocks noGrp="1"/>
          </p:cNvSpPr>
          <p:nvPr>
            <p:ph type="body" sz="quarter" idx="14" hasCustomPrompt="1"/>
          </p:nvPr>
        </p:nvSpPr>
        <p:spPr>
          <a:xfrm>
            <a:off x="137583" y="4519613"/>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sp>
        <p:nvSpPr>
          <p:cNvPr id="27" name="Espace réservé du texte 26"/>
          <p:cNvSpPr>
            <a:spLocks noGrp="1"/>
          </p:cNvSpPr>
          <p:nvPr>
            <p:ph type="body" sz="quarter" idx="15" hasCustomPrompt="1"/>
          </p:nvPr>
        </p:nvSpPr>
        <p:spPr>
          <a:xfrm>
            <a:off x="6465887" y="5620280"/>
            <a:ext cx="1810279" cy="179387"/>
          </a:xfrm>
        </p:spPr>
        <p:txBody>
          <a:bodyPr>
            <a:noAutofit/>
          </a:bodyPr>
          <a:lstStyle>
            <a:lvl1pPr marL="0" indent="0" algn="l">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BVA BDRC CONTACT :</a:t>
            </a:r>
          </a:p>
        </p:txBody>
      </p:sp>
      <p:sp>
        <p:nvSpPr>
          <p:cNvPr id="29" name="Espace réservé du texte 28"/>
          <p:cNvSpPr>
            <a:spLocks noGrp="1"/>
          </p:cNvSpPr>
          <p:nvPr>
            <p:ph type="body" sz="quarter" idx="16" hasCustomPrompt="1"/>
          </p:nvPr>
        </p:nvSpPr>
        <p:spPr>
          <a:xfrm>
            <a:off x="4042727" y="5620280"/>
            <a:ext cx="2127780" cy="179387"/>
          </a:xfrm>
        </p:spPr>
        <p:txBody>
          <a:bodyPr>
            <a:noAutofit/>
          </a:bodyPr>
          <a:lstStyle>
            <a:lvl1pPr marL="0" indent="0">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CLIENT NAME CONTACT :</a:t>
            </a:r>
          </a:p>
        </p:txBody>
      </p:sp>
      <p:pic>
        <p:nvPicPr>
          <p:cNvPr id="2" name="Image 1"/>
          <p:cNvPicPr>
            <a:picLocks noChangeAspect="1"/>
          </p:cNvPicPr>
          <p:nvPr userDrawn="1"/>
        </p:nvPicPr>
        <p:blipFill>
          <a:blip r:embed="rId3"/>
          <a:stretch>
            <a:fillRect/>
          </a:stretch>
        </p:blipFill>
        <p:spPr>
          <a:xfrm>
            <a:off x="4950884" y="1386416"/>
            <a:ext cx="2290232" cy="2120086"/>
          </a:xfrm>
          <a:prstGeom prst="rect">
            <a:avLst/>
          </a:prstGeom>
        </p:spPr>
      </p:pic>
      <p:sp>
        <p:nvSpPr>
          <p:cNvPr id="15" name="Espace réservé du texte 18"/>
          <p:cNvSpPr>
            <a:spLocks noGrp="1"/>
          </p:cNvSpPr>
          <p:nvPr>
            <p:ph type="body" sz="quarter" idx="18" hasCustomPrompt="1"/>
          </p:nvPr>
        </p:nvSpPr>
        <p:spPr>
          <a:xfrm>
            <a:off x="380470" y="6390204"/>
            <a:ext cx="1641427" cy="213796"/>
          </a:xfrm>
        </p:spPr>
        <p:txBody>
          <a:bodyPr>
            <a:normAutofit/>
          </a:bodyPr>
          <a:lstStyle>
            <a:lvl1pPr marL="0" indent="0">
              <a:buNone/>
              <a:defRPr sz="1200" baseline="0">
                <a:solidFill>
                  <a:srgbClr val="FFFFFF"/>
                </a:solidFill>
                <a:latin typeface="Calibri" panose="020F0502020204030204" pitchFamily="34" charset="0"/>
                <a:cs typeface="Calibri" panose="020F0502020204030204" pitchFamily="34" charset="0"/>
              </a:defRPr>
            </a:lvl1pPr>
          </a:lstStyle>
          <a:p>
            <a:pPr lvl="0"/>
            <a:r>
              <a:rPr lang="fr-FR" dirty="0" err="1"/>
              <a:t>Research</a:t>
            </a:r>
            <a:r>
              <a:rPr lang="fr-FR" dirty="0"/>
              <a:t> </a:t>
            </a:r>
            <a:r>
              <a:rPr lang="fr-FR" dirty="0" err="1"/>
              <a:t>number</a:t>
            </a:r>
            <a:r>
              <a:rPr lang="fr-FR" dirty="0"/>
              <a:t> :</a:t>
            </a:r>
          </a:p>
        </p:txBody>
      </p:sp>
      <p:sp>
        <p:nvSpPr>
          <p:cNvPr id="7" name="Espace réservé pour une image  6"/>
          <p:cNvSpPr>
            <a:spLocks noGrp="1"/>
          </p:cNvSpPr>
          <p:nvPr>
            <p:ph type="pic" sz="quarter" idx="19" hasCustomPrompt="1"/>
          </p:nvPr>
        </p:nvSpPr>
        <p:spPr>
          <a:xfrm>
            <a:off x="5228326" y="1737047"/>
            <a:ext cx="1767299" cy="1307236"/>
          </a:xfrm>
        </p:spPr>
        <p:txBody>
          <a:bodyPr/>
          <a:lstStyle>
            <a:lvl1pPr marL="0" indent="0" algn="ctr">
              <a:buNone/>
              <a:defRPr>
                <a:latin typeface="Calibri" panose="020F0502020204030204" pitchFamily="34" charset="0"/>
                <a:cs typeface="Calibri" panose="020F0502020204030204" pitchFamily="34" charset="0"/>
              </a:defRPr>
            </a:lvl1pPr>
          </a:lstStyle>
          <a:p>
            <a:r>
              <a:rPr lang="fr-FR" dirty="0"/>
              <a:t>Picture </a:t>
            </a:r>
          </a:p>
        </p:txBody>
      </p:sp>
      <p:pic>
        <p:nvPicPr>
          <p:cNvPr id="14" name="Image 13">
            <a:extLst>
              <a:ext uri="{FF2B5EF4-FFF2-40B4-BE49-F238E27FC236}">
                <a16:creationId xmlns:a16="http://schemas.microsoft.com/office/drawing/2014/main" id="{4D30A71F-3491-4ABD-8EC8-B0DE005C8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97168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ORANGE">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5" name="Title 3"/>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a16="http://schemas.microsoft.com/office/drawing/2014/main" id="{54216924-DA73-480D-A496-F9CFF6F4B6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62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IMAGE">
    <p:spTree>
      <p:nvGrpSpPr>
        <p:cNvPr id="1" name=""/>
        <p:cNvGrpSpPr/>
        <p:nvPr/>
      </p:nvGrpSpPr>
      <p:grpSpPr>
        <a:xfrm>
          <a:off x="0" y="0"/>
          <a:ext cx="0" cy="0"/>
          <a:chOff x="0" y="0"/>
          <a:chExt cx="0" cy="0"/>
        </a:xfrm>
      </p:grpSpPr>
      <p:sp>
        <p:nvSpPr>
          <p:cNvPr id="16" name="Rectangle 15"/>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11" name="Image 10" descr="Texture-1.png">
            <a:extLst>
              <a:ext uri="{FF2B5EF4-FFF2-40B4-BE49-F238E27FC236}">
                <a16:creationId xmlns:a16="http://schemas.microsoft.com/office/drawing/2014/main" id="{655A8995-253F-4915-94E6-422B30DDF7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2" name="ZoneTexte 1"/>
          <p:cNvSpPr txBox="1"/>
          <p:nvPr userDrawn="1"/>
        </p:nvSpPr>
        <p:spPr>
          <a:xfrm>
            <a:off x="8329083" y="-1534583"/>
            <a:ext cx="184666" cy="369332"/>
          </a:xfrm>
          <a:prstGeom prst="rect">
            <a:avLst/>
          </a:prstGeom>
          <a:noFill/>
        </p:spPr>
        <p:txBody>
          <a:bodyPr wrap="none" rtlCol="0">
            <a:spAutoFit/>
          </a:bodyPr>
          <a:lstStyle/>
          <a:p>
            <a:endParaRPr lang="fr-FR" dirty="0"/>
          </a:p>
        </p:txBody>
      </p:sp>
      <p:sp>
        <p:nvSpPr>
          <p:cNvPr id="8" name="Title 3">
            <a:extLst>
              <a:ext uri="{FF2B5EF4-FFF2-40B4-BE49-F238E27FC236}">
                <a16:creationId xmlns:a16="http://schemas.microsoft.com/office/drawing/2014/main" id="{FA4EA2FE-10C4-42F4-BD61-87B9F15A661B}"/>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9" name="Text Placeholder 5">
            <a:extLst>
              <a:ext uri="{FF2B5EF4-FFF2-40B4-BE49-F238E27FC236}">
                <a16:creationId xmlns:a16="http://schemas.microsoft.com/office/drawing/2014/main" id="{24ABE18E-2A06-4272-963E-012F982D176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3" name="Image 12">
            <a:extLst>
              <a:ext uri="{FF2B5EF4-FFF2-40B4-BE49-F238E27FC236}">
                <a16:creationId xmlns:a16="http://schemas.microsoft.com/office/drawing/2014/main" id="{51B9BA8E-0F08-4686-8ADC-92500F2B0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7321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BORDEAUX">
    <p:spTree>
      <p:nvGrpSpPr>
        <p:cNvPr id="1" name=""/>
        <p:cNvGrpSpPr/>
        <p:nvPr/>
      </p:nvGrpSpPr>
      <p:grpSpPr>
        <a:xfrm>
          <a:off x="0" y="0"/>
          <a:ext cx="0" cy="0"/>
          <a:chOff x="0" y="0"/>
          <a:chExt cx="0" cy="0"/>
        </a:xfrm>
      </p:grpSpPr>
      <p:sp>
        <p:nvSpPr>
          <p:cNvPr id="10" name="Rectangle 9"/>
          <p:cNvSpPr/>
          <p:nvPr userDrawn="1"/>
        </p:nvSpPr>
        <p:spPr>
          <a:xfrm>
            <a:off x="116417" y="116418"/>
            <a:ext cx="11959166" cy="6614582"/>
          </a:xfrm>
          <a:prstGeom prst="rect">
            <a:avLst/>
          </a:prstGeom>
          <a:gradFill flip="none" rotWithShape="1">
            <a:gsLst>
              <a:gs pos="100000">
                <a:srgbClr val="C71D48"/>
              </a:gs>
              <a:gs pos="0">
                <a:srgbClr val="5E0F24"/>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11" name="Image 10"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7" name="Title 3">
            <a:extLst>
              <a:ext uri="{FF2B5EF4-FFF2-40B4-BE49-F238E27FC236}">
                <a16:creationId xmlns:a16="http://schemas.microsoft.com/office/drawing/2014/main" id="{B38E6394-19AB-4FF1-B715-040648D328A2}"/>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8" name="Text Placeholder 5">
            <a:extLst>
              <a:ext uri="{FF2B5EF4-FFF2-40B4-BE49-F238E27FC236}">
                <a16:creationId xmlns:a16="http://schemas.microsoft.com/office/drawing/2014/main" id="{37605D2C-D6C6-4398-BC95-975813B069C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a16="http://schemas.microsoft.com/office/drawing/2014/main" id="{422839C1-8D3D-4C74-B7C4-4C75407804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61812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BLEU">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7BC9EE"/>
              </a:gs>
              <a:gs pos="0">
                <a:srgbClr val="356F8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a16="http://schemas.microsoft.com/office/drawing/2014/main" id="{7F0CEC01-489B-4745-9027-F48718913C3D}"/>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a16="http://schemas.microsoft.com/office/drawing/2014/main" id="{09234EEC-3D1F-43AB-B6BF-72E1C3746E47}"/>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a16="http://schemas.microsoft.com/office/drawing/2014/main" id="{30C760E1-666A-4109-8C76-C01B04B3A4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83127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VER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AFD52C"/>
              </a:gs>
              <a:gs pos="0">
                <a:srgbClr val="677E1A"/>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a16="http://schemas.microsoft.com/office/drawing/2014/main" id="{4B8F53CA-8DD4-43E9-A170-8E1090DC524E}"/>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a16="http://schemas.microsoft.com/office/drawing/2014/main" id="{07273155-E885-418D-A14A-8858B5C932C3}"/>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a16="http://schemas.microsoft.com/office/drawing/2014/main" id="{89EBB237-0F36-40FD-80D9-2286E23770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42426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S BLOC TEXT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6117336"/>
            <a:ext cx="12192000" cy="740664"/>
          </a:xfrm>
          <a:prstGeom prst="rect">
            <a:avLst/>
          </a:prstGeom>
        </p:spPr>
      </p:pic>
      <p:pic>
        <p:nvPicPr>
          <p:cNvPr id="9"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
        <p:nvSpPr>
          <p:cNvPr id="4" name="Title 3"/>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sp>
        <p:nvSpPr>
          <p:cNvPr id="24" name="Espace réservé du texte 23"/>
          <p:cNvSpPr>
            <a:spLocks noGrp="1"/>
          </p:cNvSpPr>
          <p:nvPr>
            <p:ph type="body" sz="quarter" idx="18" hasCustomPrompt="1"/>
          </p:nvPr>
        </p:nvSpPr>
        <p:spPr>
          <a:xfrm>
            <a:off x="425450" y="1562100"/>
            <a:ext cx="9417050" cy="273050"/>
          </a:xfrm>
        </p:spPr>
        <p:txBody>
          <a:bodyPr>
            <a:noAutofit/>
          </a:bodyPr>
          <a:lstStyle>
            <a:lvl1pPr marL="0" indent="0">
              <a:buNone/>
              <a:defRPr sz="2500" b="1">
                <a:solidFill>
                  <a:srgbClr val="404040"/>
                </a:solidFill>
                <a:latin typeface="Calibri" panose="020F0502020204030204" pitchFamily="34" charset="0"/>
                <a:cs typeface="Calibri" panose="020F0502020204030204" pitchFamily="34" charset="0"/>
              </a:defRPr>
            </a:lvl1pPr>
          </a:lstStyle>
          <a:p>
            <a:pPr lvl="0"/>
            <a:r>
              <a:rPr lang="fr-FR" dirty="0" err="1"/>
              <a:t>Title</a:t>
            </a:r>
            <a:endParaRPr lang="fr-FR" dirty="0"/>
          </a:p>
        </p:txBody>
      </p:sp>
      <p:sp>
        <p:nvSpPr>
          <p:cNvPr id="28" name="Espace réservé du texte 27"/>
          <p:cNvSpPr>
            <a:spLocks noGrp="1"/>
          </p:cNvSpPr>
          <p:nvPr>
            <p:ph type="body" sz="quarter" idx="20" hasCustomPrompt="1"/>
          </p:nvPr>
        </p:nvSpPr>
        <p:spPr>
          <a:xfrm>
            <a:off x="425450" y="1943097"/>
            <a:ext cx="9429750" cy="3816350"/>
          </a:xfrm>
        </p:spPr>
        <p:txBody>
          <a:bodyPr>
            <a:normAutofit/>
          </a:bodyPr>
          <a:lstStyle>
            <a:lvl1pPr marL="0" indent="0">
              <a:lnSpc>
                <a:spcPct val="120000"/>
              </a:lnSpc>
              <a:buNone/>
              <a:defRPr sz="1400">
                <a:solidFill>
                  <a:schemeClr val="bg1">
                    <a:lumMod val="50000"/>
                  </a:schemeClr>
                </a:solidFill>
                <a:latin typeface="Calibri" panose="020F0502020204030204" pitchFamily="34" charset="0"/>
                <a:cs typeface="Calibri" panose="020F0502020204030204" pitchFamily="34" charset="0"/>
              </a:defRPr>
            </a:lvl1pPr>
          </a:lstStyle>
          <a:p>
            <a:pPr lvl="0"/>
            <a:endParaRPr lang="fr-FR" dirty="0"/>
          </a:p>
        </p:txBody>
      </p:sp>
    </p:spTree>
    <p:extLst>
      <p:ext uri="{BB962C8B-B14F-4D97-AF65-F5344CB8AC3E}">
        <p14:creationId xmlns:p14="http://schemas.microsoft.com/office/powerpoint/2010/main" val="172372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S 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0" y="6117336"/>
            <a:ext cx="12192000" cy="740664"/>
          </a:xfrm>
          <a:prstGeom prst="rect">
            <a:avLst/>
          </a:prstGeom>
        </p:spPr>
      </p:pic>
      <p:sp>
        <p:nvSpPr>
          <p:cNvPr id="14" name="Title 3">
            <a:extLst>
              <a:ext uri="{FF2B5EF4-FFF2-40B4-BE49-F238E27FC236}">
                <a16:creationId xmlns:a16="http://schemas.microsoft.com/office/drawing/2014/main" id="{789332BA-1E3A-4A3F-9BA9-FCA827C19D9C}"/>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5" name="Text Placeholder 5">
            <a:extLst>
              <a:ext uri="{FF2B5EF4-FFF2-40B4-BE49-F238E27FC236}">
                <a16:creationId xmlns:a16="http://schemas.microsoft.com/office/drawing/2014/main" id="{4D1C4FBD-8794-43BF-A685-C3599C8441BC}"/>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7" name="Image 2">
            <a:extLst>
              <a:ext uri="{FF2B5EF4-FFF2-40B4-BE49-F238E27FC236}">
                <a16:creationId xmlns:a16="http://schemas.microsoft.com/office/drawing/2014/main" id="{876FD1BD-81B4-5942-B10E-C1D7AA13B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427241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133684" y="6410572"/>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100" b="1" i="0" smtClean="0">
                <a:solidFill>
                  <a:schemeClr val="tx1">
                    <a:alpha val="50000"/>
                  </a:schemeClr>
                </a:solidFill>
                <a:latin typeface="Calibri" panose="020F0502020204030204" pitchFamily="34" charset="0"/>
                <a:ea typeface="Roboto Condensed Light" charset="0"/>
                <a:cs typeface="Calibri" panose="020F0502020204030204" pitchFamily="34" charset="0"/>
              </a:rPr>
              <a:pPr algn="l"/>
              <a:t>‹#›</a:t>
            </a:fld>
            <a:endParaRPr lang="en-US" sz="1100" b="1" i="0" dirty="0">
              <a:solidFill>
                <a:schemeClr val="tx1">
                  <a:alpha val="50000"/>
                </a:schemeClr>
              </a:solidFill>
              <a:latin typeface="Calibri" panose="020F0502020204030204" pitchFamily="34" charset="0"/>
              <a:ea typeface="Roboto Condensed Light" charset="0"/>
              <a:cs typeface="Calibri" panose="020F0502020204030204" pitchFamily="34" charset="0"/>
            </a:endParaRPr>
          </a:p>
        </p:txBody>
      </p:sp>
      <p:sp>
        <p:nvSpPr>
          <p:cNvPr id="9" name="Text Placeholder 5"/>
          <p:cNvSpPr txBox="1">
            <a:spLocks/>
          </p:cNvSpPr>
          <p:nvPr userDrawn="1"/>
        </p:nvSpPr>
        <p:spPr>
          <a:xfrm>
            <a:off x="573506" y="6479134"/>
            <a:ext cx="10363200" cy="218395"/>
          </a:xfrm>
          <a:prstGeom prst="rect">
            <a:avLst/>
          </a:prstGeom>
        </p:spPr>
        <p:txBody>
          <a:bodyPr>
            <a:noAutofit/>
          </a:bodyPr>
          <a:lstStyle>
            <a:lvl1pPr marL="0" indent="0" algn="l" defTabSz="914377" rtl="0" eaLnBrk="1" latinLnBrk="0" hangingPunct="1">
              <a:lnSpc>
                <a:spcPct val="90000"/>
              </a:lnSpc>
              <a:spcBef>
                <a:spcPts val="1000"/>
              </a:spcBef>
              <a:buFont typeface="Arial" panose="020B0604020202020204" pitchFamily="34" charset="0"/>
              <a:buNone/>
              <a:defRPr lang="en-US" sz="1500" kern="1200" dirty="0" smtClean="0">
                <a:solidFill>
                  <a:schemeClr val="bg1">
                    <a:lumMod val="50000"/>
                  </a:schemeClr>
                </a:solidFill>
                <a:latin typeface="Helvetica Neue"/>
                <a:ea typeface="Roboto Condensed bold" panose="02000000000000000000" pitchFamily="2" charset="0"/>
                <a:cs typeface="Helvetica Neue"/>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0" kern="1200" dirty="0">
              <a:solidFill>
                <a:schemeClr val="bg1">
                  <a:lumMod val="75000"/>
                </a:schemeClr>
              </a:solidFill>
              <a:latin typeface="Calibri" panose="020F0502020204030204" pitchFamily="34" charset="0"/>
              <a:ea typeface="Roboto Condensed bold" panose="02000000000000000000" pitchFamily="2" charset="0"/>
              <a:cs typeface="Calibri" panose="020F0502020204030204" pitchFamily="34" charset="0"/>
            </a:endParaRP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US"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483213"/>
      </p:ext>
    </p:extLst>
  </p:cSld>
  <p:clrMap bg1="dk1" tx1="lt1" bg2="dk2" tx2="lt2" accent1="accent1" accent2="accent2" accent3="accent3" accent4="accent4" accent5="accent5" accent6="accent6" hlink="hlink" folHlink="folHlink"/>
  <p:sldLayoutIdLst>
    <p:sldLayoutId id="2147483775" r:id="rId1"/>
    <p:sldLayoutId id="2147483784" r:id="rId2"/>
    <p:sldLayoutId id="2147483783" r:id="rId3"/>
    <p:sldLayoutId id="2147483785" r:id="rId4"/>
    <p:sldLayoutId id="2147483781" r:id="rId5"/>
    <p:sldLayoutId id="2147483776" r:id="rId6"/>
    <p:sldLayoutId id="2147483777" r:id="rId7"/>
    <p:sldLayoutId id="2147483694" r:id="rId8"/>
    <p:sldLayoutId id="2147483761" r:id="rId9"/>
    <p:sldLayoutId id="2147483766" r:id="rId10"/>
    <p:sldLayoutId id="2147483782" r:id="rId11"/>
  </p:sldLayoutIdLst>
  <p:txStyles>
    <p:titleStyle>
      <a:lvl1pPr algn="l" defTabSz="914377" rtl="0" eaLnBrk="1" latinLnBrk="0" hangingPunct="1">
        <a:lnSpc>
          <a:spcPct val="90000"/>
        </a:lnSpc>
        <a:spcBef>
          <a:spcPct val="0"/>
        </a:spcBef>
        <a:buNone/>
        <a:defRPr sz="3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9D8EF4-734F-46A4-89F7-3A187ABA95C7}"/>
              </a:ext>
            </a:extLst>
          </p:cNvPr>
          <p:cNvSpPr>
            <a:spLocks noGrp="1"/>
          </p:cNvSpPr>
          <p:nvPr>
            <p:ph type="body" sz="quarter" idx="10"/>
          </p:nvPr>
        </p:nvSpPr>
        <p:spPr/>
        <p:txBody>
          <a:bodyPr/>
          <a:lstStyle/>
          <a:p>
            <a:r>
              <a:rPr lang="fr-FR" dirty="0"/>
              <a:t>IMLA </a:t>
            </a:r>
            <a:r>
              <a:rPr lang="fr-FR" dirty="0" err="1"/>
              <a:t>Mortgage</a:t>
            </a:r>
            <a:r>
              <a:rPr lang="fr-FR" dirty="0"/>
              <a:t> </a:t>
            </a:r>
            <a:r>
              <a:rPr lang="fr-FR" dirty="0" err="1"/>
              <a:t>Market</a:t>
            </a:r>
            <a:r>
              <a:rPr lang="fr-FR" dirty="0"/>
              <a:t> </a:t>
            </a:r>
            <a:r>
              <a:rPr lang="fr-FR" dirty="0" err="1"/>
              <a:t>Tracker</a:t>
            </a:r>
            <a:r>
              <a:rPr lang="fr-FR" dirty="0"/>
              <a:t> </a:t>
            </a:r>
          </a:p>
          <a:p>
            <a:r>
              <a:rPr lang="fr-FR" dirty="0"/>
              <a:t>Q3 2018</a:t>
            </a:r>
          </a:p>
        </p:txBody>
      </p:sp>
      <p:sp>
        <p:nvSpPr>
          <p:cNvPr id="3" name="Espace réservé du texte 2">
            <a:extLst>
              <a:ext uri="{FF2B5EF4-FFF2-40B4-BE49-F238E27FC236}">
                <a16:creationId xmlns:a16="http://schemas.microsoft.com/office/drawing/2014/main" id="{567B8AD7-C719-4B05-8CC8-B5FC2A17D303}"/>
              </a:ext>
            </a:extLst>
          </p:cNvPr>
          <p:cNvSpPr>
            <a:spLocks noGrp="1"/>
          </p:cNvSpPr>
          <p:nvPr>
            <p:ph type="body" sz="quarter" idx="14"/>
          </p:nvPr>
        </p:nvSpPr>
        <p:spPr>
          <a:xfrm>
            <a:off x="137583" y="5907217"/>
            <a:ext cx="11937999" cy="327554"/>
          </a:xfrm>
        </p:spPr>
        <p:txBody>
          <a:bodyPr/>
          <a:lstStyle/>
          <a:p>
            <a:r>
              <a:rPr lang="en-GB" dirty="0"/>
              <a:t>Prepared for the Intermediary Mortgage Lenders Association (IMLA)</a:t>
            </a:r>
            <a:endParaRPr lang="fr-FR" dirty="0"/>
          </a:p>
        </p:txBody>
      </p:sp>
    </p:spTree>
    <p:extLst>
      <p:ext uri="{BB962C8B-B14F-4D97-AF65-F5344CB8AC3E}">
        <p14:creationId xmlns:p14="http://schemas.microsoft.com/office/powerpoint/2010/main" val="350910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entagon 49"/>
          <p:cNvSpPr/>
          <p:nvPr/>
        </p:nvSpPr>
        <p:spPr bwMode="auto">
          <a:xfrm>
            <a:off x="559557" y="5564437"/>
            <a:ext cx="10536071" cy="503794"/>
          </a:xfrm>
          <a:prstGeom prst="homePlate">
            <a:avLst>
              <a:gd name="adj" fmla="val 29518"/>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sp>
        <p:nvSpPr>
          <p:cNvPr id="51" name="Pentagon 50"/>
          <p:cNvSpPr/>
          <p:nvPr/>
        </p:nvSpPr>
        <p:spPr bwMode="auto">
          <a:xfrm rot="16200000">
            <a:off x="-1512078" y="3584333"/>
            <a:ext cx="4464000" cy="503794"/>
          </a:xfrm>
          <a:prstGeom prst="homePlate">
            <a:avLst>
              <a:gd name="adj" fmla="val 29518"/>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sp>
        <p:nvSpPr>
          <p:cNvPr id="11" name="Titre 10"/>
          <p:cNvSpPr>
            <a:spLocks noGrp="1"/>
          </p:cNvSpPr>
          <p:nvPr>
            <p:ph type="title"/>
          </p:nvPr>
        </p:nvSpPr>
        <p:spPr>
          <a:xfrm>
            <a:off x="422888" y="244702"/>
            <a:ext cx="10363200" cy="671807"/>
          </a:xfrm>
        </p:spPr>
        <p:txBody>
          <a:bodyPr>
            <a:normAutofit/>
          </a:bodyPr>
          <a:lstStyle/>
          <a:p>
            <a:r>
              <a:rPr lang="en-GB" dirty="0"/>
              <a:t>Net* intermediary confidence trends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Whilst net confidence levels are still very high this quarter, they have dropped back since the beginning of the year</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QH1a. Currently, how confident do you feel about the business outlook for the mortgage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QH1b. And how confident do you feel about the business outlook for the intermediary sector of the mortgage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QH1c. And how confident do you feel about the business outlook for your own firm?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Base: All respondents (300)</a:t>
            </a:r>
          </a:p>
        </p:txBody>
      </p:sp>
      <p:graphicFrame>
        <p:nvGraphicFramePr>
          <p:cNvPr id="47" name="Object 5"/>
          <p:cNvGraphicFramePr>
            <a:graphicFrameLocks noChangeAspect="1"/>
          </p:cNvGraphicFramePr>
          <p:nvPr>
            <p:extLst>
              <p:ext uri="{D42A27DB-BD31-4B8C-83A1-F6EECF244321}">
                <p14:modId xmlns:p14="http://schemas.microsoft.com/office/powerpoint/2010/main" val="4075866590"/>
              </p:ext>
            </p:extLst>
          </p:nvPr>
        </p:nvGraphicFramePr>
        <p:xfrm>
          <a:off x="465112" y="1626123"/>
          <a:ext cx="10740972" cy="4538140"/>
        </p:xfrm>
        <a:graphic>
          <a:graphicData uri="http://schemas.openxmlformats.org/drawingml/2006/chart">
            <c:chart xmlns:c="http://schemas.openxmlformats.org/drawingml/2006/chart" xmlns:r="http://schemas.openxmlformats.org/officeDocument/2006/relationships" r:id="rId2"/>
          </a:graphicData>
        </a:graphic>
      </p:graphicFrame>
      <p:sp>
        <p:nvSpPr>
          <p:cNvPr id="52" name="TextBox 143"/>
          <p:cNvSpPr>
            <a:spLocks noChangeArrowheads="1"/>
          </p:cNvSpPr>
          <p:nvPr/>
        </p:nvSpPr>
        <p:spPr bwMode="auto">
          <a:xfrm>
            <a:off x="398501" y="1335194"/>
            <a:ext cx="5165687" cy="240270"/>
          </a:xfrm>
          <a:prstGeom prst="rect">
            <a:avLst/>
          </a:prstGeom>
          <a:noFill/>
          <a:ln w="12700">
            <a:noFill/>
            <a:prstDash val="sysDot"/>
            <a:round/>
            <a:headEnd/>
            <a:tailEnd/>
          </a:ln>
          <a:extLst/>
        </p:spPr>
        <p:txBody>
          <a:bodyPr wrap="square" lIns="77925" tIns="38963" rIns="77925" bIns="38963">
            <a:spAutoFit/>
          </a:bodyPr>
          <a:lstStyle/>
          <a:p>
            <a:r>
              <a:rPr lang="en-GB" sz="1050" dirty="0">
                <a:solidFill>
                  <a:schemeClr val="tx2">
                    <a:lumMod val="50000"/>
                    <a:lumOff val="50000"/>
                  </a:schemeClr>
                </a:solidFill>
                <a:latin typeface="Calibri" panose="020F0502020204030204" pitchFamily="34" charset="0"/>
                <a:cs typeface="Calibri" panose="020F0502020204030204" pitchFamily="34" charset="0"/>
              </a:rPr>
              <a:t>*Net confident = very / fairly confident </a:t>
            </a:r>
            <a:r>
              <a:rPr lang="en-GB" sz="1050" i="1" dirty="0">
                <a:solidFill>
                  <a:schemeClr val="tx2">
                    <a:lumMod val="50000"/>
                    <a:lumOff val="50000"/>
                  </a:schemeClr>
                </a:solidFill>
                <a:latin typeface="Calibri" panose="020F0502020204030204" pitchFamily="34" charset="0"/>
                <a:cs typeface="Calibri" panose="020F0502020204030204" pitchFamily="34" charset="0"/>
              </a:rPr>
              <a:t>minus</a:t>
            </a:r>
            <a:r>
              <a:rPr lang="en-GB" sz="1050" dirty="0">
                <a:solidFill>
                  <a:schemeClr val="tx2">
                    <a:lumMod val="50000"/>
                    <a:lumOff val="50000"/>
                  </a:schemeClr>
                </a:solidFill>
                <a:latin typeface="Calibri" panose="020F0502020204030204" pitchFamily="34" charset="0"/>
                <a:cs typeface="Calibri" panose="020F0502020204030204" pitchFamily="34" charset="0"/>
              </a:rPr>
              <a:t> not very / not at all confident</a:t>
            </a:r>
          </a:p>
        </p:txBody>
      </p:sp>
      <p:sp>
        <p:nvSpPr>
          <p:cNvPr id="53" name="AutoShape 13"/>
          <p:cNvSpPr>
            <a:spLocks noChangeArrowheads="1"/>
          </p:cNvSpPr>
          <p:nvPr/>
        </p:nvSpPr>
        <p:spPr bwMode="auto">
          <a:xfrm>
            <a:off x="9367628" y="4712806"/>
            <a:ext cx="1728000" cy="232575"/>
          </a:xfrm>
          <a:prstGeom prst="rect">
            <a:avLst/>
          </a:prstGeom>
          <a:solidFill>
            <a:schemeClr val="accent6"/>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Mortgage</a:t>
            </a:r>
            <a:r>
              <a:rPr lang="en-GB" sz="1000" dirty="0">
                <a:solidFill>
                  <a:srgbClr val="ED174F"/>
                </a:solidFill>
                <a:latin typeface="Segoe UI Semibold" pitchFamily="34" charset="0"/>
              </a:rPr>
              <a:t> </a:t>
            </a:r>
            <a:r>
              <a:rPr lang="en-GB" sz="1000" dirty="0">
                <a:solidFill>
                  <a:srgbClr val="FFFFFF"/>
                </a:solidFill>
                <a:latin typeface="Segoe UI Semibold" pitchFamily="34" charset="0"/>
              </a:rPr>
              <a:t>Industry</a:t>
            </a:r>
          </a:p>
        </p:txBody>
      </p:sp>
      <p:sp>
        <p:nvSpPr>
          <p:cNvPr id="54" name="AutoShape 13"/>
          <p:cNvSpPr>
            <a:spLocks noChangeArrowheads="1"/>
          </p:cNvSpPr>
          <p:nvPr/>
        </p:nvSpPr>
        <p:spPr bwMode="auto">
          <a:xfrm>
            <a:off x="9367628" y="4407877"/>
            <a:ext cx="1728000" cy="232575"/>
          </a:xfrm>
          <a:prstGeom prst="rect">
            <a:avLst/>
          </a:prstGeom>
          <a:solidFill>
            <a:schemeClr val="accent5"/>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Intermediary channel</a:t>
            </a:r>
          </a:p>
        </p:txBody>
      </p:sp>
      <p:sp>
        <p:nvSpPr>
          <p:cNvPr id="55" name="AutoShape 13"/>
          <p:cNvSpPr>
            <a:spLocks noChangeArrowheads="1"/>
          </p:cNvSpPr>
          <p:nvPr/>
        </p:nvSpPr>
        <p:spPr bwMode="auto">
          <a:xfrm>
            <a:off x="9367628" y="4102948"/>
            <a:ext cx="1728000" cy="232575"/>
          </a:xfrm>
          <a:prstGeom prst="rect">
            <a:avLst/>
          </a:prstGeom>
          <a:solidFill>
            <a:schemeClr val="accent3"/>
          </a:solidFill>
          <a:ln>
            <a:noFill/>
          </a:ln>
          <a:extLst/>
        </p:spPr>
        <p:txBody>
          <a:bodyPr wrap="square" lIns="77925" tIns="38963" rIns="77925" bIns="38963">
            <a:spAutoFit/>
          </a:bodyPr>
          <a:lstStyle/>
          <a:p>
            <a:pPr algn="ctr" eaLnBrk="0" hangingPunct="0"/>
            <a:r>
              <a:rPr lang="en-GB" sz="1000" dirty="0">
                <a:solidFill>
                  <a:srgbClr val="FFFFFF"/>
                </a:solidFill>
                <a:latin typeface="Segoe UI Semibold" pitchFamily="34" charset="0"/>
              </a:rPr>
              <a:t>Own firm</a:t>
            </a:r>
          </a:p>
        </p:txBody>
      </p:sp>
    </p:spTree>
    <p:extLst>
      <p:ext uri="{BB962C8B-B14F-4D97-AF65-F5344CB8AC3E}">
        <p14:creationId xmlns:p14="http://schemas.microsoft.com/office/powerpoint/2010/main" val="184945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fontScale="90000"/>
          </a:bodyPr>
          <a:lstStyle/>
          <a:p>
            <a:r>
              <a:rPr lang="en-GB" dirty="0"/>
              <a:t>Positive reasons for felt level of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t>Among those intermediaries who continue to feel confident about the outlook for their own firm, the key reasons why are perceived strengths of their own business, and strong levels of demand</a:t>
            </a:r>
          </a:p>
        </p:txBody>
      </p:sp>
      <p:sp>
        <p:nvSpPr>
          <p:cNvPr id="12" name="Rectangle 11"/>
          <p:cNvSpPr/>
          <p:nvPr/>
        </p:nvSpPr>
        <p:spPr bwMode="auto">
          <a:xfrm>
            <a:off x="9728532" y="1570881"/>
            <a:ext cx="1117268" cy="4309219"/>
          </a:xfrm>
          <a:prstGeom prst="rect">
            <a:avLst/>
          </a:prstGeom>
          <a:solidFill>
            <a:schemeClr val="accent3"/>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dirty="0">
                <a:solidFill>
                  <a:srgbClr val="FFFFFF"/>
                </a:solidFill>
                <a:latin typeface="Segoe UI Semibold" pitchFamily="34" charset="0"/>
              </a:rPr>
              <a:t>Fairly / not confident</a:t>
            </a:r>
          </a:p>
        </p:txBody>
      </p:sp>
      <p:sp>
        <p:nvSpPr>
          <p:cNvPr id="13" name="Rectangle 12"/>
          <p:cNvSpPr/>
          <p:nvPr/>
        </p:nvSpPr>
        <p:spPr bwMode="auto">
          <a:xfrm>
            <a:off x="8405601" y="1570881"/>
            <a:ext cx="1117268" cy="4309219"/>
          </a:xfrm>
          <a:prstGeom prst="rect">
            <a:avLst/>
          </a:prstGeom>
          <a:solidFill>
            <a:schemeClr val="accent6"/>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dirty="0">
                <a:solidFill>
                  <a:srgbClr val="FFFFFF"/>
                </a:solidFill>
                <a:latin typeface="Segoe UI Semibold" pitchFamily="34" charset="0"/>
              </a:rPr>
              <a:t>Very confident</a:t>
            </a:r>
          </a:p>
        </p:txBody>
      </p:sp>
      <p:graphicFrame>
        <p:nvGraphicFramePr>
          <p:cNvPr id="14" name="Group 102"/>
          <p:cNvGraphicFramePr>
            <a:graphicFrameLocks/>
          </p:cNvGraphicFramePr>
          <p:nvPr>
            <p:extLst>
              <p:ext uri="{D42A27DB-BD31-4B8C-83A1-F6EECF244321}">
                <p14:modId xmlns:p14="http://schemas.microsoft.com/office/powerpoint/2010/main" val="1681500977"/>
              </p:ext>
            </p:extLst>
          </p:nvPr>
        </p:nvGraphicFramePr>
        <p:xfrm>
          <a:off x="876436" y="2261119"/>
          <a:ext cx="10350363" cy="3606281"/>
        </p:xfrm>
        <a:graphic>
          <a:graphicData uri="http://schemas.openxmlformats.org/drawingml/2006/table">
            <a:tbl>
              <a:tblPr bandRow="1">
                <a:tableStyleId>{5202B0CA-FC54-4496-8BCA-5EF66A818D29}</a:tableStyleId>
              </a:tblPr>
              <a:tblGrid>
                <a:gridCol w="2910009">
                  <a:extLst>
                    <a:ext uri="{9D8B030D-6E8A-4147-A177-3AD203B41FA5}">
                      <a16:colId xmlns:a16="http://schemas.microsoft.com/office/drawing/2014/main" val="20000"/>
                    </a:ext>
                  </a:extLst>
                </a:gridCol>
                <a:gridCol w="4611830">
                  <a:extLst>
                    <a:ext uri="{9D8B030D-6E8A-4147-A177-3AD203B41FA5}">
                      <a16:colId xmlns:a16="http://schemas.microsoft.com/office/drawing/2014/main" val="20001"/>
                    </a:ext>
                  </a:extLst>
                </a:gridCol>
                <a:gridCol w="1121631">
                  <a:extLst>
                    <a:ext uri="{9D8B030D-6E8A-4147-A177-3AD203B41FA5}">
                      <a16:colId xmlns:a16="http://schemas.microsoft.com/office/drawing/2014/main" val="20002"/>
                    </a:ext>
                  </a:extLst>
                </a:gridCol>
                <a:gridCol w="1365514">
                  <a:extLst>
                    <a:ext uri="{9D8B030D-6E8A-4147-A177-3AD203B41FA5}">
                      <a16:colId xmlns:a16="http://schemas.microsoft.com/office/drawing/2014/main" val="20003"/>
                    </a:ext>
                  </a:extLst>
                </a:gridCol>
                <a:gridCol w="341379">
                  <a:extLst>
                    <a:ext uri="{9D8B030D-6E8A-4147-A177-3AD203B41FA5}">
                      <a16:colId xmlns:a16="http://schemas.microsoft.com/office/drawing/2014/main" val="20004"/>
                    </a:ext>
                  </a:extLst>
                </a:gridCol>
              </a:tblGrid>
              <a:tr h="784879">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Segoe UI Semibold" pitchFamily="34" charset="0"/>
                          <a:ea typeface="ＭＳ Ｐゴシック" pitchFamily="34" charset="-128"/>
                        </a:rPr>
                        <a:t>Qualities of this business</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US" sz="1200" b="0" i="0" u="none" strike="noStrike" cap="none" normalizeH="0" baseline="0" dirty="0">
                          <a:ln>
                            <a:noFill/>
                          </a:ln>
                          <a:solidFill>
                            <a:schemeClr val="tx1"/>
                          </a:solidFill>
                          <a:effectLst/>
                          <a:latin typeface="+mn-lt"/>
                          <a:ea typeface="ＭＳ Ｐゴシック" pitchFamily="34" charset="-128"/>
                          <a:sym typeface="Wingdings" pitchFamily="2" charset="2"/>
                        </a:rPr>
                        <a:t>Well established, good team, expanding team, hard working, experienced, large client base, honest and reliable, diversified (not reliant only on mortgages)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84879">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Segoe UI Semibold" pitchFamily="34" charset="0"/>
                          <a:ea typeface="ＭＳ Ｐゴシック" pitchFamily="34" charset="-128"/>
                        </a:rPr>
                        <a:t>Business is strong</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mn-lt"/>
                          <a:ea typeface="ＭＳ Ｐゴシック" pitchFamily="34" charset="-128"/>
                          <a:sym typeface="Wingdings" pitchFamily="2" charset="2"/>
                        </a:rPr>
                        <a:t>Growing, getting busier, new clients, good retention, repeat business, referrals / recommendations from clients or other professionals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88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u="none" strike="noStrike" cap="none" normalizeH="0" baseline="0" dirty="0">
                          <a:ln>
                            <a:noFill/>
                          </a:ln>
                          <a:solidFill>
                            <a:schemeClr val="tx1"/>
                          </a:solidFill>
                          <a:effectLst/>
                          <a:latin typeface="Segoe UI Semibold" pitchFamily="34" charset="0"/>
                        </a:rPr>
                        <a:t>Demand for intermediaries/ advice</a:t>
                      </a:r>
                      <a:endParaRPr kumimoji="0" lang="en-GB" sz="1200" b="0" i="0" u="none" strike="noStrike" cap="none" normalizeH="0" baseline="0" dirty="0">
                        <a:ln>
                          <a:noFill/>
                        </a:ln>
                        <a:solidFill>
                          <a:schemeClr val="tx1"/>
                        </a:solidFill>
                        <a:effectLst/>
                        <a:latin typeface="Segoe UI Semibold" pitchFamily="34" charset="0"/>
                        <a:ea typeface="ＭＳ Ｐゴシック" pitchFamily="34" charset="-128"/>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mn-lt"/>
                          <a:ea typeface="ＭＳ Ｐゴシック" pitchFamily="34" charset="-128"/>
                          <a:sym typeface="Wingdings" pitchFamily="2" charset="2"/>
                        </a:rPr>
                        <a:t>More people turning to brokers/ need advice – banks reducing number of advisors, banks closing branches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78841">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lang="en-GB" sz="1200" b="0" dirty="0">
                          <a:solidFill>
                            <a:schemeClr val="tx1"/>
                          </a:solidFill>
                          <a:latin typeface="Segoe UI Semibold" pitchFamily="34" charset="0"/>
                        </a:rPr>
                        <a:t>Positive market backdrop</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mn-lt"/>
                          <a:ea typeface="ＭＳ Ｐゴシック" pitchFamily="34" charset="-128"/>
                          <a:sym typeface="Wingdings" pitchFamily="2" charset="2"/>
                        </a:rPr>
                        <a:t>People will always want to buy a home, demand for re-mortgages will rise, new builds going up</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8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Semibold" pitchFamily="34" charset="0"/>
                        </a:rPr>
                        <a:t>More lender support</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US" sz="1200" u="none" strike="noStrike" kern="1200" cap="none" normalizeH="0" baseline="0" dirty="0">
                          <a:ln>
                            <a:noFill/>
                          </a:ln>
                          <a:solidFill>
                            <a:schemeClr val="tx1"/>
                          </a:solidFill>
                          <a:effectLst/>
                          <a:latin typeface="+mn-lt"/>
                          <a:ea typeface="+mn-ea"/>
                          <a:cs typeface="+mn-cs"/>
                          <a:sym typeface="Wingdings" pitchFamily="2" charset="2"/>
                        </a:rPr>
                        <a:t>Wide range of mortgage products, lenders introducing retention products, relaxing criteria, product switches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endPar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5" name="Picture 2" descr="C:\Users\samburt\Downloads\stack-exchange-symbol.pn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97062" y="324518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samburt\Downloads\quality.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897062" y="247267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samburt\Downloads\conversation (1).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897062" y="397390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samburt\Downloads\ascendant-bars-graphic.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897062" y="455974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samburt\Downloads\list (3).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897062" y="5326557"/>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57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fontScale="90000"/>
          </a:bodyPr>
          <a:lstStyle/>
          <a:p>
            <a:r>
              <a:rPr lang="en-GB" dirty="0"/>
              <a:t>Negative reasons for lower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t>Intermediaries feeling less confident about the outlook for their own business talk about recent business being quieter than before, and uncertainties in the market, particularly in relation to Brexit</a:t>
            </a:r>
            <a:endParaRPr lang="en-GB" sz="1700" b="1" dirty="0">
              <a:latin typeface="Calibri" panose="020F0502020204030204" pitchFamily="34" charset="0"/>
              <a:cs typeface="Calibri" panose="020F0502020204030204" pitchFamily="34" charset="0"/>
            </a:endParaRPr>
          </a:p>
        </p:txBody>
      </p:sp>
      <p:pic>
        <p:nvPicPr>
          <p:cNvPr id="20" name="Picture 2" descr="C:\Users\samburt\Downloads\businessman-with-doubts.pn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988977" y="321162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1352" y="3977107"/>
            <a:ext cx="360000" cy="360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bwMode="auto">
          <a:xfrm>
            <a:off x="8405601" y="1570881"/>
            <a:ext cx="1117268" cy="2988419"/>
          </a:xfrm>
          <a:prstGeom prst="rect">
            <a:avLst/>
          </a:prstGeom>
          <a:solidFill>
            <a:schemeClr val="accent3"/>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dirty="0">
                <a:solidFill>
                  <a:srgbClr val="FFFFFF"/>
                </a:solidFill>
                <a:latin typeface="Segoe UI Semibold" pitchFamily="34" charset="0"/>
              </a:rPr>
              <a:t>Fairly/ not confident</a:t>
            </a:r>
          </a:p>
        </p:txBody>
      </p:sp>
      <p:graphicFrame>
        <p:nvGraphicFramePr>
          <p:cNvPr id="24" name="Group 102"/>
          <p:cNvGraphicFramePr>
            <a:graphicFrameLocks/>
          </p:cNvGraphicFramePr>
          <p:nvPr>
            <p:extLst>
              <p:ext uri="{D42A27DB-BD31-4B8C-83A1-F6EECF244321}">
                <p14:modId xmlns:p14="http://schemas.microsoft.com/office/powerpoint/2010/main" val="4090861995"/>
              </p:ext>
            </p:extLst>
          </p:nvPr>
        </p:nvGraphicFramePr>
        <p:xfrm>
          <a:off x="998953" y="2250576"/>
          <a:ext cx="9084849" cy="2283324"/>
        </p:xfrm>
        <a:graphic>
          <a:graphicData uri="http://schemas.openxmlformats.org/drawingml/2006/table">
            <a:tbl>
              <a:tblPr bandRow="1">
                <a:tableStyleId>{5202B0CA-FC54-4496-8BCA-5EF66A818D29}</a:tableStyleId>
              </a:tblPr>
              <a:tblGrid>
                <a:gridCol w="3403558">
                  <a:extLst>
                    <a:ext uri="{9D8B030D-6E8A-4147-A177-3AD203B41FA5}">
                      <a16:colId xmlns:a16="http://schemas.microsoft.com/office/drawing/2014/main" val="20000"/>
                    </a:ext>
                  </a:extLst>
                </a:gridCol>
                <a:gridCol w="3930051">
                  <a:extLst>
                    <a:ext uri="{9D8B030D-6E8A-4147-A177-3AD203B41FA5}">
                      <a16:colId xmlns:a16="http://schemas.microsoft.com/office/drawing/2014/main" val="20001"/>
                    </a:ext>
                  </a:extLst>
                </a:gridCol>
                <a:gridCol w="1400991">
                  <a:extLst>
                    <a:ext uri="{9D8B030D-6E8A-4147-A177-3AD203B41FA5}">
                      <a16:colId xmlns:a16="http://schemas.microsoft.com/office/drawing/2014/main" val="20002"/>
                    </a:ext>
                  </a:extLst>
                </a:gridCol>
                <a:gridCol w="350249">
                  <a:extLst>
                    <a:ext uri="{9D8B030D-6E8A-4147-A177-3AD203B41FA5}">
                      <a16:colId xmlns:a16="http://schemas.microsoft.com/office/drawing/2014/main" val="20003"/>
                    </a:ext>
                  </a:extLst>
                </a:gridCol>
              </a:tblGrid>
              <a:tr h="761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Segoe UI Semibold" pitchFamily="34" charset="0"/>
                          <a:ea typeface="+mn-ea"/>
                          <a:cs typeface="+mn-cs"/>
                        </a:rPr>
                        <a:t>Slow down</a:t>
                      </a:r>
                      <a:r>
                        <a:rPr lang="en-GB" sz="1200" b="0" kern="1200" baseline="0" dirty="0">
                          <a:solidFill>
                            <a:schemeClr val="tx1"/>
                          </a:solidFill>
                          <a:latin typeface="Segoe UI Semibold" pitchFamily="34" charset="0"/>
                          <a:ea typeface="+mn-ea"/>
                          <a:cs typeface="+mn-cs"/>
                        </a:rPr>
                        <a:t> in business</a:t>
                      </a:r>
                      <a:endParaRPr lang="en-GB" sz="1200" b="0" kern="1200" dirty="0">
                        <a:solidFill>
                          <a:schemeClr val="tx1"/>
                        </a:solidFill>
                        <a:latin typeface="Segoe UI Semibold" pitchFamily="34" charset="0"/>
                        <a:ea typeface="+mn-ea"/>
                        <a:cs typeface="+mn-cs"/>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mn-lt"/>
                          <a:ea typeface="ＭＳ Ｐゴシック" pitchFamily="34" charset="-128"/>
                          <a:sym typeface="Wingdings" pitchFamily="2" charset="2"/>
                        </a:rPr>
                        <a:t>Less business than before. Market slowing down/ quieter</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61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Segoe UI Semibold" pitchFamily="34" charset="0"/>
                          <a:ea typeface="+mn-ea"/>
                          <a:cs typeface="+mn-cs"/>
                        </a:rPr>
                        <a:t>Uncertainty</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mn-lt"/>
                          <a:ea typeface="ＭＳ Ｐゴシック" pitchFamily="34" charset="-128"/>
                          <a:sym typeface="Wingdings" pitchFamily="2" charset="2"/>
                        </a:rPr>
                        <a:t>How will market changes impact business? What influence will Robo Advice have on future success? </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1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Segoe UI Semibold" pitchFamily="34" charset="0"/>
                          <a:ea typeface="+mn-ea"/>
                          <a:cs typeface="+mn-cs"/>
                        </a:rPr>
                        <a:t>Brexit</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mn-lt"/>
                          <a:ea typeface="ＭＳ Ｐゴシック" pitchFamily="34" charset="-128"/>
                          <a:sym typeface="Wingdings" pitchFamily="2" charset="2"/>
                        </a:rPr>
                        <a:t>Brokers are now more certain that Brexit will negatively impact their </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977" y="2467808"/>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02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Reasons for felt level of confidence in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Examples of verbatim responses from intermediaries</a:t>
            </a:r>
          </a:p>
        </p:txBody>
      </p:sp>
      <p:sp>
        <p:nvSpPr>
          <p:cNvPr id="9" name="TextBox 29"/>
          <p:cNvSpPr txBox="1"/>
          <p:nvPr/>
        </p:nvSpPr>
        <p:spPr>
          <a:xfrm>
            <a:off x="411163" y="1570651"/>
            <a:ext cx="10839450" cy="323165"/>
          </a:xfrm>
          <a:prstGeom prst="rect">
            <a:avLst/>
          </a:prstGeom>
          <a:noFill/>
        </p:spPr>
        <p:txBody>
          <a:bodyPr wrap="square" rtlCol="1">
            <a:spAutoFit/>
          </a:bodyPr>
          <a:lstStyle/>
          <a:p>
            <a:r>
              <a:rPr lang="en-GB" sz="1500" dirty="0">
                <a:solidFill>
                  <a:schemeClr val="tx2">
                    <a:lumMod val="50000"/>
                    <a:lumOff val="50000"/>
                  </a:schemeClr>
                </a:solidFill>
                <a:latin typeface="Calibri" panose="020F0502020204030204" pitchFamily="34" charset="0"/>
                <a:cs typeface="Calibri" panose="020F0502020204030204" pitchFamily="34" charset="0"/>
              </a:rPr>
              <a:t>Examples of verbatim responses from intermediaries </a:t>
            </a:r>
          </a:p>
        </p:txBody>
      </p:sp>
      <p:sp>
        <p:nvSpPr>
          <p:cNvPr id="12" name="Rectangle 11"/>
          <p:cNvSpPr/>
          <p:nvPr/>
        </p:nvSpPr>
        <p:spPr>
          <a:xfrm>
            <a:off x="3457113"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The number of new enquires. Plenty of business out there and if you do a good enough job for people, they will recommend you there is an awful lot of business out there for everyone.</a:t>
            </a:r>
          </a:p>
          <a:p>
            <a:pPr algn="ctr" eaLnBrk="0" fontAlgn="base" hangingPunct="0">
              <a:spcBef>
                <a:spcPct val="0"/>
              </a:spcBef>
              <a:spcAft>
                <a:spcPct val="0"/>
              </a:spcAft>
            </a:pPr>
            <a:r>
              <a:rPr lang="en-GB" sz="1100" b="1" dirty="0">
                <a:solidFill>
                  <a:srgbClr val="404040"/>
                </a:solidFill>
              </a:rPr>
              <a:t>(Very Confident)</a:t>
            </a:r>
          </a:p>
        </p:txBody>
      </p:sp>
      <p:sp>
        <p:nvSpPr>
          <p:cNvPr id="13" name="Rectangle 12"/>
          <p:cNvSpPr/>
          <p:nvPr/>
        </p:nvSpPr>
        <p:spPr>
          <a:xfrm>
            <a:off x="754311"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 I'm good at what I do. We are a very good place. Good business model. We don't have all our eggs in one basket.</a:t>
            </a:r>
          </a:p>
          <a:p>
            <a:pPr algn="ctr" eaLnBrk="0" fontAlgn="base" hangingPunct="0">
              <a:spcBef>
                <a:spcPct val="0"/>
              </a:spcBef>
              <a:spcAft>
                <a:spcPct val="0"/>
              </a:spcAft>
            </a:pPr>
            <a:r>
              <a:rPr lang="en-GB" sz="1100" b="1" dirty="0">
                <a:solidFill>
                  <a:srgbClr val="404040"/>
                </a:solidFill>
              </a:rPr>
              <a:t>(Very Confident)</a:t>
            </a:r>
          </a:p>
        </p:txBody>
      </p:sp>
      <p:sp>
        <p:nvSpPr>
          <p:cNvPr id="14" name="Rectangle 13"/>
          <p:cNvSpPr/>
          <p:nvPr/>
        </p:nvSpPr>
        <p:spPr>
          <a:xfrm>
            <a:off x="6159915"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A lot of the high street banks and building society branches are closing but people still want face to face contact</a:t>
            </a:r>
          </a:p>
          <a:p>
            <a:pPr algn="ctr" eaLnBrk="0" fontAlgn="base" hangingPunct="0">
              <a:spcBef>
                <a:spcPct val="0"/>
              </a:spcBef>
              <a:spcAft>
                <a:spcPct val="0"/>
              </a:spcAft>
            </a:pPr>
            <a:r>
              <a:rPr lang="en-GB" sz="1100" b="1" dirty="0">
                <a:solidFill>
                  <a:srgbClr val="404040"/>
                </a:solidFill>
              </a:rPr>
              <a:t>(Very Confident)</a:t>
            </a:r>
          </a:p>
        </p:txBody>
      </p:sp>
      <p:sp>
        <p:nvSpPr>
          <p:cNvPr id="15" name="Rectangle 14"/>
          <p:cNvSpPr/>
          <p:nvPr/>
        </p:nvSpPr>
        <p:spPr>
          <a:xfrm>
            <a:off x="8862718"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I think rates are very cheap at the moment so people are still borrowing money. Lenders are trying to shift business to brokers. It may not last for ever.</a:t>
            </a:r>
          </a:p>
          <a:p>
            <a:pPr algn="ctr" eaLnBrk="0" fontAlgn="base" hangingPunct="0">
              <a:spcBef>
                <a:spcPct val="0"/>
              </a:spcBef>
              <a:spcAft>
                <a:spcPct val="0"/>
              </a:spcAft>
            </a:pPr>
            <a:r>
              <a:rPr lang="en-GB" sz="1100" b="1" dirty="0">
                <a:solidFill>
                  <a:srgbClr val="404040"/>
                </a:solidFill>
              </a:rPr>
              <a:t>(Very Confident)</a:t>
            </a:r>
          </a:p>
        </p:txBody>
      </p:sp>
      <p:sp>
        <p:nvSpPr>
          <p:cNvPr id="16" name="Rectangle 15"/>
          <p:cNvSpPr/>
          <p:nvPr/>
        </p:nvSpPr>
        <p:spPr>
          <a:xfrm>
            <a:off x="8882284" y="4151285"/>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Its subject to change and Brexit is such a big hole and no one knows what's going to happen.</a:t>
            </a:r>
          </a:p>
          <a:p>
            <a:pPr algn="ctr" eaLnBrk="0" fontAlgn="base" hangingPunct="0">
              <a:spcBef>
                <a:spcPct val="0"/>
              </a:spcBef>
              <a:spcAft>
                <a:spcPct val="0"/>
              </a:spcAft>
            </a:pPr>
            <a:r>
              <a:rPr lang="en-GB" sz="1100" b="1" dirty="0">
                <a:solidFill>
                  <a:srgbClr val="404040"/>
                </a:solidFill>
              </a:rPr>
              <a:t>(Not very confident)</a:t>
            </a:r>
          </a:p>
        </p:txBody>
      </p:sp>
      <p:sp>
        <p:nvSpPr>
          <p:cNvPr id="17" name="Rectangle 16"/>
          <p:cNvSpPr/>
          <p:nvPr/>
        </p:nvSpPr>
        <p:spPr>
          <a:xfrm>
            <a:off x="3463635" y="4139284"/>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I own two estate agencies and people are not buying  - it could be the summer and holidays, it could be Brexit but hopefully it will pick up in the autumn.</a:t>
            </a:r>
          </a:p>
          <a:p>
            <a:pPr algn="ctr" eaLnBrk="0" fontAlgn="base" hangingPunct="0">
              <a:spcBef>
                <a:spcPct val="0"/>
              </a:spcBef>
              <a:spcAft>
                <a:spcPct val="0"/>
              </a:spcAft>
            </a:pPr>
            <a:r>
              <a:rPr lang="en-GB" sz="1100" b="1" dirty="0">
                <a:solidFill>
                  <a:srgbClr val="404040"/>
                </a:solidFill>
              </a:rPr>
              <a:t>(Not very confident)</a:t>
            </a:r>
          </a:p>
        </p:txBody>
      </p:sp>
      <p:sp>
        <p:nvSpPr>
          <p:cNvPr id="18" name="Rectangle 17"/>
          <p:cNvSpPr/>
          <p:nvPr/>
        </p:nvSpPr>
        <p:spPr>
          <a:xfrm>
            <a:off x="6172959" y="4139284"/>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You never know what is around the corner and I am just cautious.</a:t>
            </a:r>
          </a:p>
          <a:p>
            <a:pPr algn="ctr" eaLnBrk="0" fontAlgn="base" hangingPunct="0">
              <a:spcBef>
                <a:spcPct val="0"/>
              </a:spcBef>
              <a:spcAft>
                <a:spcPct val="0"/>
              </a:spcAft>
            </a:pPr>
            <a:r>
              <a:rPr lang="en-GB" sz="1100" b="1" dirty="0">
                <a:solidFill>
                  <a:srgbClr val="404040"/>
                </a:solidFill>
              </a:rPr>
              <a:t>(Fairly Confident)</a:t>
            </a:r>
          </a:p>
        </p:txBody>
      </p:sp>
      <p:sp>
        <p:nvSpPr>
          <p:cNvPr id="19" name="Rectangle 18"/>
          <p:cNvSpPr/>
          <p:nvPr/>
        </p:nvSpPr>
        <p:spPr>
          <a:xfrm>
            <a:off x="754311" y="4151285"/>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A good panel of lenders , and we get exclusive rates from them.</a:t>
            </a:r>
          </a:p>
          <a:p>
            <a:pPr algn="ctr" eaLnBrk="0" fontAlgn="base" hangingPunct="0">
              <a:spcBef>
                <a:spcPct val="0"/>
              </a:spcBef>
              <a:spcAft>
                <a:spcPct val="0"/>
              </a:spcAft>
            </a:pPr>
            <a:r>
              <a:rPr lang="en-GB" sz="1100" b="1" i="1" dirty="0">
                <a:solidFill>
                  <a:srgbClr val="404040"/>
                </a:solidFill>
              </a:rPr>
              <a:t>(</a:t>
            </a:r>
            <a:r>
              <a:rPr lang="en-GB" sz="1100" b="1" dirty="0">
                <a:solidFill>
                  <a:srgbClr val="404040"/>
                </a:solidFill>
              </a:rPr>
              <a:t>Very Confident)</a:t>
            </a:r>
          </a:p>
        </p:txBody>
      </p:sp>
      <p:sp>
        <p:nvSpPr>
          <p:cNvPr id="25" name="AutoShape 13"/>
          <p:cNvSpPr>
            <a:spLocks noChangeArrowheads="1"/>
          </p:cNvSpPr>
          <p:nvPr/>
        </p:nvSpPr>
        <p:spPr bwMode="auto">
          <a:xfrm>
            <a:off x="754311" y="1901974"/>
            <a:ext cx="2520000"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Qualities of this business</a:t>
            </a:r>
          </a:p>
        </p:txBody>
      </p:sp>
      <p:sp>
        <p:nvSpPr>
          <p:cNvPr id="26" name="AutoShape 13"/>
          <p:cNvSpPr>
            <a:spLocks noChangeArrowheads="1"/>
          </p:cNvSpPr>
          <p:nvPr/>
        </p:nvSpPr>
        <p:spPr bwMode="auto">
          <a:xfrm>
            <a:off x="8882284" y="3791245"/>
            <a:ext cx="2520000" cy="390000"/>
          </a:xfrm>
          <a:prstGeom prst="rect">
            <a:avLst/>
          </a:prstGeom>
          <a:solidFill>
            <a:schemeClr val="accent3">
              <a:lumMod val="60000"/>
              <a:lumOff val="40000"/>
            </a:schemeClr>
          </a:solidFill>
          <a:ln>
            <a:solidFill>
              <a:schemeClr val="accent3">
                <a:lumMod val="60000"/>
                <a:lumOff val="40000"/>
              </a:schemeClr>
            </a:solid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Brexit</a:t>
            </a:r>
          </a:p>
        </p:txBody>
      </p:sp>
      <p:sp>
        <p:nvSpPr>
          <p:cNvPr id="27" name="AutoShape 13"/>
          <p:cNvSpPr>
            <a:spLocks noChangeArrowheads="1"/>
          </p:cNvSpPr>
          <p:nvPr/>
        </p:nvSpPr>
        <p:spPr bwMode="auto">
          <a:xfrm>
            <a:off x="3457113" y="1901974"/>
            <a:ext cx="2520000"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Business is strong</a:t>
            </a:r>
          </a:p>
        </p:txBody>
      </p:sp>
      <p:sp>
        <p:nvSpPr>
          <p:cNvPr id="28" name="AutoShape 13"/>
          <p:cNvSpPr>
            <a:spLocks noChangeArrowheads="1"/>
          </p:cNvSpPr>
          <p:nvPr/>
        </p:nvSpPr>
        <p:spPr bwMode="auto">
          <a:xfrm>
            <a:off x="6159915" y="1901974"/>
            <a:ext cx="2520000"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More demand for intermediaries</a:t>
            </a:r>
          </a:p>
        </p:txBody>
      </p:sp>
      <p:sp>
        <p:nvSpPr>
          <p:cNvPr id="29" name="AutoShape 13"/>
          <p:cNvSpPr>
            <a:spLocks noChangeArrowheads="1"/>
          </p:cNvSpPr>
          <p:nvPr/>
        </p:nvSpPr>
        <p:spPr bwMode="auto">
          <a:xfrm>
            <a:off x="8862718" y="1901974"/>
            <a:ext cx="2520000"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Positive market backdrop</a:t>
            </a:r>
          </a:p>
        </p:txBody>
      </p:sp>
      <p:sp>
        <p:nvSpPr>
          <p:cNvPr id="30" name="AutoShape 13"/>
          <p:cNvSpPr>
            <a:spLocks noChangeArrowheads="1"/>
          </p:cNvSpPr>
          <p:nvPr/>
        </p:nvSpPr>
        <p:spPr bwMode="auto">
          <a:xfrm>
            <a:off x="3463635" y="3779244"/>
            <a:ext cx="2520000" cy="390000"/>
          </a:xfrm>
          <a:prstGeom prst="rect">
            <a:avLst/>
          </a:prstGeom>
          <a:solidFill>
            <a:schemeClr val="accent3">
              <a:lumMod val="60000"/>
              <a:lumOff val="40000"/>
            </a:schemeClr>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Slow down in business</a:t>
            </a:r>
          </a:p>
        </p:txBody>
      </p:sp>
      <p:sp>
        <p:nvSpPr>
          <p:cNvPr id="31" name="AutoShape 13"/>
          <p:cNvSpPr>
            <a:spLocks noChangeArrowheads="1"/>
          </p:cNvSpPr>
          <p:nvPr/>
        </p:nvSpPr>
        <p:spPr bwMode="auto">
          <a:xfrm>
            <a:off x="6172959" y="3779244"/>
            <a:ext cx="2520000" cy="390000"/>
          </a:xfrm>
          <a:prstGeom prst="rect">
            <a:avLst/>
          </a:prstGeom>
          <a:solidFill>
            <a:schemeClr val="accent3">
              <a:lumMod val="60000"/>
              <a:lumOff val="40000"/>
            </a:schemeClr>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Uncertainty</a:t>
            </a:r>
          </a:p>
        </p:txBody>
      </p:sp>
      <p:sp>
        <p:nvSpPr>
          <p:cNvPr id="32" name="AutoShape 13"/>
          <p:cNvSpPr>
            <a:spLocks noChangeArrowheads="1"/>
          </p:cNvSpPr>
          <p:nvPr/>
        </p:nvSpPr>
        <p:spPr bwMode="auto">
          <a:xfrm>
            <a:off x="754311" y="3791245"/>
            <a:ext cx="2520000"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More lender support</a:t>
            </a:r>
          </a:p>
        </p:txBody>
      </p:sp>
    </p:spTree>
    <p:extLst>
      <p:ext uri="{BB962C8B-B14F-4D97-AF65-F5344CB8AC3E}">
        <p14:creationId xmlns:p14="http://schemas.microsoft.com/office/powerpoint/2010/main" val="296225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Business flow</a:t>
            </a:r>
          </a:p>
        </p:txBody>
      </p:sp>
    </p:spTree>
    <p:extLst>
      <p:ext uri="{BB962C8B-B14F-4D97-AF65-F5344CB8AC3E}">
        <p14:creationId xmlns:p14="http://schemas.microsoft.com/office/powerpoint/2010/main" val="128999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in last 3 months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The number of DIPs that the average intermediary has dealt with </a:t>
            </a:r>
            <a:r>
              <a:rPr lang="en-GB" sz="1700" b="1" dirty="0"/>
              <a:t>re</a:t>
            </a:r>
            <a:r>
              <a:rPr lang="en-GB" sz="1700" b="1" dirty="0">
                <a:latin typeface="Calibri" panose="020F0502020204030204" pitchFamily="34" charset="0"/>
                <a:cs typeface="Calibri" panose="020F0502020204030204" pitchFamily="34" charset="0"/>
              </a:rPr>
              <a:t>mains stable this quarter at 27</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1843374571"/>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2357797"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409134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58344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75870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932057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AutoShape 13"/>
          <p:cNvSpPr>
            <a:spLocks noChangeArrowheads="1"/>
          </p:cNvSpPr>
          <p:nvPr/>
        </p:nvSpPr>
        <p:spPr bwMode="auto">
          <a:xfrm>
            <a:off x="709092"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2017: 28</a:t>
            </a:r>
          </a:p>
        </p:txBody>
      </p:sp>
      <p:sp>
        <p:nvSpPr>
          <p:cNvPr id="56" name="AutoShape 13"/>
          <p:cNvSpPr>
            <a:spLocks noChangeArrowheads="1"/>
          </p:cNvSpPr>
          <p:nvPr/>
        </p:nvSpPr>
        <p:spPr bwMode="auto">
          <a:xfrm>
            <a:off x="2450678"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31</a:t>
            </a:r>
          </a:p>
        </p:txBody>
      </p:sp>
      <p:sp>
        <p:nvSpPr>
          <p:cNvPr id="57" name="AutoShape 13"/>
          <p:cNvSpPr>
            <a:spLocks noChangeArrowheads="1"/>
          </p:cNvSpPr>
          <p:nvPr/>
        </p:nvSpPr>
        <p:spPr bwMode="auto">
          <a:xfrm>
            <a:off x="4192264"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29</a:t>
            </a:r>
          </a:p>
        </p:txBody>
      </p:sp>
      <p:sp>
        <p:nvSpPr>
          <p:cNvPr id="58" name="AutoShape 13"/>
          <p:cNvSpPr>
            <a:spLocks noChangeArrowheads="1"/>
          </p:cNvSpPr>
          <p:nvPr/>
        </p:nvSpPr>
        <p:spPr bwMode="auto">
          <a:xfrm>
            <a:off x="5933850"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31</a:t>
            </a:r>
          </a:p>
        </p:txBody>
      </p:sp>
      <p:sp>
        <p:nvSpPr>
          <p:cNvPr id="59" name="AutoShape 13"/>
          <p:cNvSpPr>
            <a:spLocks noChangeArrowheads="1"/>
          </p:cNvSpPr>
          <p:nvPr/>
        </p:nvSpPr>
        <p:spPr bwMode="auto">
          <a:xfrm>
            <a:off x="7675436"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27</a:t>
            </a:r>
          </a:p>
        </p:txBody>
      </p:sp>
      <p:sp>
        <p:nvSpPr>
          <p:cNvPr id="60" name="AutoShape 13"/>
          <p:cNvSpPr>
            <a:spLocks noChangeArrowheads="1"/>
          </p:cNvSpPr>
          <p:nvPr/>
        </p:nvSpPr>
        <p:spPr bwMode="auto">
          <a:xfrm>
            <a:off x="9417024" y="1563688"/>
            <a:ext cx="1557858"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2018: 27</a:t>
            </a:r>
          </a:p>
        </p:txBody>
      </p:sp>
    </p:spTree>
    <p:extLst>
      <p:ext uri="{BB962C8B-B14F-4D97-AF65-F5344CB8AC3E}">
        <p14:creationId xmlns:p14="http://schemas.microsoft.com/office/powerpoint/2010/main" val="21301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The average number of DIPs dealt with is highest among intermediaries who handle first time buyer mortgages and those working at larger firms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4073812333"/>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1619617184"/>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26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28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26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28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30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29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26</a:t>
                      </a:r>
                      <a:r>
                        <a:rPr lang="en-GB" sz="1200" b="0" kern="1200" baseline="0" dirty="0">
                          <a:solidFill>
                            <a:srgbClr val="7F7F7F"/>
                          </a:solidFill>
                          <a:latin typeface="Calibri" panose="020F0502020204030204" pitchFamily="34" charset="0"/>
                          <a:ea typeface="+mn-ea"/>
                          <a:cs typeface="Calibri" panose="020F0502020204030204" pitchFamily="34" charset="0"/>
                        </a:rPr>
                        <a:t>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25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27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29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1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The average proportion of DIPs resulting in a DIP accept is stable this quarter at 84%</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2138826398"/>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2357797"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409134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58344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75870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932057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AutoShape 13"/>
          <p:cNvSpPr>
            <a:spLocks noChangeArrowheads="1"/>
          </p:cNvSpPr>
          <p:nvPr/>
        </p:nvSpPr>
        <p:spPr bwMode="auto">
          <a:xfrm>
            <a:off x="709092"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2017: 82</a:t>
            </a:r>
          </a:p>
        </p:txBody>
      </p:sp>
      <p:sp>
        <p:nvSpPr>
          <p:cNvPr id="56" name="AutoShape 13"/>
          <p:cNvSpPr>
            <a:spLocks noChangeArrowheads="1"/>
          </p:cNvSpPr>
          <p:nvPr/>
        </p:nvSpPr>
        <p:spPr bwMode="auto">
          <a:xfrm>
            <a:off x="2450678"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82</a:t>
            </a:r>
          </a:p>
        </p:txBody>
      </p:sp>
      <p:sp>
        <p:nvSpPr>
          <p:cNvPr id="57" name="AutoShape 13"/>
          <p:cNvSpPr>
            <a:spLocks noChangeArrowheads="1"/>
          </p:cNvSpPr>
          <p:nvPr/>
        </p:nvSpPr>
        <p:spPr bwMode="auto">
          <a:xfrm>
            <a:off x="4192264"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82</a:t>
            </a:r>
          </a:p>
        </p:txBody>
      </p:sp>
      <p:sp>
        <p:nvSpPr>
          <p:cNvPr id="58" name="AutoShape 13"/>
          <p:cNvSpPr>
            <a:spLocks noChangeArrowheads="1"/>
          </p:cNvSpPr>
          <p:nvPr/>
        </p:nvSpPr>
        <p:spPr bwMode="auto">
          <a:xfrm>
            <a:off x="5933850"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82</a:t>
            </a:r>
          </a:p>
        </p:txBody>
      </p:sp>
      <p:sp>
        <p:nvSpPr>
          <p:cNvPr id="59" name="AutoShape 13"/>
          <p:cNvSpPr>
            <a:spLocks noChangeArrowheads="1"/>
          </p:cNvSpPr>
          <p:nvPr/>
        </p:nvSpPr>
        <p:spPr bwMode="auto">
          <a:xfrm>
            <a:off x="7675436"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84</a:t>
            </a:r>
          </a:p>
        </p:txBody>
      </p:sp>
      <p:sp>
        <p:nvSpPr>
          <p:cNvPr id="60" name="AutoShape 13"/>
          <p:cNvSpPr>
            <a:spLocks noChangeArrowheads="1"/>
          </p:cNvSpPr>
          <p:nvPr/>
        </p:nvSpPr>
        <p:spPr bwMode="auto">
          <a:xfrm>
            <a:off x="9417024" y="1563688"/>
            <a:ext cx="1557858"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2018: 84</a:t>
            </a:r>
          </a:p>
        </p:txBody>
      </p:sp>
    </p:spTree>
    <p:extLst>
      <p:ext uri="{BB962C8B-B14F-4D97-AF65-F5344CB8AC3E}">
        <p14:creationId xmlns:p14="http://schemas.microsoft.com/office/powerpoint/2010/main" val="185014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Conversion from DIP to DIP accept is stronges</a:t>
            </a:r>
            <a:r>
              <a:rPr lang="en-GB" sz="1700" b="1" dirty="0"/>
              <a:t>t among intermediaries handling mover cases</a:t>
            </a:r>
            <a:endParaRPr lang="en-GB" sz="1700" b="1"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1398426288"/>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1190947448"/>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402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The average proportion of DIP accepts resulting in a full application has dropped back this quarter, although this remains above Q1 levels </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3096111346"/>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2357797"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409134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58344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75870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932057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AutoShape 13"/>
          <p:cNvSpPr>
            <a:spLocks noChangeArrowheads="1"/>
          </p:cNvSpPr>
          <p:nvPr/>
        </p:nvSpPr>
        <p:spPr bwMode="auto">
          <a:xfrm>
            <a:off x="709092"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2017: 81</a:t>
            </a:r>
          </a:p>
        </p:txBody>
      </p:sp>
      <p:sp>
        <p:nvSpPr>
          <p:cNvPr id="56" name="AutoShape 13"/>
          <p:cNvSpPr>
            <a:spLocks noChangeArrowheads="1"/>
          </p:cNvSpPr>
          <p:nvPr/>
        </p:nvSpPr>
        <p:spPr bwMode="auto">
          <a:xfrm>
            <a:off x="2450678"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81</a:t>
            </a:r>
          </a:p>
        </p:txBody>
      </p:sp>
      <p:sp>
        <p:nvSpPr>
          <p:cNvPr id="57" name="AutoShape 13"/>
          <p:cNvSpPr>
            <a:spLocks noChangeArrowheads="1"/>
          </p:cNvSpPr>
          <p:nvPr/>
        </p:nvSpPr>
        <p:spPr bwMode="auto">
          <a:xfrm>
            <a:off x="4192264"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80</a:t>
            </a:r>
          </a:p>
        </p:txBody>
      </p:sp>
      <p:sp>
        <p:nvSpPr>
          <p:cNvPr id="58" name="AutoShape 13"/>
          <p:cNvSpPr>
            <a:spLocks noChangeArrowheads="1"/>
          </p:cNvSpPr>
          <p:nvPr/>
        </p:nvSpPr>
        <p:spPr bwMode="auto">
          <a:xfrm>
            <a:off x="5933850"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76</a:t>
            </a:r>
          </a:p>
        </p:txBody>
      </p:sp>
      <p:sp>
        <p:nvSpPr>
          <p:cNvPr id="59" name="AutoShape 13"/>
          <p:cNvSpPr>
            <a:spLocks noChangeArrowheads="1"/>
          </p:cNvSpPr>
          <p:nvPr/>
        </p:nvSpPr>
        <p:spPr bwMode="auto">
          <a:xfrm>
            <a:off x="7675436"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84</a:t>
            </a:r>
          </a:p>
        </p:txBody>
      </p:sp>
      <p:sp>
        <p:nvSpPr>
          <p:cNvPr id="60" name="AutoShape 13"/>
          <p:cNvSpPr>
            <a:spLocks noChangeArrowheads="1"/>
          </p:cNvSpPr>
          <p:nvPr/>
        </p:nvSpPr>
        <p:spPr bwMode="auto">
          <a:xfrm>
            <a:off x="9417024" y="1563688"/>
            <a:ext cx="1557858"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2018: 80</a:t>
            </a:r>
          </a:p>
        </p:txBody>
      </p:sp>
    </p:spTree>
    <p:extLst>
      <p:ext uri="{BB962C8B-B14F-4D97-AF65-F5344CB8AC3E}">
        <p14:creationId xmlns:p14="http://schemas.microsoft.com/office/powerpoint/2010/main" val="244932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7788571C-23FE-4615-9B5B-512E0DC98561}"/>
              </a:ext>
            </a:extLst>
          </p:cNvPr>
          <p:cNvGrpSpPr/>
          <p:nvPr/>
        </p:nvGrpSpPr>
        <p:grpSpPr>
          <a:xfrm>
            <a:off x="508299" y="1676979"/>
            <a:ext cx="9113233" cy="721783"/>
            <a:chOff x="421215" y="1589895"/>
            <a:chExt cx="9113233" cy="721783"/>
          </a:xfrm>
        </p:grpSpPr>
        <p:sp>
          <p:nvSpPr>
            <p:cNvPr id="30" name="TextBox 13"/>
            <p:cNvSpPr txBox="1"/>
            <p:nvPr/>
          </p:nvSpPr>
          <p:spPr>
            <a:xfrm>
              <a:off x="1306285" y="1766120"/>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Background &amp; methodology</a:t>
              </a:r>
            </a:p>
          </p:txBody>
        </p:sp>
        <p:sp>
          <p:nvSpPr>
            <p:cNvPr id="36" name="Rectangle 35"/>
            <p:cNvSpPr/>
            <p:nvPr/>
          </p:nvSpPr>
          <p:spPr>
            <a:xfrm>
              <a:off x="421215" y="1589895"/>
              <a:ext cx="700617" cy="7217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8" name="Groupe 7">
            <a:extLst>
              <a:ext uri="{FF2B5EF4-FFF2-40B4-BE49-F238E27FC236}">
                <a16:creationId xmlns:a16="http://schemas.microsoft.com/office/drawing/2014/main" id="{4B5A66BA-CED8-4780-B41C-1A35DEA05DDC}"/>
              </a:ext>
            </a:extLst>
          </p:cNvPr>
          <p:cNvGrpSpPr/>
          <p:nvPr/>
        </p:nvGrpSpPr>
        <p:grpSpPr>
          <a:xfrm>
            <a:off x="508299" y="5097147"/>
            <a:ext cx="9252932" cy="721783"/>
            <a:chOff x="421215" y="5010063"/>
            <a:chExt cx="9252932" cy="721783"/>
          </a:xfrm>
        </p:grpSpPr>
        <p:sp>
          <p:nvSpPr>
            <p:cNvPr id="33" name="TextBox 13"/>
            <p:cNvSpPr txBox="1"/>
            <p:nvPr/>
          </p:nvSpPr>
          <p:spPr>
            <a:xfrm>
              <a:off x="1306284" y="5186288"/>
              <a:ext cx="83678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flow</a:t>
              </a:r>
            </a:p>
          </p:txBody>
        </p:sp>
        <p:sp>
          <p:nvSpPr>
            <p:cNvPr id="46" name="Rectangle 45"/>
            <p:cNvSpPr/>
            <p:nvPr/>
          </p:nvSpPr>
          <p:spPr>
            <a:xfrm>
              <a:off x="421215" y="5010063"/>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9" name="Groupe 8">
            <a:extLst>
              <a:ext uri="{FF2B5EF4-FFF2-40B4-BE49-F238E27FC236}">
                <a16:creationId xmlns:a16="http://schemas.microsoft.com/office/drawing/2014/main" id="{E099AC01-FC23-47FD-A86C-6176336AC100}"/>
              </a:ext>
            </a:extLst>
          </p:cNvPr>
          <p:cNvGrpSpPr/>
          <p:nvPr/>
        </p:nvGrpSpPr>
        <p:grpSpPr>
          <a:xfrm>
            <a:off x="508299" y="3959656"/>
            <a:ext cx="9113232" cy="721783"/>
            <a:chOff x="421215" y="3875417"/>
            <a:chExt cx="9113232" cy="721783"/>
          </a:xfrm>
        </p:grpSpPr>
        <p:sp>
          <p:nvSpPr>
            <p:cNvPr id="32" name="TextBox 13"/>
            <p:cNvSpPr txBox="1"/>
            <p:nvPr/>
          </p:nvSpPr>
          <p:spPr>
            <a:xfrm>
              <a:off x="1306284" y="4051642"/>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volumes and confidence</a:t>
              </a:r>
            </a:p>
          </p:txBody>
        </p:sp>
        <p:sp>
          <p:nvSpPr>
            <p:cNvPr id="43" name="Rectangle 42"/>
            <p:cNvSpPr/>
            <p:nvPr/>
          </p:nvSpPr>
          <p:spPr>
            <a:xfrm>
              <a:off x="421215" y="3875417"/>
              <a:ext cx="700617" cy="7217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2" name="Groupe 11">
            <a:extLst>
              <a:ext uri="{FF2B5EF4-FFF2-40B4-BE49-F238E27FC236}">
                <a16:creationId xmlns:a16="http://schemas.microsoft.com/office/drawing/2014/main" id="{551BE2DC-3025-47EF-9E79-E4D338B211AE}"/>
              </a:ext>
            </a:extLst>
          </p:cNvPr>
          <p:cNvGrpSpPr/>
          <p:nvPr/>
        </p:nvGrpSpPr>
        <p:grpSpPr>
          <a:xfrm>
            <a:off x="508299" y="2822165"/>
            <a:ext cx="9113234" cy="721783"/>
            <a:chOff x="421215" y="2718857"/>
            <a:chExt cx="9113234" cy="721783"/>
          </a:xfrm>
        </p:grpSpPr>
        <p:sp>
          <p:nvSpPr>
            <p:cNvPr id="31" name="TextBox 13"/>
            <p:cNvSpPr txBox="1"/>
            <p:nvPr/>
          </p:nvSpPr>
          <p:spPr>
            <a:xfrm>
              <a:off x="1306286" y="2895082"/>
              <a:ext cx="82281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Executive summary</a:t>
              </a:r>
            </a:p>
          </p:txBody>
        </p:sp>
        <p:sp>
          <p:nvSpPr>
            <p:cNvPr id="40" name="Rectangle 39"/>
            <p:cNvSpPr/>
            <p:nvPr/>
          </p:nvSpPr>
          <p:spPr>
            <a:xfrm>
              <a:off x="421215" y="2718857"/>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1" name="Titre 10"/>
          <p:cNvSpPr>
            <a:spLocks noGrp="1"/>
          </p:cNvSpPr>
          <p:nvPr>
            <p:ph type="title"/>
          </p:nvPr>
        </p:nvSpPr>
        <p:spPr>
          <a:xfrm>
            <a:off x="422888" y="244702"/>
            <a:ext cx="10363200" cy="671807"/>
          </a:xfrm>
        </p:spPr>
        <p:txBody>
          <a:bodyPr>
            <a:normAutofit/>
          </a:bodyPr>
          <a:lstStyle/>
          <a:p>
            <a:r>
              <a:rPr lang="fr-FR" sz="3200" dirty="0">
                <a:latin typeface="Calibri" panose="020F0502020204030204" pitchFamily="34" charset="0"/>
                <a:cs typeface="Calibri" panose="020F0502020204030204" pitchFamily="34" charset="0"/>
              </a:rPr>
              <a:t>Contents</a:t>
            </a:r>
          </a:p>
        </p:txBody>
      </p:sp>
      <p:sp>
        <p:nvSpPr>
          <p:cNvPr id="3" name="TextBox 2"/>
          <p:cNvSpPr txBox="1"/>
          <p:nvPr/>
        </p:nvSpPr>
        <p:spPr>
          <a:xfrm>
            <a:off x="755874" y="1776261"/>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1</a:t>
            </a:r>
          </a:p>
        </p:txBody>
      </p:sp>
      <p:sp>
        <p:nvSpPr>
          <p:cNvPr id="50" name="TextBox 49"/>
          <p:cNvSpPr txBox="1"/>
          <p:nvPr/>
        </p:nvSpPr>
        <p:spPr>
          <a:xfrm>
            <a:off x="755874" y="2921446"/>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2</a:t>
            </a:r>
          </a:p>
        </p:txBody>
      </p:sp>
      <p:sp>
        <p:nvSpPr>
          <p:cNvPr id="51" name="TextBox 50"/>
          <p:cNvSpPr txBox="1"/>
          <p:nvPr/>
        </p:nvSpPr>
        <p:spPr>
          <a:xfrm>
            <a:off x="755874" y="4058937"/>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3</a:t>
            </a:r>
          </a:p>
        </p:txBody>
      </p:sp>
      <p:sp>
        <p:nvSpPr>
          <p:cNvPr id="52" name="TextBox 51"/>
          <p:cNvSpPr txBox="1"/>
          <p:nvPr/>
        </p:nvSpPr>
        <p:spPr>
          <a:xfrm>
            <a:off x="755874" y="5196428"/>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78500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The strongest decline in conversion from DIP accept to full application is seen among intermediaries who deal with first time buyer mortgages </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4293524169"/>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693736802"/>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chemeClr val="tx1">
                              <a:lumMod val="60000"/>
                              <a:lumOff val="40000"/>
                            </a:schemeClr>
                          </a:solidFill>
                          <a:latin typeface="Calibri" panose="020F0502020204030204" pitchFamily="34" charset="0"/>
                          <a:ea typeface="+mn-ea"/>
                          <a:cs typeface="Calibri" panose="020F0502020204030204" pitchFamily="34" charset="0"/>
                        </a:rPr>
                        <a:t>Q2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84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86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86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77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91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82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84</a:t>
                      </a:r>
                      <a:r>
                        <a:rPr lang="en-GB" sz="1200" b="0" kern="1200" baseline="0" dirty="0">
                          <a:solidFill>
                            <a:schemeClr val="tx1">
                              <a:lumMod val="60000"/>
                              <a:lumOff val="40000"/>
                            </a:schemeClr>
                          </a:solidFill>
                          <a:latin typeface="Calibri" panose="020F0502020204030204" pitchFamily="34" charset="0"/>
                          <a:ea typeface="+mn-ea"/>
                          <a:cs typeface="Calibri" panose="020F0502020204030204" pitchFamily="34" charset="0"/>
                        </a:rPr>
                        <a:t> (-3)</a:t>
                      </a:r>
                      <a:endPar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84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chemeClr val="tx1">
                              <a:lumMod val="60000"/>
                              <a:lumOff val="40000"/>
                            </a:schemeClr>
                          </a:solidFill>
                          <a:latin typeface="Calibri" panose="020F0502020204030204" pitchFamily="34" charset="0"/>
                          <a:ea typeface="+mn-ea"/>
                          <a:cs typeface="Calibri" panose="020F0502020204030204" pitchFamily="34" charset="0"/>
                        </a:rPr>
                        <a:t>85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07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t>The proportion of full applications resulting in an offer has been stable for six consecutive quarters</a:t>
            </a:r>
            <a:endParaRPr lang="en-GB" sz="1700" b="1"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934741405"/>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2357797"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409134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58344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75870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932057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AutoShape 13"/>
          <p:cNvSpPr>
            <a:spLocks noChangeArrowheads="1"/>
          </p:cNvSpPr>
          <p:nvPr/>
        </p:nvSpPr>
        <p:spPr bwMode="auto">
          <a:xfrm>
            <a:off x="709092"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2017: 88</a:t>
            </a:r>
          </a:p>
        </p:txBody>
      </p:sp>
      <p:sp>
        <p:nvSpPr>
          <p:cNvPr id="56" name="AutoShape 13"/>
          <p:cNvSpPr>
            <a:spLocks noChangeArrowheads="1"/>
          </p:cNvSpPr>
          <p:nvPr/>
        </p:nvSpPr>
        <p:spPr bwMode="auto">
          <a:xfrm>
            <a:off x="2450678"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88</a:t>
            </a:r>
          </a:p>
        </p:txBody>
      </p:sp>
      <p:sp>
        <p:nvSpPr>
          <p:cNvPr id="57" name="AutoShape 13"/>
          <p:cNvSpPr>
            <a:spLocks noChangeArrowheads="1"/>
          </p:cNvSpPr>
          <p:nvPr/>
        </p:nvSpPr>
        <p:spPr bwMode="auto">
          <a:xfrm>
            <a:off x="4192264"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88</a:t>
            </a:r>
          </a:p>
        </p:txBody>
      </p:sp>
      <p:sp>
        <p:nvSpPr>
          <p:cNvPr id="58" name="AutoShape 13"/>
          <p:cNvSpPr>
            <a:spLocks noChangeArrowheads="1"/>
          </p:cNvSpPr>
          <p:nvPr/>
        </p:nvSpPr>
        <p:spPr bwMode="auto">
          <a:xfrm>
            <a:off x="5933850"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88</a:t>
            </a:r>
          </a:p>
        </p:txBody>
      </p:sp>
      <p:sp>
        <p:nvSpPr>
          <p:cNvPr id="59" name="AutoShape 13"/>
          <p:cNvSpPr>
            <a:spLocks noChangeArrowheads="1"/>
          </p:cNvSpPr>
          <p:nvPr/>
        </p:nvSpPr>
        <p:spPr bwMode="auto">
          <a:xfrm>
            <a:off x="7675436"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88</a:t>
            </a:r>
          </a:p>
        </p:txBody>
      </p:sp>
      <p:sp>
        <p:nvSpPr>
          <p:cNvPr id="60" name="AutoShape 13"/>
          <p:cNvSpPr>
            <a:spLocks noChangeArrowheads="1"/>
          </p:cNvSpPr>
          <p:nvPr/>
        </p:nvSpPr>
        <p:spPr bwMode="auto">
          <a:xfrm>
            <a:off x="9417024" y="1563688"/>
            <a:ext cx="1557858"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2018: 88</a:t>
            </a:r>
          </a:p>
        </p:txBody>
      </p:sp>
    </p:spTree>
    <p:extLst>
      <p:ext uri="{BB962C8B-B14F-4D97-AF65-F5344CB8AC3E}">
        <p14:creationId xmlns:p14="http://schemas.microsoft.com/office/powerpoint/2010/main" val="3315367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Conversion from full application to offer remains relatively stable among intermediaries dealing with every type of mortgage</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2982545367"/>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1237283106"/>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92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70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Following an increase in the proportion of offers </a:t>
            </a:r>
            <a:r>
              <a:rPr lang="en-GB" sz="1700" b="1" dirty="0"/>
              <a:t>resulting in a completion </a:t>
            </a:r>
            <a:r>
              <a:rPr lang="en-GB" sz="1700" b="1" dirty="0">
                <a:latin typeface="Calibri" panose="020F0502020204030204" pitchFamily="34" charset="0"/>
                <a:cs typeface="Calibri" panose="020F0502020204030204" pitchFamily="34" charset="0"/>
              </a:rPr>
              <a:t>in Q2, conversion levels return to Q1 levels this quarter at 82%</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3302925611"/>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2357797"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409134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58344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75870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932057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AutoShape 13"/>
          <p:cNvSpPr>
            <a:spLocks noChangeArrowheads="1"/>
          </p:cNvSpPr>
          <p:nvPr/>
        </p:nvSpPr>
        <p:spPr bwMode="auto">
          <a:xfrm>
            <a:off x="709092"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2017: 81</a:t>
            </a:r>
          </a:p>
        </p:txBody>
      </p:sp>
      <p:sp>
        <p:nvSpPr>
          <p:cNvPr id="56" name="AutoShape 13"/>
          <p:cNvSpPr>
            <a:spLocks noChangeArrowheads="1"/>
          </p:cNvSpPr>
          <p:nvPr/>
        </p:nvSpPr>
        <p:spPr bwMode="auto">
          <a:xfrm>
            <a:off x="2450678"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86</a:t>
            </a:r>
          </a:p>
        </p:txBody>
      </p:sp>
      <p:sp>
        <p:nvSpPr>
          <p:cNvPr id="57" name="AutoShape 13"/>
          <p:cNvSpPr>
            <a:spLocks noChangeArrowheads="1"/>
          </p:cNvSpPr>
          <p:nvPr/>
        </p:nvSpPr>
        <p:spPr bwMode="auto">
          <a:xfrm>
            <a:off x="4192264"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86</a:t>
            </a:r>
          </a:p>
        </p:txBody>
      </p:sp>
      <p:sp>
        <p:nvSpPr>
          <p:cNvPr id="58" name="AutoShape 13"/>
          <p:cNvSpPr>
            <a:spLocks noChangeArrowheads="1"/>
          </p:cNvSpPr>
          <p:nvPr/>
        </p:nvSpPr>
        <p:spPr bwMode="auto">
          <a:xfrm>
            <a:off x="5933850"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82</a:t>
            </a:r>
          </a:p>
        </p:txBody>
      </p:sp>
      <p:sp>
        <p:nvSpPr>
          <p:cNvPr id="59" name="AutoShape 13"/>
          <p:cNvSpPr>
            <a:spLocks noChangeArrowheads="1"/>
          </p:cNvSpPr>
          <p:nvPr/>
        </p:nvSpPr>
        <p:spPr bwMode="auto">
          <a:xfrm>
            <a:off x="7675436"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85</a:t>
            </a:r>
          </a:p>
        </p:txBody>
      </p:sp>
      <p:sp>
        <p:nvSpPr>
          <p:cNvPr id="60" name="AutoShape 13"/>
          <p:cNvSpPr>
            <a:spLocks noChangeArrowheads="1"/>
          </p:cNvSpPr>
          <p:nvPr/>
        </p:nvSpPr>
        <p:spPr bwMode="auto">
          <a:xfrm>
            <a:off x="9417024" y="1563688"/>
            <a:ext cx="1557858"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2018: 82</a:t>
            </a:r>
          </a:p>
        </p:txBody>
      </p:sp>
    </p:spTree>
    <p:extLst>
      <p:ext uri="{BB962C8B-B14F-4D97-AF65-F5344CB8AC3E}">
        <p14:creationId xmlns:p14="http://schemas.microsoft.com/office/powerpoint/2010/main" val="208808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The reduction in conversion from offer to completion is more pronounced among those working for the smallest and largest firms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1361963196"/>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1123632899"/>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81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a:t>
                      </a:r>
                      <a:r>
                        <a:rPr lang="en-GB" sz="1200" b="0" kern="1200" baseline="0" dirty="0">
                          <a:solidFill>
                            <a:srgbClr val="7F7F7F"/>
                          </a:solidFill>
                          <a:latin typeface="Calibri" panose="020F0502020204030204" pitchFamily="34" charset="0"/>
                          <a:ea typeface="+mn-ea"/>
                          <a:cs typeface="Calibri" panose="020F0502020204030204" pitchFamily="34" charset="0"/>
                        </a:rPr>
                        <a:t>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6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Just under half of all DIPs resulted in a completion this quarter, down slightly since Q2. The largest drop off is between DIP accept and full application</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sp>
        <p:nvSpPr>
          <p:cNvPr id="25" name="Rectangle 24"/>
          <p:cNvSpPr/>
          <p:nvPr/>
        </p:nvSpPr>
        <p:spPr bwMode="auto">
          <a:xfrm>
            <a:off x="3245901" y="1937097"/>
            <a:ext cx="1944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27</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6" name="Rectangle 25"/>
          <p:cNvSpPr/>
          <p:nvPr/>
        </p:nvSpPr>
        <p:spPr bwMode="auto">
          <a:xfrm>
            <a:off x="3389901" y="2785889"/>
            <a:ext cx="165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23</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7" name="Rectangle 26"/>
          <p:cNvSpPr/>
          <p:nvPr/>
        </p:nvSpPr>
        <p:spPr bwMode="auto">
          <a:xfrm>
            <a:off x="3569901" y="3634681"/>
            <a:ext cx="129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18</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8" name="Rectangle 27"/>
          <p:cNvSpPr/>
          <p:nvPr/>
        </p:nvSpPr>
        <p:spPr bwMode="auto">
          <a:xfrm>
            <a:off x="3641901" y="4483473"/>
            <a:ext cx="1152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16</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9" name="Rectangle 28"/>
          <p:cNvSpPr/>
          <p:nvPr/>
        </p:nvSpPr>
        <p:spPr bwMode="auto">
          <a:xfrm>
            <a:off x="3749901" y="5332266"/>
            <a:ext cx="93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rPr>
              <a:t>13</a:t>
            </a:r>
          </a:p>
        </p:txBody>
      </p:sp>
      <p:grpSp>
        <p:nvGrpSpPr>
          <p:cNvPr id="30" name="Group 29"/>
          <p:cNvGrpSpPr/>
          <p:nvPr/>
        </p:nvGrpSpPr>
        <p:grpSpPr>
          <a:xfrm>
            <a:off x="1420776" y="1937097"/>
            <a:ext cx="1662336" cy="3827169"/>
            <a:chOff x="613789" y="1489348"/>
            <a:chExt cx="1662336" cy="3175299"/>
          </a:xfrm>
        </p:grpSpPr>
        <p:sp>
          <p:nvSpPr>
            <p:cNvPr id="31" name="Rectangle 30"/>
            <p:cNvSpPr/>
            <p:nvPr/>
          </p:nvSpPr>
          <p:spPr bwMode="auto">
            <a:xfrm>
              <a:off x="613789" y="1489348"/>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Initial pool of DIPs</a:t>
              </a:r>
            </a:p>
            <a:p>
              <a:pPr algn="r" defTabSz="914400" eaLnBrk="0" fontAlgn="base" hangingPunct="0">
                <a:spcBef>
                  <a:spcPct val="0"/>
                </a:spcBef>
                <a:spcAft>
                  <a:spcPct val="0"/>
                </a:spcAft>
              </a:pPr>
              <a:r>
                <a:rPr lang="en-GB" sz="1050" dirty="0">
                  <a:solidFill>
                    <a:schemeClr val="accent3"/>
                  </a:solidFill>
                  <a:latin typeface="Calibri" panose="020F0502020204030204" pitchFamily="34" charset="0"/>
                  <a:ea typeface="ＭＳ Ｐゴシック" pitchFamily="1" charset="-128"/>
                  <a:cs typeface="Calibri" panose="020F0502020204030204" pitchFamily="34" charset="0"/>
                </a:rPr>
                <a:t>(average number of DIPs in last 3 months)</a:t>
              </a:r>
            </a:p>
          </p:txBody>
        </p:sp>
        <p:sp>
          <p:nvSpPr>
            <p:cNvPr id="32" name="Rectangle 31"/>
            <p:cNvSpPr/>
            <p:nvPr/>
          </p:nvSpPr>
          <p:spPr bwMode="auto">
            <a:xfrm>
              <a:off x="613789" y="2191986"/>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DIP accepts</a:t>
              </a:r>
            </a:p>
          </p:txBody>
        </p:sp>
        <p:sp>
          <p:nvSpPr>
            <p:cNvPr id="33" name="Rectangle 32"/>
            <p:cNvSpPr/>
            <p:nvPr/>
          </p:nvSpPr>
          <p:spPr bwMode="auto">
            <a:xfrm>
              <a:off x="613789" y="2896206"/>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34" name="Rectangle 33"/>
            <p:cNvSpPr/>
            <p:nvPr/>
          </p:nvSpPr>
          <p:spPr bwMode="auto">
            <a:xfrm>
              <a:off x="613789" y="360121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35" name="Rectangle 34"/>
            <p:cNvSpPr/>
            <p:nvPr/>
          </p:nvSpPr>
          <p:spPr bwMode="auto">
            <a:xfrm>
              <a:off x="613789" y="430464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cxnSp>
        <p:nvCxnSpPr>
          <p:cNvPr id="5" name="Curved Connector 4"/>
          <p:cNvCxnSpPr>
            <a:stCxn id="25" idx="3"/>
            <a:endCxn id="26" idx="3"/>
          </p:cNvCxnSpPr>
          <p:nvPr/>
        </p:nvCxnSpPr>
        <p:spPr>
          <a:xfrm flipH="1">
            <a:off x="5045901" y="2153097"/>
            <a:ext cx="144000" cy="848792"/>
          </a:xfrm>
          <a:prstGeom prst="curvedConnector3">
            <a:avLst>
              <a:gd name="adj1" fmla="val -15875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26" idx="3"/>
            <a:endCxn id="27" idx="3"/>
          </p:cNvCxnSpPr>
          <p:nvPr/>
        </p:nvCxnSpPr>
        <p:spPr>
          <a:xfrm flipH="1">
            <a:off x="4865901" y="3001889"/>
            <a:ext cx="180000" cy="848792"/>
          </a:xfrm>
          <a:prstGeom prst="curvedConnector3">
            <a:avLst>
              <a:gd name="adj1" fmla="val -1270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7" idx="3"/>
            <a:endCxn id="28" idx="3"/>
          </p:cNvCxnSpPr>
          <p:nvPr/>
        </p:nvCxnSpPr>
        <p:spPr>
          <a:xfrm flipH="1">
            <a:off x="4793901" y="3850681"/>
            <a:ext cx="72000" cy="848792"/>
          </a:xfrm>
          <a:prstGeom prst="curvedConnector3">
            <a:avLst>
              <a:gd name="adj1" fmla="val -3175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8" idx="3"/>
            <a:endCxn id="29" idx="3"/>
          </p:cNvCxnSpPr>
          <p:nvPr/>
        </p:nvCxnSpPr>
        <p:spPr>
          <a:xfrm flipH="1">
            <a:off x="4685901" y="4699473"/>
            <a:ext cx="108000" cy="848793"/>
          </a:xfrm>
          <a:prstGeom prst="curvedConnector3">
            <a:avLst>
              <a:gd name="adj1" fmla="val -211667"/>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35646" y="2397493"/>
            <a:ext cx="2626399" cy="2906376"/>
            <a:chOff x="4211958" y="1867750"/>
            <a:chExt cx="2232248" cy="2906376"/>
          </a:xfrm>
        </p:grpSpPr>
        <p:sp>
          <p:nvSpPr>
            <p:cNvPr id="43" name="Rectangle 42"/>
            <p:cNvSpPr/>
            <p:nvPr/>
          </p:nvSpPr>
          <p:spPr bwMode="auto">
            <a:xfrm>
              <a:off x="4211958" y="1867750"/>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DIPs to DIP accepts: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84%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84% in Q2)</a:t>
              </a:r>
            </a:p>
          </p:txBody>
        </p:sp>
        <p:sp>
          <p:nvSpPr>
            <p:cNvPr id="44" name="Rectangle 43"/>
            <p:cNvSpPr/>
            <p:nvPr/>
          </p:nvSpPr>
          <p:spPr bwMode="auto">
            <a:xfrm>
              <a:off x="4211958" y="2716542"/>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 accepts to full applications: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80%</a:t>
              </a: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84% in Q2)</a:t>
              </a:r>
            </a:p>
          </p:txBody>
        </p:sp>
        <p:sp>
          <p:nvSpPr>
            <p:cNvPr id="45" name="Rectangle 44"/>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offers: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88%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88% in Q2)</a:t>
              </a:r>
            </a:p>
          </p:txBody>
        </p:sp>
        <p:sp>
          <p:nvSpPr>
            <p:cNvPr id="46" name="Rectangle 45"/>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defTabSz="914400"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82%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85% in Q2)</a:t>
              </a:r>
            </a:p>
          </p:txBody>
        </p:sp>
      </p:grpSp>
      <p:sp>
        <p:nvSpPr>
          <p:cNvPr id="51" name="Rectangle 50"/>
          <p:cNvSpPr/>
          <p:nvPr/>
        </p:nvSpPr>
        <p:spPr bwMode="auto">
          <a:xfrm>
            <a:off x="8931349" y="3633728"/>
            <a:ext cx="1786270"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4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DIPs to completions: 48%</a:t>
            </a:r>
          </a:p>
          <a:p>
            <a:pPr eaLnBrk="0" fontAlgn="base" hangingPunct="0">
              <a:spcBef>
                <a:spcPct val="0"/>
              </a:spcBef>
              <a:spcAft>
                <a:spcPct val="0"/>
              </a:spcAft>
            </a:pPr>
            <a:r>
              <a:rPr lang="en-GB" sz="1400" i="1" dirty="0">
                <a:solidFill>
                  <a:schemeClr val="accent1"/>
                </a:solidFill>
                <a:latin typeface="Calibri" panose="020F0502020204030204" pitchFamily="34" charset="0"/>
                <a:ea typeface="ＭＳ Ｐゴシック" pitchFamily="1" charset="-128"/>
                <a:cs typeface="Calibri" panose="020F0502020204030204" pitchFamily="34" charset="0"/>
              </a:rPr>
              <a:t>(vs. 53% in Q2)</a:t>
            </a:r>
          </a:p>
        </p:txBody>
      </p:sp>
      <p:cxnSp>
        <p:nvCxnSpPr>
          <p:cNvPr id="52" name="Curved Connector 51"/>
          <p:cNvCxnSpPr>
            <a:stCxn id="43" idx="3"/>
            <a:endCxn id="46" idx="3"/>
          </p:cNvCxnSpPr>
          <p:nvPr/>
        </p:nvCxnSpPr>
        <p:spPr>
          <a:xfrm>
            <a:off x="8162045" y="2577493"/>
            <a:ext cx="12700" cy="2546376"/>
          </a:xfrm>
          <a:prstGeom prst="curvedConnector3">
            <a:avLst>
              <a:gd name="adj1" fmla="val 5232559"/>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100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Conversion from DIP to completion is lower among those working for smaller firms, and those dealing with first time buyer mortgages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673266385"/>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3065897975"/>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53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57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50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57 (-18)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53</a:t>
                      </a:r>
                      <a:r>
                        <a:rPr lang="en-GB" sz="1200" b="0" kern="1200" baseline="0" dirty="0">
                          <a:solidFill>
                            <a:srgbClr val="7F7F7F"/>
                          </a:solidFill>
                          <a:latin typeface="Calibri" panose="020F0502020204030204" pitchFamily="34" charset="0"/>
                          <a:ea typeface="+mn-ea"/>
                          <a:cs typeface="Calibri" panose="020F0502020204030204" pitchFamily="34" charset="0"/>
                        </a:rPr>
                        <a:t>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42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65 (-18)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48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54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54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51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50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05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t>Just over 7 in 10 full applications resulted in a completion this quarter, down slightly on Q2 levels </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sp>
        <p:nvSpPr>
          <p:cNvPr id="27" name="Rectangle 26"/>
          <p:cNvSpPr/>
          <p:nvPr/>
        </p:nvSpPr>
        <p:spPr bwMode="auto">
          <a:xfrm>
            <a:off x="3569901" y="2507583"/>
            <a:ext cx="129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18</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8" name="Rectangle 27"/>
          <p:cNvSpPr/>
          <p:nvPr/>
        </p:nvSpPr>
        <p:spPr bwMode="auto">
          <a:xfrm>
            <a:off x="3641901" y="3356375"/>
            <a:ext cx="1152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16</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9" name="Rectangle 28"/>
          <p:cNvSpPr/>
          <p:nvPr/>
        </p:nvSpPr>
        <p:spPr bwMode="auto">
          <a:xfrm>
            <a:off x="3749901" y="4205168"/>
            <a:ext cx="93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rPr>
              <a:t>13</a:t>
            </a:r>
          </a:p>
        </p:txBody>
      </p:sp>
      <p:grpSp>
        <p:nvGrpSpPr>
          <p:cNvPr id="30" name="Group 29"/>
          <p:cNvGrpSpPr/>
          <p:nvPr/>
        </p:nvGrpSpPr>
        <p:grpSpPr>
          <a:xfrm>
            <a:off x="1420776" y="2505678"/>
            <a:ext cx="1662336" cy="2131492"/>
            <a:chOff x="613789" y="2896206"/>
            <a:chExt cx="1662336" cy="1768441"/>
          </a:xfrm>
        </p:grpSpPr>
        <p:sp>
          <p:nvSpPr>
            <p:cNvPr id="33" name="Rectangle 32"/>
            <p:cNvSpPr/>
            <p:nvPr/>
          </p:nvSpPr>
          <p:spPr bwMode="auto">
            <a:xfrm>
              <a:off x="613789" y="2896206"/>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34" name="Rectangle 33"/>
            <p:cNvSpPr/>
            <p:nvPr/>
          </p:nvSpPr>
          <p:spPr bwMode="auto">
            <a:xfrm>
              <a:off x="613789" y="360121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35" name="Rectangle 34"/>
            <p:cNvSpPr/>
            <p:nvPr/>
          </p:nvSpPr>
          <p:spPr bwMode="auto">
            <a:xfrm>
              <a:off x="613789" y="430464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cxnSp>
        <p:nvCxnSpPr>
          <p:cNvPr id="37" name="Curved Connector 36"/>
          <p:cNvCxnSpPr>
            <a:stCxn id="27" idx="3"/>
            <a:endCxn id="28" idx="3"/>
          </p:cNvCxnSpPr>
          <p:nvPr/>
        </p:nvCxnSpPr>
        <p:spPr>
          <a:xfrm flipH="1">
            <a:off x="4793901" y="2723583"/>
            <a:ext cx="72000" cy="848792"/>
          </a:xfrm>
          <a:prstGeom prst="curvedConnector3">
            <a:avLst>
              <a:gd name="adj1" fmla="val -3175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8" idx="3"/>
            <a:endCxn id="29" idx="3"/>
          </p:cNvCxnSpPr>
          <p:nvPr/>
        </p:nvCxnSpPr>
        <p:spPr>
          <a:xfrm flipH="1">
            <a:off x="4685901" y="3572375"/>
            <a:ext cx="108000" cy="848793"/>
          </a:xfrm>
          <a:prstGeom prst="curvedConnector3">
            <a:avLst>
              <a:gd name="adj1" fmla="val -211667"/>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35646" y="2967979"/>
            <a:ext cx="2626399" cy="1208792"/>
            <a:chOff x="4211958" y="3565334"/>
            <a:chExt cx="2232248" cy="1208792"/>
          </a:xfrm>
        </p:grpSpPr>
        <p:sp>
          <p:nvSpPr>
            <p:cNvPr id="45" name="Rectangle 44"/>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offers: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88%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88% in Q2)</a:t>
              </a:r>
            </a:p>
          </p:txBody>
        </p:sp>
        <p:sp>
          <p:nvSpPr>
            <p:cNvPr id="46" name="Rectangle 45"/>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defTabSz="914400"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82%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85% in Q2)</a:t>
              </a:r>
            </a:p>
          </p:txBody>
        </p:sp>
      </p:grpSp>
      <p:sp>
        <p:nvSpPr>
          <p:cNvPr id="51" name="Rectangle 50"/>
          <p:cNvSpPr/>
          <p:nvPr/>
        </p:nvSpPr>
        <p:spPr bwMode="auto">
          <a:xfrm>
            <a:off x="8931349" y="3356375"/>
            <a:ext cx="1786270"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4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full applications to completions: 72%</a:t>
            </a:r>
          </a:p>
          <a:p>
            <a:pPr eaLnBrk="0" fontAlgn="base" hangingPunct="0">
              <a:spcBef>
                <a:spcPct val="0"/>
              </a:spcBef>
              <a:spcAft>
                <a:spcPct val="0"/>
              </a:spcAft>
            </a:pPr>
            <a:r>
              <a:rPr lang="en-GB" sz="1400" i="1" dirty="0">
                <a:solidFill>
                  <a:schemeClr val="accent1"/>
                </a:solidFill>
                <a:latin typeface="Calibri" panose="020F0502020204030204" pitchFamily="34" charset="0"/>
                <a:ea typeface="ＭＳ Ｐゴシック" pitchFamily="1" charset="-128"/>
                <a:cs typeface="Calibri" panose="020F0502020204030204" pitchFamily="34" charset="0"/>
              </a:rPr>
              <a:t>(vs. 75% in Q2)</a:t>
            </a:r>
          </a:p>
        </p:txBody>
      </p:sp>
      <p:cxnSp>
        <p:nvCxnSpPr>
          <p:cNvPr id="52" name="Curved Connector 51"/>
          <p:cNvCxnSpPr>
            <a:stCxn id="45" idx="3"/>
            <a:endCxn id="46" idx="3"/>
          </p:cNvCxnSpPr>
          <p:nvPr/>
        </p:nvCxnSpPr>
        <p:spPr>
          <a:xfrm>
            <a:off x="8162045" y="3147979"/>
            <a:ext cx="12700" cy="848792"/>
          </a:xfrm>
          <a:prstGeom prst="curvedConnector3">
            <a:avLst>
              <a:gd name="adj1" fmla="val 3558134"/>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253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Conversion from full application to completion returns to Q1 levels. </a:t>
            </a:r>
            <a:r>
              <a:rPr lang="en-GB" sz="1700" b="1" dirty="0"/>
              <a:t>Across the quarter, conversion fell in August.</a:t>
            </a:r>
            <a:endParaRPr lang="en-GB" sz="1700" b="1"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907178060"/>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2357797"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409134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58344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758702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9320572" y="156368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AutoShape 13"/>
          <p:cNvSpPr>
            <a:spLocks noChangeArrowheads="1"/>
          </p:cNvSpPr>
          <p:nvPr/>
        </p:nvSpPr>
        <p:spPr bwMode="auto">
          <a:xfrm>
            <a:off x="709092"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2017: 71</a:t>
            </a:r>
          </a:p>
        </p:txBody>
      </p:sp>
      <p:sp>
        <p:nvSpPr>
          <p:cNvPr id="56" name="AutoShape 13"/>
          <p:cNvSpPr>
            <a:spLocks noChangeArrowheads="1"/>
          </p:cNvSpPr>
          <p:nvPr/>
        </p:nvSpPr>
        <p:spPr bwMode="auto">
          <a:xfrm>
            <a:off x="2450678"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2017: 76</a:t>
            </a:r>
          </a:p>
        </p:txBody>
      </p:sp>
      <p:sp>
        <p:nvSpPr>
          <p:cNvPr id="57" name="AutoShape 13"/>
          <p:cNvSpPr>
            <a:spLocks noChangeArrowheads="1"/>
          </p:cNvSpPr>
          <p:nvPr/>
        </p:nvSpPr>
        <p:spPr bwMode="auto">
          <a:xfrm>
            <a:off x="4192264"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2017: 75</a:t>
            </a:r>
          </a:p>
        </p:txBody>
      </p:sp>
      <p:sp>
        <p:nvSpPr>
          <p:cNvPr id="58" name="AutoShape 13"/>
          <p:cNvSpPr>
            <a:spLocks noChangeArrowheads="1"/>
          </p:cNvSpPr>
          <p:nvPr/>
        </p:nvSpPr>
        <p:spPr bwMode="auto">
          <a:xfrm>
            <a:off x="5933850"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72</a:t>
            </a:r>
          </a:p>
        </p:txBody>
      </p:sp>
      <p:sp>
        <p:nvSpPr>
          <p:cNvPr id="59" name="AutoShape 13"/>
          <p:cNvSpPr>
            <a:spLocks noChangeArrowheads="1"/>
          </p:cNvSpPr>
          <p:nvPr/>
        </p:nvSpPr>
        <p:spPr bwMode="auto">
          <a:xfrm>
            <a:off x="7675436" y="1563688"/>
            <a:ext cx="1557858"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75</a:t>
            </a:r>
          </a:p>
        </p:txBody>
      </p:sp>
      <p:sp>
        <p:nvSpPr>
          <p:cNvPr id="60" name="AutoShape 13"/>
          <p:cNvSpPr>
            <a:spLocks noChangeArrowheads="1"/>
          </p:cNvSpPr>
          <p:nvPr/>
        </p:nvSpPr>
        <p:spPr bwMode="auto">
          <a:xfrm>
            <a:off x="9417024" y="1563688"/>
            <a:ext cx="1557858"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2018: 72</a:t>
            </a:r>
          </a:p>
        </p:txBody>
      </p:sp>
    </p:spTree>
    <p:extLst>
      <p:ext uri="{BB962C8B-B14F-4D97-AF65-F5344CB8AC3E}">
        <p14:creationId xmlns:p14="http://schemas.microsoft.com/office/powerpoint/2010/main" val="738137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Conversion from full application to completion has dropped among those working for smaller firms and those dealing with mover cases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3223742922"/>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9" name="Table 18"/>
          <p:cNvGraphicFramePr>
            <a:graphicFrameLocks noGrp="1"/>
          </p:cNvGraphicFramePr>
          <p:nvPr>
            <p:extLst>
              <p:ext uri="{D42A27DB-BD31-4B8C-83A1-F6EECF244321}">
                <p14:modId xmlns:p14="http://schemas.microsoft.com/office/powerpoint/2010/main" val="1699075889"/>
              </p:ext>
            </p:extLst>
          </p:nvPr>
        </p:nvGraphicFramePr>
        <p:xfrm>
          <a:off x="9286875" y="1777008"/>
          <a:ext cx="1181100" cy="4248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6776">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73</a:t>
                      </a:r>
                      <a:r>
                        <a:rPr lang="en-GB" sz="1200" b="0" kern="1200" baseline="0" dirty="0">
                          <a:solidFill>
                            <a:srgbClr val="7F7F7F"/>
                          </a:solidFill>
                          <a:latin typeface="Calibri" panose="020F0502020204030204" pitchFamily="34" charset="0"/>
                          <a:ea typeface="+mn-ea"/>
                          <a:cs typeface="Calibri" panose="020F0502020204030204" pitchFamily="34" charset="0"/>
                        </a:rPr>
                        <a:t>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0082">
                <a:tc>
                  <a:txBody>
                    <a:bodyPr/>
                    <a:lstStyle/>
                    <a:p>
                      <a:pPr marL="0" algn="ctr" defTabSz="914296" rtl="0" eaLnBrk="0" fontAlgn="b" latinLnBrk="0" hangingPunct="0"/>
                      <a:r>
                        <a:rPr lang="en-GB" sz="1200" b="0" kern="1200" baseline="0" dirty="0">
                          <a:solidFill>
                            <a:srgbClr val="7F7F7F"/>
                          </a:solidFill>
                          <a:latin typeface="Calibri" panose="020F0502020204030204" pitchFamily="34" charset="0"/>
                          <a:ea typeface="+mn-ea"/>
                          <a:cs typeface="Calibri" panose="020F0502020204030204" pitchFamily="34" charset="0"/>
                        </a:rPr>
                        <a:t>74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68 (+14)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0082">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71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76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76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08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69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20" name="Straight Connector 4"/>
          <p:cNvCxnSpPr/>
          <p:nvPr/>
        </p:nvCxnSpPr>
        <p:spPr>
          <a:xfrm flipH="1">
            <a:off x="411164" y="25114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29247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606926"/>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86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fr-FR" dirty="0"/>
              <a:t>Background &amp; </a:t>
            </a:r>
            <a:r>
              <a:rPr lang="fr-FR" dirty="0" err="1"/>
              <a:t>methodology</a:t>
            </a:r>
            <a:endParaRPr lang="fr-FR" dirty="0"/>
          </a:p>
        </p:txBody>
      </p:sp>
    </p:spTree>
    <p:extLst>
      <p:ext uri="{BB962C8B-B14F-4D97-AF65-F5344CB8AC3E}">
        <p14:creationId xmlns:p14="http://schemas.microsoft.com/office/powerpoint/2010/main" val="643738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Any questions</a:t>
            </a:r>
            <a:endParaRPr lang="fr-FR" sz="3200" dirty="0">
              <a:latin typeface="Calibri" panose="020F0502020204030204" pitchFamily="34" charset="0"/>
              <a:cs typeface="Calibri" panose="020F0502020204030204" pitchFamily="34" charset="0"/>
            </a:endParaRPr>
          </a:p>
        </p:txBody>
      </p:sp>
      <p:grpSp>
        <p:nvGrpSpPr>
          <p:cNvPr id="7" name="Group 6"/>
          <p:cNvGrpSpPr/>
          <p:nvPr/>
        </p:nvGrpSpPr>
        <p:grpSpPr>
          <a:xfrm>
            <a:off x="956725" y="1674111"/>
            <a:ext cx="10278550" cy="1864480"/>
            <a:chOff x="658754" y="1674111"/>
            <a:chExt cx="10278550" cy="1864480"/>
          </a:xfrm>
        </p:grpSpPr>
        <p:sp>
          <p:nvSpPr>
            <p:cNvPr id="16" name="TextBox 1"/>
            <p:cNvSpPr txBox="1"/>
            <p:nvPr/>
          </p:nvSpPr>
          <p:spPr>
            <a:xfrm>
              <a:off x="658754" y="1742351"/>
              <a:ext cx="4608000" cy="1728000"/>
            </a:xfrm>
            <a:prstGeom prst="rect">
              <a:avLst/>
            </a:prstGeom>
            <a:noFill/>
            <a:ln>
              <a:noFill/>
            </a:ln>
          </p:spPr>
          <p:txBody>
            <a:bodyPr wrap="square" lIns="216000" tIns="72000" rIns="216000" bIns="72000" rtlCol="1" anchor="ctr">
              <a:noAutofit/>
            </a:bodyPr>
            <a:lstStyle/>
            <a:p>
              <a:pPr>
                <a:lnSpc>
                  <a:spcPts val="1500"/>
                </a:lnSpc>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MARK LONG, DIRECTOR</a:t>
              </a:r>
            </a:p>
            <a:p>
              <a:pPr lvl="1">
                <a:lnSpc>
                  <a:spcPts val="1500"/>
                </a:lnSpc>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1016</a:t>
              </a:r>
            </a:p>
            <a:p>
              <a:pPr lvl="1">
                <a:lnSpc>
                  <a:spcPts val="1500"/>
                </a:lnSpc>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7966 454 958</a:t>
              </a:r>
            </a:p>
            <a:p>
              <a:pPr lvl="1">
                <a:lnSpc>
                  <a:spcPts val="1500"/>
                </a:lnSpc>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Mark.Long@bva-bdrc.com</a:t>
              </a:r>
            </a:p>
          </p:txBody>
        </p:sp>
        <p:sp>
          <p:nvSpPr>
            <p:cNvPr id="17" name="TextBox 9"/>
            <p:cNvSpPr txBox="1"/>
            <p:nvPr/>
          </p:nvSpPr>
          <p:spPr>
            <a:xfrm>
              <a:off x="6329304" y="1742351"/>
              <a:ext cx="4608000" cy="1728000"/>
            </a:xfrm>
            <a:prstGeom prst="rect">
              <a:avLst/>
            </a:prstGeom>
            <a:noFill/>
            <a:ln>
              <a:noFill/>
            </a:ln>
          </p:spPr>
          <p:txBody>
            <a:bodyPr wrap="square" lIns="216000" tIns="72000" rIns="216000" bIns="72000" rtlCol="1" anchor="ctr">
              <a:noAutofit/>
            </a:bodyPr>
            <a:lstStyle/>
            <a:p>
              <a:pPr>
                <a:lnSpc>
                  <a:spcPts val="1500"/>
                </a:lnSpc>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SAM BURTON, RESEARCH DIRECTOR</a:t>
              </a:r>
            </a:p>
            <a:p>
              <a:pPr lvl="1">
                <a:lnSpc>
                  <a:spcPts val="1500"/>
                </a:lnSpc>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0396</a:t>
              </a:r>
            </a:p>
            <a:p>
              <a:pPr lvl="1">
                <a:lnSpc>
                  <a:spcPts val="1500"/>
                </a:lnSpc>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Sam.Burton@bva-bdrc.com</a:t>
              </a:r>
            </a:p>
            <a:p>
              <a:pPr lvl="1">
                <a:lnSpc>
                  <a:spcPts val="1500"/>
                </a:lnSpc>
                <a:spcBef>
                  <a:spcPts val="600"/>
                </a:spcBef>
                <a:spcAft>
                  <a:spcPts val="600"/>
                </a:spcAft>
                <a:defRPr/>
              </a:pPr>
              <a:endPar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4" name="Straight Connector 3"/>
            <p:cNvCxnSpPr/>
            <p:nvPr/>
          </p:nvCxnSpPr>
          <p:spPr>
            <a:xfrm>
              <a:off x="65875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7475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5875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6675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2930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54530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32930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93730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2"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376005"/>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376004"/>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samburt\Downloads\smartphone.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708122"/>
              <a:ext cx="250446" cy="2504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793" y="3022908"/>
              <a:ext cx="236760" cy="2367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708122"/>
              <a:ext cx="236760" cy="23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822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Background &amp; methodology</a:t>
            </a:r>
            <a:endParaRPr lang="fr-FR" sz="3200" dirty="0">
              <a:latin typeface="Calibri" panose="020F0502020204030204" pitchFamily="34" charset="0"/>
              <a:cs typeface="Calibri" panose="020F0502020204030204" pitchFamily="34" charset="0"/>
            </a:endParaRPr>
          </a:p>
        </p:txBody>
      </p:sp>
      <p:sp>
        <p:nvSpPr>
          <p:cNvPr id="25" name="TextBox 29"/>
          <p:cNvSpPr txBox="1"/>
          <p:nvPr/>
        </p:nvSpPr>
        <p:spPr>
          <a:xfrm>
            <a:off x="411163" y="1570651"/>
            <a:ext cx="10839450" cy="2169825"/>
          </a:xfrm>
          <a:prstGeom prst="rect">
            <a:avLst/>
          </a:prstGeom>
          <a:noFill/>
        </p:spPr>
        <p:txBody>
          <a:bodyPr wrap="square" rtlCol="1">
            <a:spAutoFit/>
          </a:bodyPr>
          <a:lstStyle/>
          <a:p>
            <a:r>
              <a:rPr lang="en-GB" sz="1500" dirty="0">
                <a:solidFill>
                  <a:schemeClr val="tx2">
                    <a:lumMod val="50000"/>
                    <a:lumOff val="50000"/>
                  </a:schemeClr>
                </a:solidFill>
                <a:latin typeface="Calibri" panose="020F0502020204030204" pitchFamily="34" charset="0"/>
                <a:cs typeface="Calibri" panose="020F0502020204030204" pitchFamily="34" charset="0"/>
              </a:rPr>
              <a:t>The Intermediary Mortgage Lenders Association (IMLA) launched the </a:t>
            </a:r>
            <a:r>
              <a:rPr lang="en-GB" sz="1500" b="1" dirty="0">
                <a:solidFill>
                  <a:schemeClr val="tx2">
                    <a:lumMod val="50000"/>
                    <a:lumOff val="50000"/>
                  </a:schemeClr>
                </a:solidFill>
                <a:latin typeface="Calibri" panose="020F0502020204030204" pitchFamily="34" charset="0"/>
                <a:cs typeface="Calibri" panose="020F0502020204030204" pitchFamily="34" charset="0"/>
              </a:rPr>
              <a:t>Mortgage Market Tracker </a:t>
            </a:r>
            <a:r>
              <a:rPr lang="en-GB" sz="1500" dirty="0">
                <a:solidFill>
                  <a:schemeClr val="tx2">
                    <a:lumMod val="50000"/>
                    <a:lumOff val="50000"/>
                  </a:schemeClr>
                </a:solidFill>
                <a:latin typeface="Calibri" panose="020F0502020204030204" pitchFamily="34" charset="0"/>
                <a:cs typeface="Calibri" panose="020F0502020204030204" pitchFamily="34" charset="0"/>
              </a:rPr>
              <a:t>in November 2015. The Tracker uses data provided by BDRC’s Project Mercury. Project Mercury is a continuous monitor of intermediary lender marketing effectiveness and broker sentiment, launched in 2007.</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r>
              <a:rPr lang="en-GB" sz="1500" dirty="0">
                <a:solidFill>
                  <a:schemeClr val="tx2">
                    <a:lumMod val="50000"/>
                    <a:lumOff val="50000"/>
                  </a:schemeClr>
                </a:solidFill>
                <a:latin typeface="Calibri" panose="020F0502020204030204" pitchFamily="34" charset="0"/>
                <a:cs typeface="Calibri" panose="020F0502020204030204" pitchFamily="34" charset="0"/>
              </a:rPr>
              <a:t>Existing business confidence questions on the survey are supplemented by additional questions measuring the conversion of Decision In Principle (DIP) to completion.</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r>
              <a:rPr lang="en-GB" sz="1500" dirty="0">
                <a:solidFill>
                  <a:schemeClr val="tx2">
                    <a:lumMod val="50000"/>
                    <a:lumOff val="50000"/>
                  </a:schemeClr>
                </a:solidFill>
                <a:latin typeface="Calibri" panose="020F0502020204030204" pitchFamily="34" charset="0"/>
                <a:cs typeface="Calibri" panose="020F0502020204030204" pitchFamily="34" charset="0"/>
              </a:rPr>
              <a:t>This report  contains the results for </a:t>
            </a:r>
            <a:r>
              <a:rPr lang="en-GB" sz="1500" b="1" dirty="0">
                <a:solidFill>
                  <a:schemeClr val="tx2">
                    <a:lumMod val="50000"/>
                    <a:lumOff val="50000"/>
                  </a:schemeClr>
                </a:solidFill>
                <a:latin typeface="Calibri" panose="020F0502020204030204" pitchFamily="34" charset="0"/>
                <a:cs typeface="Calibri" panose="020F0502020204030204" pitchFamily="34" charset="0"/>
              </a:rPr>
              <a:t>Q3 2018</a:t>
            </a:r>
            <a:r>
              <a:rPr lang="en-GB" sz="1500" dirty="0">
                <a:solidFill>
                  <a:schemeClr val="tx2">
                    <a:lumMod val="50000"/>
                    <a:lumOff val="50000"/>
                  </a:schemeClr>
                </a:solidFill>
                <a:latin typeface="Calibri" panose="020F0502020204030204" pitchFamily="34" charset="0"/>
                <a:cs typeface="Calibri" panose="020F0502020204030204" pitchFamily="34" charset="0"/>
              </a:rPr>
              <a:t>.</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19" name="TextBox 10"/>
          <p:cNvSpPr txBox="1"/>
          <p:nvPr/>
        </p:nvSpPr>
        <p:spPr>
          <a:xfrm>
            <a:off x="1502662" y="3984463"/>
            <a:ext cx="2080182" cy="1938992"/>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WHO?</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Mortgage Intermediaries – advise customers on which lender to use, 24+ mortgages pa, not tied wholly to one lender, GB based. Sample sourced from Matrix Solutions and Touchstone</a:t>
            </a:r>
          </a:p>
        </p:txBody>
      </p:sp>
      <p:sp>
        <p:nvSpPr>
          <p:cNvPr id="26" name="TextBox 10"/>
          <p:cNvSpPr txBox="1"/>
          <p:nvPr/>
        </p:nvSpPr>
        <p:spPr>
          <a:xfrm>
            <a:off x="4505921" y="4184518"/>
            <a:ext cx="2135842" cy="1538883"/>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Monthly telephone interviews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(100 per month), average interview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c.30 minutes. Fieldwork by PRS (our sister company) </a:t>
            </a:r>
          </a:p>
        </p:txBody>
      </p:sp>
      <p:sp>
        <p:nvSpPr>
          <p:cNvPr id="27" name="TextBox 10"/>
          <p:cNvSpPr txBox="1"/>
          <p:nvPr/>
        </p:nvSpPr>
        <p:spPr>
          <a:xfrm>
            <a:off x="7579449" y="4284545"/>
            <a:ext cx="2050964" cy="1338828"/>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 MANY?</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Total of 300. Achieved sample weighted by firm size &amp; type to be representative of Matrix Solutions universe profile</a:t>
            </a:r>
          </a:p>
        </p:txBody>
      </p:sp>
      <p:grpSp>
        <p:nvGrpSpPr>
          <p:cNvPr id="28" name="Group 39"/>
          <p:cNvGrpSpPr/>
          <p:nvPr/>
        </p:nvGrpSpPr>
        <p:grpSpPr>
          <a:xfrm>
            <a:off x="1372753" y="3783960"/>
            <a:ext cx="2340000" cy="2340000"/>
            <a:chOff x="1387786" y="1433501"/>
            <a:chExt cx="1571636" cy="1571636"/>
          </a:xfrm>
        </p:grpSpPr>
        <p:sp>
          <p:nvSpPr>
            <p:cNvPr id="29" name="Arc 28"/>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0" name="Arc 29"/>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1" name="Group 39"/>
          <p:cNvGrpSpPr/>
          <p:nvPr/>
        </p:nvGrpSpPr>
        <p:grpSpPr>
          <a:xfrm>
            <a:off x="4403842" y="3783960"/>
            <a:ext cx="2340000" cy="2340000"/>
            <a:chOff x="1387786" y="1433501"/>
            <a:chExt cx="1571636" cy="1571636"/>
          </a:xfrm>
        </p:grpSpPr>
        <p:sp>
          <p:nvSpPr>
            <p:cNvPr id="32" name="Arc 31"/>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3" name="Arc 32"/>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4" name="Group 39"/>
          <p:cNvGrpSpPr/>
          <p:nvPr/>
        </p:nvGrpSpPr>
        <p:grpSpPr>
          <a:xfrm>
            <a:off x="7434931" y="3783960"/>
            <a:ext cx="2340000" cy="2340000"/>
            <a:chOff x="1387786" y="1433501"/>
            <a:chExt cx="1571636" cy="1571636"/>
          </a:xfrm>
        </p:grpSpPr>
        <p:sp>
          <p:nvSpPr>
            <p:cNvPr id="35" name="Arc 34"/>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6" name="Arc 35"/>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spTree>
    <p:extLst>
      <p:ext uri="{BB962C8B-B14F-4D97-AF65-F5344CB8AC3E}">
        <p14:creationId xmlns:p14="http://schemas.microsoft.com/office/powerpoint/2010/main" val="340948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Executive summary</a:t>
            </a:r>
          </a:p>
        </p:txBody>
      </p:sp>
    </p:spTree>
    <p:extLst>
      <p:ext uri="{BB962C8B-B14F-4D97-AF65-F5344CB8AC3E}">
        <p14:creationId xmlns:p14="http://schemas.microsoft.com/office/powerpoint/2010/main" val="271858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Executive summary</a:t>
            </a:r>
            <a:endParaRPr lang="fr-FR" sz="3200" dirty="0">
              <a:latin typeface="Calibri" panose="020F0502020204030204" pitchFamily="34" charset="0"/>
              <a:cs typeface="Calibri" panose="020F0502020204030204" pitchFamily="34" charset="0"/>
            </a:endParaRPr>
          </a:p>
        </p:txBody>
      </p:sp>
      <p:sp>
        <p:nvSpPr>
          <p:cNvPr id="16" name="TextBox 1"/>
          <p:cNvSpPr txBox="1"/>
          <p:nvPr/>
        </p:nvSpPr>
        <p:spPr>
          <a:xfrm>
            <a:off x="1020276" y="1725527"/>
            <a:ext cx="4536000" cy="1656000"/>
          </a:xfrm>
          <a:prstGeom prst="rect">
            <a:avLst/>
          </a:prstGeom>
          <a:noFill/>
        </p:spPr>
        <p:txBody>
          <a:bodyPr wrap="square" rtlCol="1" anchor="ctr">
            <a:noAutofit/>
          </a:bodyPr>
          <a:lstStyle/>
          <a:p>
            <a:pPr lvl="0">
              <a:lnSpc>
                <a:spcPts val="1500"/>
              </a:lnSpc>
              <a:spcAft>
                <a:spcPts val="600"/>
              </a:spcAf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Broker claimed business volumes have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dropped back this quarter</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for the first time since 2016. Confidence has also dampened this quarter, with fewer intermediaries feeling ‘very confident’ in the outlook for their business. </a:t>
            </a:r>
          </a:p>
        </p:txBody>
      </p:sp>
      <p:sp>
        <p:nvSpPr>
          <p:cNvPr id="17" name="TextBox 9"/>
          <p:cNvSpPr txBox="1"/>
          <p:nvPr/>
        </p:nvSpPr>
        <p:spPr>
          <a:xfrm>
            <a:off x="6690826" y="1725527"/>
            <a:ext cx="4536000" cy="1656000"/>
          </a:xfrm>
          <a:prstGeom prst="rect">
            <a:avLst/>
          </a:prstGeom>
          <a:noFill/>
        </p:spPr>
        <p:txBody>
          <a:bodyPr wrap="square" rtlCol="1" anchor="ctr">
            <a:noAutofit/>
          </a:bodyPr>
          <a:lstStyle/>
          <a:p>
            <a:pPr lvl="0" algn="just">
              <a:lnSpc>
                <a:spcPts val="1500"/>
              </a:lnSpc>
              <a:spcAft>
                <a:spcPts val="600"/>
              </a:spcAf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Intermediaries who feel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less confident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about the outlook mentioned noticing a slow down in business, as well as wider market uncertainties, particularly in relation to Brexit.</a:t>
            </a:r>
          </a:p>
        </p:txBody>
      </p:sp>
      <p:sp>
        <p:nvSpPr>
          <p:cNvPr id="18" name="TextBox 1"/>
          <p:cNvSpPr txBox="1"/>
          <p:nvPr/>
        </p:nvSpPr>
        <p:spPr>
          <a:xfrm>
            <a:off x="1020276" y="4083924"/>
            <a:ext cx="4536000" cy="1656000"/>
          </a:xfrm>
          <a:prstGeom prst="rect">
            <a:avLst/>
          </a:prstGeom>
          <a:noFill/>
        </p:spPr>
        <p:txBody>
          <a:bodyPr wrap="square" rtlCol="1" anchor="ctr">
            <a:noAutofit/>
          </a:bodyPr>
          <a:lstStyle/>
          <a:p>
            <a:pPr lvl="0">
              <a:lnSpc>
                <a:spcPts val="1500"/>
              </a:lnSpc>
              <a:spcAft>
                <a:spcPts val="600"/>
              </a:spcAft>
              <a:defRPr/>
            </a:pP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48% of all DIPs resulted in a completion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this quarter, down slightly from 53% in Q2. Conversion is lower among intermediaries who deal with first time buyer mortgages as well as those working for smaller firms.</a:t>
            </a:r>
          </a:p>
        </p:txBody>
      </p:sp>
      <p:sp>
        <p:nvSpPr>
          <p:cNvPr id="20" name="TextBox 9"/>
          <p:cNvSpPr txBox="1"/>
          <p:nvPr/>
        </p:nvSpPr>
        <p:spPr>
          <a:xfrm>
            <a:off x="6690826" y="4083924"/>
            <a:ext cx="4536000" cy="1656000"/>
          </a:xfrm>
          <a:prstGeom prst="rect">
            <a:avLst/>
          </a:prstGeom>
          <a:noFill/>
        </p:spPr>
        <p:txBody>
          <a:bodyPr wrap="square" rtlCol="1" anchor="ctr">
            <a:noAutofit/>
          </a:bodyPr>
          <a:lstStyle/>
          <a:p>
            <a:pPr lvl="0" algn="just">
              <a:lnSpc>
                <a:spcPts val="1500"/>
              </a:lnSpc>
              <a:spcAft>
                <a:spcPts val="600"/>
              </a:spcAf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If we focus on the final stages of the process,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72% of full applications resulted in a completion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this quarter, down slightly from 75% in Q2. Conversion has dropped among those working for smaller firms and those dealing with mover cases.</a:t>
            </a:r>
          </a:p>
        </p:txBody>
      </p:sp>
      <p:grpSp>
        <p:nvGrpSpPr>
          <p:cNvPr id="21" name="Group 58"/>
          <p:cNvGrpSpPr/>
          <p:nvPr/>
        </p:nvGrpSpPr>
        <p:grpSpPr>
          <a:xfrm rot="16200000" flipV="1">
            <a:off x="77777" y="2509595"/>
            <a:ext cx="1656000" cy="87864"/>
            <a:chOff x="769516" y="4342213"/>
            <a:chExt cx="1930276" cy="81082"/>
          </a:xfrm>
        </p:grpSpPr>
        <p:sp>
          <p:nvSpPr>
            <p:cNvPr id="22" name="Rectangle 21"/>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58"/>
          <p:cNvGrpSpPr/>
          <p:nvPr/>
        </p:nvGrpSpPr>
        <p:grpSpPr>
          <a:xfrm rot="16200000" flipV="1">
            <a:off x="5740717" y="2509595"/>
            <a:ext cx="1656000" cy="87864"/>
            <a:chOff x="769516" y="4342213"/>
            <a:chExt cx="1930276" cy="81082"/>
          </a:xfrm>
        </p:grpSpPr>
        <p:sp>
          <p:nvSpPr>
            <p:cNvPr id="37" name="Rectangle 36"/>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58"/>
          <p:cNvGrpSpPr/>
          <p:nvPr/>
        </p:nvGrpSpPr>
        <p:grpSpPr>
          <a:xfrm rot="16200000" flipV="1">
            <a:off x="77778" y="4867992"/>
            <a:ext cx="1656000" cy="87864"/>
            <a:chOff x="769516" y="4342213"/>
            <a:chExt cx="1930276" cy="81082"/>
          </a:xfrm>
        </p:grpSpPr>
        <p:sp>
          <p:nvSpPr>
            <p:cNvPr id="40" name="Rectangle 39"/>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58"/>
          <p:cNvGrpSpPr/>
          <p:nvPr/>
        </p:nvGrpSpPr>
        <p:grpSpPr>
          <a:xfrm rot="16200000" flipV="1">
            <a:off x="5740718" y="4867992"/>
            <a:ext cx="1656000" cy="87864"/>
            <a:chOff x="769516" y="4342213"/>
            <a:chExt cx="1930276" cy="81082"/>
          </a:xfrm>
        </p:grpSpPr>
        <p:sp>
          <p:nvSpPr>
            <p:cNvPr id="43" name="Rectangle 42"/>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1289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Business volumes and confidence</a:t>
            </a:r>
          </a:p>
        </p:txBody>
      </p:sp>
    </p:spTree>
    <p:extLst>
      <p:ext uri="{BB962C8B-B14F-4D97-AF65-F5344CB8AC3E}">
        <p14:creationId xmlns:p14="http://schemas.microsoft.com/office/powerpoint/2010/main" val="164797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Claimed volumes of mortgage cases, per year</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latin typeface="Calibri" panose="020F0502020204030204" pitchFamily="34" charset="0"/>
                <a:cs typeface="Calibri" panose="020F0502020204030204" pitchFamily="34" charset="0"/>
              </a:rPr>
              <a:t>Claimed mortgage case loads dropped this quarter, following a period of steady growth since the end of 2016. The case mix remains relatively stable  </a:t>
            </a:r>
          </a:p>
        </p:txBody>
      </p:sp>
      <p:sp>
        <p:nvSpPr>
          <p:cNvPr id="50" name="Rectangle 49"/>
          <p:cNvSpPr/>
          <p:nvPr/>
        </p:nvSpPr>
        <p:spPr bwMode="auto">
          <a:xfrm>
            <a:off x="396874"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All mortgages</a:t>
            </a:r>
          </a:p>
        </p:txBody>
      </p:sp>
      <p:sp>
        <p:nvSpPr>
          <p:cNvPr id="51" name="Rectangle 50"/>
          <p:cNvSpPr/>
          <p:nvPr/>
        </p:nvSpPr>
        <p:spPr bwMode="auto">
          <a:xfrm>
            <a:off x="5883496"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Average business mix (% of all cases per year)</a:t>
            </a:r>
          </a:p>
        </p:txBody>
      </p:sp>
      <p:graphicFrame>
        <p:nvGraphicFramePr>
          <p:cNvPr id="52" name="Chart 51"/>
          <p:cNvGraphicFramePr/>
          <p:nvPr>
            <p:extLst>
              <p:ext uri="{D42A27DB-BD31-4B8C-83A1-F6EECF244321}">
                <p14:modId xmlns:p14="http://schemas.microsoft.com/office/powerpoint/2010/main" val="253707444"/>
              </p:ext>
            </p:extLst>
          </p:nvPr>
        </p:nvGraphicFramePr>
        <p:xfrm>
          <a:off x="411163" y="2340131"/>
          <a:ext cx="5040000" cy="3824131"/>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68"/>
          <p:cNvGrpSpPr>
            <a:grpSpLocks/>
          </p:cNvGrpSpPr>
          <p:nvPr/>
        </p:nvGrpSpPr>
        <p:grpSpPr bwMode="auto">
          <a:xfrm>
            <a:off x="944034" y="2003457"/>
            <a:ext cx="3966800" cy="461701"/>
            <a:chOff x="268" y="3405"/>
            <a:chExt cx="2707" cy="349"/>
          </a:xfrm>
        </p:grpSpPr>
        <p:sp>
          <p:nvSpPr>
            <p:cNvPr id="54" name="Text Box 65"/>
            <p:cNvSpPr txBox="1">
              <a:spLocks noChangeArrowheads="1"/>
            </p:cNvSpPr>
            <p:nvPr/>
          </p:nvSpPr>
          <p:spPr bwMode="auto">
            <a:xfrm>
              <a:off x="378" y="3405"/>
              <a:ext cx="2597"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1200">
                  <a:solidFill>
                    <a:schemeClr val="tx1"/>
                  </a:solidFill>
                  <a:latin typeface="Arial" charset="0"/>
                  <a:ea typeface="ＭＳ Ｐゴシック" pitchFamily="34" charset="-128"/>
                </a:defRPr>
              </a:lvl1pPr>
              <a:lvl2pPr marL="571500" eaLnBrk="0" hangingPunct="0">
                <a:defRPr sz="1200">
                  <a:solidFill>
                    <a:schemeClr val="tx1"/>
                  </a:solidFill>
                  <a:latin typeface="Arial" charset="0"/>
                  <a:ea typeface="ＭＳ Ｐゴシック" pitchFamily="34" charset="-128"/>
                </a:defRPr>
              </a:lvl2pPr>
              <a:lvl3pPr marL="1143000" eaLnBrk="0" hangingPunct="0">
                <a:defRPr sz="1200">
                  <a:solidFill>
                    <a:schemeClr val="tx1"/>
                  </a:solidFill>
                  <a:latin typeface="Arial" charset="0"/>
                  <a:ea typeface="ＭＳ Ｐゴシック" pitchFamily="34" charset="-128"/>
                </a:defRPr>
              </a:lvl3pPr>
              <a:lvl4pPr marL="1714500" eaLnBrk="0" hangingPunct="0">
                <a:defRPr sz="1200">
                  <a:solidFill>
                    <a:schemeClr val="tx1"/>
                  </a:solidFill>
                  <a:latin typeface="Arial" charset="0"/>
                  <a:ea typeface="ＭＳ Ｐゴシック" pitchFamily="34" charset="-128"/>
                </a:defRPr>
              </a:lvl4pPr>
              <a:lvl5pPr marL="2286000" eaLnBrk="0" hangingPunct="0">
                <a:defRPr sz="1200">
                  <a:solidFill>
                    <a:schemeClr val="tx1"/>
                  </a:solidFill>
                  <a:latin typeface="Arial" charset="0"/>
                  <a:ea typeface="ＭＳ Ｐゴシック" pitchFamily="34" charset="-128"/>
                </a:defRPr>
              </a:lvl5pPr>
              <a:lvl6pPr marL="2743200" eaLnBrk="0" fontAlgn="base" hangingPunct="0">
                <a:spcBef>
                  <a:spcPct val="0"/>
                </a:spcBef>
                <a:spcAft>
                  <a:spcPct val="0"/>
                </a:spcAft>
                <a:defRPr sz="1200">
                  <a:solidFill>
                    <a:schemeClr val="tx1"/>
                  </a:solidFill>
                  <a:latin typeface="Arial" charset="0"/>
                  <a:ea typeface="ＭＳ Ｐゴシック" pitchFamily="34" charset="-128"/>
                </a:defRPr>
              </a:lvl6pPr>
              <a:lvl7pPr marL="3200400" eaLnBrk="0" fontAlgn="base" hangingPunct="0">
                <a:spcBef>
                  <a:spcPct val="0"/>
                </a:spcBef>
                <a:spcAft>
                  <a:spcPct val="0"/>
                </a:spcAft>
                <a:defRPr sz="1200">
                  <a:solidFill>
                    <a:schemeClr val="tx1"/>
                  </a:solidFill>
                  <a:latin typeface="Arial" charset="0"/>
                  <a:ea typeface="ＭＳ Ｐゴシック" pitchFamily="34" charset="-128"/>
                </a:defRPr>
              </a:lvl7pPr>
              <a:lvl8pPr marL="3657600" eaLnBrk="0" fontAlgn="base" hangingPunct="0">
                <a:spcBef>
                  <a:spcPct val="0"/>
                </a:spcBef>
                <a:spcAft>
                  <a:spcPct val="0"/>
                </a:spcAft>
                <a:defRPr sz="1200">
                  <a:solidFill>
                    <a:schemeClr val="tx1"/>
                  </a:solidFill>
                  <a:latin typeface="Arial" charset="0"/>
                  <a:ea typeface="ＭＳ Ｐゴシック" pitchFamily="34" charset="-128"/>
                </a:defRPr>
              </a:lvl8pPr>
              <a:lvl9pPr marL="4114800" eaLnBrk="0" fontAlgn="base" hangingPunct="0">
                <a:spcBef>
                  <a:spcPct val="0"/>
                </a:spcBef>
                <a:spcAft>
                  <a:spcPct val="0"/>
                </a:spcAft>
                <a:defRPr sz="1200">
                  <a:solidFill>
                    <a:schemeClr val="tx1"/>
                  </a:solidFill>
                  <a:latin typeface="Arial" charset="0"/>
                  <a:ea typeface="ＭＳ Ｐゴシック" pitchFamily="34" charset="-128"/>
                </a:defRPr>
              </a:lvl9pPr>
            </a:lstStyle>
            <a:p>
              <a:pPr>
                <a:spcBef>
                  <a:spcPct val="50000"/>
                </a:spcBef>
              </a:pPr>
              <a:r>
                <a:rPr lang="en-GB" dirty="0">
                  <a:solidFill>
                    <a:schemeClr val="tx2">
                      <a:lumMod val="50000"/>
                      <a:lumOff val="50000"/>
                    </a:schemeClr>
                  </a:solidFill>
                  <a:latin typeface="Calibri" panose="020F0502020204030204" pitchFamily="34" charset="0"/>
                  <a:cs typeface="Calibri" panose="020F0502020204030204" pitchFamily="34" charset="0"/>
                </a:rPr>
                <a:t>Gross lending on all mortgages per qr (Source UK Finance)</a:t>
              </a:r>
              <a:br>
                <a:rPr lang="en-GB" dirty="0">
                  <a:solidFill>
                    <a:schemeClr val="tx2">
                      <a:lumMod val="50000"/>
                      <a:lumOff val="50000"/>
                    </a:schemeClr>
                  </a:solidFill>
                  <a:latin typeface="Calibri" panose="020F0502020204030204" pitchFamily="34" charset="0"/>
                  <a:cs typeface="Calibri" panose="020F0502020204030204" pitchFamily="34" charset="0"/>
                </a:rPr>
              </a:br>
              <a:r>
                <a:rPr lang="en-GB" dirty="0">
                  <a:solidFill>
                    <a:schemeClr val="tx2">
                      <a:lumMod val="50000"/>
                      <a:lumOff val="50000"/>
                    </a:schemeClr>
                  </a:solidFill>
                  <a:latin typeface="Calibri" panose="020F0502020204030204" pitchFamily="34" charset="0"/>
                  <a:cs typeface="Calibri" panose="020F0502020204030204" pitchFamily="34" charset="0"/>
                </a:rPr>
                <a:t>Average no. of cases per year</a:t>
              </a:r>
              <a:endParaRPr lang="en-US"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55" name="Rectangle 66"/>
            <p:cNvSpPr>
              <a:spLocks noChangeArrowheads="1"/>
            </p:cNvSpPr>
            <p:nvPr/>
          </p:nvSpPr>
          <p:spPr bwMode="auto">
            <a:xfrm>
              <a:off x="268" y="3484"/>
              <a:ext cx="120" cy="60"/>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900" dirty="0">
                <a:solidFill>
                  <a:srgbClr val="333333"/>
                </a:solidFill>
              </a:endParaRPr>
            </a:p>
          </p:txBody>
        </p:sp>
        <p:sp>
          <p:nvSpPr>
            <p:cNvPr id="56" name="Line 67"/>
            <p:cNvSpPr>
              <a:spLocks noChangeShapeType="1"/>
            </p:cNvSpPr>
            <p:nvPr/>
          </p:nvSpPr>
          <p:spPr bwMode="auto">
            <a:xfrm>
              <a:off x="268" y="3644"/>
              <a:ext cx="102"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900" dirty="0">
                <a:solidFill>
                  <a:srgbClr val="333333"/>
                </a:solidFill>
              </a:endParaRPr>
            </a:p>
          </p:txBody>
        </p:sp>
      </p:grpSp>
      <p:graphicFrame>
        <p:nvGraphicFramePr>
          <p:cNvPr id="57" name="Table 56"/>
          <p:cNvGraphicFramePr>
            <a:graphicFrameLocks noGrp="1"/>
          </p:cNvGraphicFramePr>
          <p:nvPr>
            <p:extLst>
              <p:ext uri="{D42A27DB-BD31-4B8C-83A1-F6EECF244321}">
                <p14:modId xmlns:p14="http://schemas.microsoft.com/office/powerpoint/2010/main" val="2204732929"/>
              </p:ext>
            </p:extLst>
          </p:nvPr>
        </p:nvGraphicFramePr>
        <p:xfrm>
          <a:off x="10114868" y="2307759"/>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sz="1000" dirty="0">
                          <a:solidFill>
                            <a:schemeClr val="tx2">
                              <a:lumMod val="50000"/>
                              <a:lumOff val="50000"/>
                            </a:schemeClr>
                          </a:solidFill>
                        </a:rPr>
                        <a:t>(21)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58" name="Chart 57"/>
          <p:cNvGraphicFramePr/>
          <p:nvPr>
            <p:extLst>
              <p:ext uri="{D42A27DB-BD31-4B8C-83A1-F6EECF244321}">
                <p14:modId xmlns:p14="http://schemas.microsoft.com/office/powerpoint/2010/main" val="1668522638"/>
              </p:ext>
            </p:extLst>
          </p:nvPr>
        </p:nvGraphicFramePr>
        <p:xfrm>
          <a:off x="6947065" y="2147655"/>
          <a:ext cx="3158632" cy="4016607"/>
        </p:xfrm>
        <a:graphic>
          <a:graphicData uri="http://schemas.openxmlformats.org/drawingml/2006/chart">
            <c:chart xmlns:c="http://schemas.openxmlformats.org/drawingml/2006/chart" xmlns:r="http://schemas.openxmlformats.org/officeDocument/2006/relationships" r:id="rId3"/>
          </a:graphicData>
        </a:graphic>
      </p:graphicFrame>
      <p:sp>
        <p:nvSpPr>
          <p:cNvPr id="59" name="Rectangle 58"/>
          <p:cNvSpPr/>
          <p:nvPr/>
        </p:nvSpPr>
        <p:spPr bwMode="auto">
          <a:xfrm>
            <a:off x="5883496" y="2222433"/>
            <a:ext cx="5039936" cy="12240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3"/>
                </a:solidFill>
                <a:latin typeface="Calibri" panose="020F0502020204030204" pitchFamily="34" charset="0"/>
                <a:cs typeface="Calibri" panose="020F0502020204030204" pitchFamily="34" charset="0"/>
              </a:rPr>
              <a:t>73%</a:t>
            </a:r>
            <a:r>
              <a:rPr lang="en-GB" sz="1400" dirty="0">
                <a:solidFill>
                  <a:schemeClr val="accent3"/>
                </a:solidFill>
                <a:latin typeface="Calibri" panose="020F0502020204030204" pitchFamily="34" charset="0"/>
                <a:cs typeface="Calibri" panose="020F0502020204030204" pitchFamily="34" charset="0"/>
              </a:rPr>
              <a:t> </a:t>
            </a:r>
          </a:p>
          <a:p>
            <a:r>
              <a:rPr lang="en-GB" sz="1400" dirty="0">
                <a:solidFill>
                  <a:schemeClr val="accent3"/>
                </a:solidFill>
                <a:latin typeface="Calibri" panose="020F0502020204030204" pitchFamily="34" charset="0"/>
                <a:cs typeface="Calibri" panose="020F0502020204030204" pitchFamily="34" charset="0"/>
              </a:rPr>
              <a:t>residential</a:t>
            </a:r>
          </a:p>
        </p:txBody>
      </p:sp>
      <p:sp>
        <p:nvSpPr>
          <p:cNvPr id="60" name="Rectangle 59"/>
          <p:cNvSpPr/>
          <p:nvPr/>
        </p:nvSpPr>
        <p:spPr bwMode="auto">
          <a:xfrm>
            <a:off x="5883496" y="3679266"/>
            <a:ext cx="5039998" cy="1224000"/>
          </a:xfrm>
          <a:prstGeom prst="rect">
            <a:avLst/>
          </a:prstGeom>
          <a:noFill/>
          <a:ln w="12700" cap="flat" cmpd="sng" algn="ctr">
            <a:solidFill>
              <a:schemeClr val="accent5"/>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5"/>
                </a:solidFill>
                <a:latin typeface="Calibri" panose="020F0502020204030204" pitchFamily="34" charset="0"/>
                <a:cs typeface="Calibri" panose="020F0502020204030204" pitchFamily="34" charset="0"/>
              </a:rPr>
              <a:t>22% </a:t>
            </a:r>
          </a:p>
          <a:p>
            <a:r>
              <a:rPr lang="en-GB" sz="1400" dirty="0">
                <a:solidFill>
                  <a:schemeClr val="accent5"/>
                </a:solidFill>
                <a:latin typeface="Calibri" panose="020F0502020204030204" pitchFamily="34" charset="0"/>
                <a:cs typeface="Calibri" panose="020F0502020204030204" pitchFamily="34" charset="0"/>
              </a:rPr>
              <a:t>BTL</a:t>
            </a:r>
          </a:p>
        </p:txBody>
      </p:sp>
      <p:sp>
        <p:nvSpPr>
          <p:cNvPr id="61" name="Rectangle 60"/>
          <p:cNvSpPr/>
          <p:nvPr/>
        </p:nvSpPr>
        <p:spPr bwMode="auto">
          <a:xfrm>
            <a:off x="5883496" y="5136099"/>
            <a:ext cx="5040000" cy="860940"/>
          </a:xfrm>
          <a:prstGeom prst="rect">
            <a:avLst/>
          </a:prstGeom>
          <a:noFill/>
          <a:ln w="12700" cap="flat" cmpd="sng" algn="ctr">
            <a:solidFill>
              <a:schemeClr val="accent6"/>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6"/>
                </a:solidFill>
                <a:latin typeface="Calibri" panose="020F0502020204030204" pitchFamily="34" charset="0"/>
                <a:cs typeface="Calibri" panose="020F0502020204030204" pitchFamily="34" charset="0"/>
              </a:rPr>
              <a:t>6%</a:t>
            </a:r>
            <a:r>
              <a:rPr lang="en-GB" sz="1400" dirty="0">
                <a:solidFill>
                  <a:schemeClr val="accent6"/>
                </a:solidFill>
                <a:latin typeface="Calibri" panose="020F0502020204030204" pitchFamily="34" charset="0"/>
                <a:cs typeface="Calibri" panose="020F0502020204030204" pitchFamily="34" charset="0"/>
              </a:rPr>
              <a:t> </a:t>
            </a:r>
          </a:p>
          <a:p>
            <a:r>
              <a:rPr lang="en-GB" sz="1400" dirty="0">
                <a:solidFill>
                  <a:schemeClr val="accent6"/>
                </a:solidFill>
                <a:latin typeface="Calibri" panose="020F0502020204030204" pitchFamily="34" charset="0"/>
                <a:cs typeface="Calibri" panose="020F0502020204030204" pitchFamily="34" charset="0"/>
              </a:rPr>
              <a:t>Specialist</a:t>
            </a:r>
          </a:p>
        </p:txBody>
      </p:sp>
      <p:graphicFrame>
        <p:nvGraphicFramePr>
          <p:cNvPr id="64" name="Table 63"/>
          <p:cNvGraphicFramePr>
            <a:graphicFrameLocks noGrp="1"/>
          </p:cNvGraphicFramePr>
          <p:nvPr>
            <p:extLst>
              <p:ext uri="{D42A27DB-BD31-4B8C-83A1-F6EECF244321}">
                <p14:modId xmlns:p14="http://schemas.microsoft.com/office/powerpoint/2010/main" val="2418529221"/>
              </p:ext>
            </p:extLst>
          </p:nvPr>
        </p:nvGraphicFramePr>
        <p:xfrm>
          <a:off x="10114868" y="3751266"/>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sz="1000" dirty="0">
                          <a:solidFill>
                            <a:schemeClr val="tx2">
                              <a:lumMod val="50000"/>
                              <a:lumOff val="50000"/>
                            </a:schemeClr>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1247858552"/>
              </p:ext>
            </p:extLst>
          </p:nvPr>
        </p:nvGraphicFramePr>
        <p:xfrm>
          <a:off x="10114868" y="5254849"/>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779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Confidence in outlook</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b="1" dirty="0"/>
              <a:t>Intermediary confidence has dropped back this quarter, with a notable decline in those ‘very confident’ in the outlook for their own business </a:t>
            </a:r>
          </a:p>
        </p:txBody>
      </p:sp>
      <p:grpSp>
        <p:nvGrpSpPr>
          <p:cNvPr id="21" name="Group 20"/>
          <p:cNvGrpSpPr/>
          <p:nvPr/>
        </p:nvGrpSpPr>
        <p:grpSpPr>
          <a:xfrm>
            <a:off x="396874" y="2289694"/>
            <a:ext cx="3420000" cy="3464720"/>
            <a:chOff x="320441" y="1491629"/>
            <a:chExt cx="2664002" cy="2866039"/>
          </a:xfrm>
        </p:grpSpPr>
        <p:graphicFrame>
          <p:nvGraphicFramePr>
            <p:cNvPr id="22" name="Chart 21"/>
            <p:cNvGraphicFramePr/>
            <p:nvPr>
              <p:extLst>
                <p:ext uri="{D42A27DB-BD31-4B8C-83A1-F6EECF244321}">
                  <p14:modId xmlns:p14="http://schemas.microsoft.com/office/powerpoint/2010/main" val="3592351494"/>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504269" y="4060197"/>
              <a:ext cx="367321"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2016</a:t>
              </a:r>
            </a:p>
          </p:txBody>
        </p:sp>
        <p:sp>
          <p:nvSpPr>
            <p:cNvPr id="24" name="TextBox 23"/>
            <p:cNvSpPr txBox="1"/>
            <p:nvPr/>
          </p:nvSpPr>
          <p:spPr>
            <a:xfrm>
              <a:off x="1446149" y="4060197"/>
              <a:ext cx="367321"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2017</a:t>
              </a:r>
            </a:p>
          </p:txBody>
        </p:sp>
        <p:sp>
          <p:nvSpPr>
            <p:cNvPr id="25" name="TextBox 24"/>
            <p:cNvSpPr txBox="1"/>
            <p:nvPr/>
          </p:nvSpPr>
          <p:spPr>
            <a:xfrm>
              <a:off x="2361014" y="4060197"/>
              <a:ext cx="367321"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2018</a:t>
              </a:r>
            </a:p>
          </p:txBody>
        </p:sp>
      </p:grpSp>
      <p:grpSp>
        <p:nvGrpSpPr>
          <p:cNvPr id="26" name="Group 25"/>
          <p:cNvGrpSpPr/>
          <p:nvPr/>
        </p:nvGrpSpPr>
        <p:grpSpPr>
          <a:xfrm>
            <a:off x="4109477" y="2289694"/>
            <a:ext cx="3420000" cy="3464720"/>
            <a:chOff x="320441" y="1491629"/>
            <a:chExt cx="2664002" cy="2866039"/>
          </a:xfrm>
        </p:grpSpPr>
        <p:graphicFrame>
          <p:nvGraphicFramePr>
            <p:cNvPr id="27" name="Chart 26"/>
            <p:cNvGraphicFramePr/>
            <p:nvPr>
              <p:extLst>
                <p:ext uri="{D42A27DB-BD31-4B8C-83A1-F6EECF244321}">
                  <p14:modId xmlns:p14="http://schemas.microsoft.com/office/powerpoint/2010/main" val="1536599257"/>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525531" y="4060197"/>
              <a:ext cx="371067"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2016</a:t>
              </a:r>
            </a:p>
          </p:txBody>
        </p:sp>
        <p:sp>
          <p:nvSpPr>
            <p:cNvPr id="29" name="TextBox 28"/>
            <p:cNvSpPr txBox="1"/>
            <p:nvPr/>
          </p:nvSpPr>
          <p:spPr>
            <a:xfrm>
              <a:off x="1446149" y="4060197"/>
              <a:ext cx="367321"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2017</a:t>
              </a:r>
            </a:p>
          </p:txBody>
        </p:sp>
        <p:sp>
          <p:nvSpPr>
            <p:cNvPr id="30" name="TextBox 29"/>
            <p:cNvSpPr txBox="1"/>
            <p:nvPr/>
          </p:nvSpPr>
          <p:spPr>
            <a:xfrm>
              <a:off x="2361014" y="4060197"/>
              <a:ext cx="369819"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2018</a:t>
              </a:r>
            </a:p>
          </p:txBody>
        </p:sp>
      </p:grpSp>
      <p:grpSp>
        <p:nvGrpSpPr>
          <p:cNvPr id="31" name="Group 30"/>
          <p:cNvGrpSpPr/>
          <p:nvPr/>
        </p:nvGrpSpPr>
        <p:grpSpPr>
          <a:xfrm>
            <a:off x="7837847" y="2289694"/>
            <a:ext cx="3420000" cy="3464720"/>
            <a:chOff x="320441" y="1491629"/>
            <a:chExt cx="2664002" cy="2866039"/>
          </a:xfrm>
        </p:grpSpPr>
        <p:graphicFrame>
          <p:nvGraphicFramePr>
            <p:cNvPr id="32" name="Chart 31"/>
            <p:cNvGraphicFramePr/>
            <p:nvPr>
              <p:extLst>
                <p:ext uri="{D42A27DB-BD31-4B8C-83A1-F6EECF244321}">
                  <p14:modId xmlns:p14="http://schemas.microsoft.com/office/powerpoint/2010/main" val="1037401955"/>
                </p:ext>
              </p:extLst>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p:cNvSpPr txBox="1"/>
            <p:nvPr/>
          </p:nvSpPr>
          <p:spPr>
            <a:xfrm>
              <a:off x="514900" y="4060197"/>
              <a:ext cx="371067"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2016</a:t>
              </a:r>
            </a:p>
          </p:txBody>
        </p:sp>
        <p:sp>
          <p:nvSpPr>
            <p:cNvPr id="34" name="TextBox 33"/>
            <p:cNvSpPr txBox="1"/>
            <p:nvPr/>
          </p:nvSpPr>
          <p:spPr>
            <a:xfrm>
              <a:off x="1446149" y="4060197"/>
              <a:ext cx="367321"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2017</a:t>
              </a:r>
            </a:p>
          </p:txBody>
        </p:sp>
        <p:sp>
          <p:nvSpPr>
            <p:cNvPr id="35" name="TextBox 34"/>
            <p:cNvSpPr txBox="1"/>
            <p:nvPr/>
          </p:nvSpPr>
          <p:spPr>
            <a:xfrm>
              <a:off x="2361014" y="4060197"/>
              <a:ext cx="369819" cy="217847"/>
            </a:xfrm>
            <a:prstGeom prst="rect">
              <a:avLst/>
            </a:prstGeom>
            <a:noFill/>
          </p:spPr>
          <p:txBody>
            <a:bodyPr wrap="none" lIns="77925" tIns="38963" rIns="77925" bIns="38963" rtlCol="0">
              <a:spAutoFit/>
            </a:bodyPr>
            <a:lstStyle/>
            <a:p>
              <a:r>
                <a:rPr lang="en-GB" sz="1200" dirty="0">
                  <a:solidFill>
                    <a:schemeClr val="tx2">
                      <a:lumMod val="50000"/>
                      <a:lumOff val="50000"/>
                    </a:schemeClr>
                  </a:solidFill>
                  <a:latin typeface="Calibri" panose="020F0502020204030204" pitchFamily="34" charset="0"/>
                  <a:cs typeface="Calibri" panose="020F0502020204030204" pitchFamily="34" charset="0"/>
                </a:rPr>
                <a:t>2018</a:t>
              </a:r>
            </a:p>
          </p:txBody>
        </p:sp>
      </p:grpSp>
      <p:grpSp>
        <p:nvGrpSpPr>
          <p:cNvPr id="36" name="Group 35"/>
          <p:cNvGrpSpPr/>
          <p:nvPr/>
        </p:nvGrpSpPr>
        <p:grpSpPr>
          <a:xfrm>
            <a:off x="2732408" y="5798603"/>
            <a:ext cx="6315923" cy="276999"/>
            <a:chOff x="1583577" y="4333504"/>
            <a:chExt cx="6315923" cy="276999"/>
          </a:xfrm>
        </p:grpSpPr>
        <p:sp>
          <p:nvSpPr>
            <p:cNvPr id="37"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chemeClr val="tx2">
                      <a:lumMod val="50000"/>
                      <a:lumOff val="50000"/>
                    </a:schemeClr>
                  </a:solidFill>
                  <a:latin typeface="Calibri" panose="020F0502020204030204" pitchFamily="34" charset="0"/>
                  <a:cs typeface="Calibri" panose="020F0502020204030204" pitchFamily="34" charset="0"/>
                </a:rPr>
                <a:t>Very confident</a:t>
              </a:r>
            </a:p>
          </p:txBody>
        </p:sp>
        <p:grpSp>
          <p:nvGrpSpPr>
            <p:cNvPr id="38" name="Group 57"/>
            <p:cNvGrpSpPr>
              <a:grpSpLocks/>
            </p:cNvGrpSpPr>
            <p:nvPr/>
          </p:nvGrpSpPr>
          <p:grpSpPr bwMode="auto">
            <a:xfrm>
              <a:off x="1583577" y="4408809"/>
              <a:ext cx="4930800" cy="127000"/>
              <a:chOff x="4434" y="627"/>
              <a:chExt cx="4694" cy="96"/>
            </a:xfrm>
          </p:grpSpPr>
          <p:sp>
            <p:nvSpPr>
              <p:cNvPr id="42"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43"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44"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45"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chemeClr val="tx2">
                      <a:lumMod val="50000"/>
                      <a:lumOff val="50000"/>
                    </a:schemeClr>
                  </a:solidFill>
                  <a:latin typeface="Calibri" panose="020F0502020204030204" pitchFamily="34" charset="0"/>
                  <a:cs typeface="Calibri" panose="020F0502020204030204" pitchFamily="34" charset="0"/>
                </a:endParaRPr>
              </a:p>
            </p:txBody>
          </p:sp>
        </p:grpSp>
        <p:sp>
          <p:nvSpPr>
            <p:cNvPr id="39" name="Rectangle 38"/>
            <p:cNvSpPr/>
            <p:nvPr/>
          </p:nvSpPr>
          <p:spPr>
            <a:xfrm>
              <a:off x="3294756" y="4333504"/>
              <a:ext cx="1146789" cy="276999"/>
            </a:xfrm>
            <a:prstGeom prst="rect">
              <a:avLst/>
            </a:prstGeom>
          </p:spPr>
          <p:txBody>
            <a:bodyPr wrap="none">
              <a:spAutoFit/>
            </a:bodyPr>
            <a:lstStyle/>
            <a:p>
              <a:pPr lvl="0">
                <a:spcBef>
                  <a:spcPct val="50000"/>
                </a:spcBef>
              </a:pPr>
              <a:r>
                <a:rPr lang="en-GB" sz="1200" dirty="0">
                  <a:solidFill>
                    <a:schemeClr val="tx2">
                      <a:lumMod val="50000"/>
                      <a:lumOff val="50000"/>
                    </a:schemeClr>
                  </a:solidFill>
                  <a:latin typeface="Calibri" panose="020F0502020204030204" pitchFamily="34" charset="0"/>
                  <a:cs typeface="Calibri" panose="020F0502020204030204" pitchFamily="34" charset="0"/>
                </a:rPr>
                <a:t>Fairly confident</a:t>
              </a:r>
            </a:p>
          </p:txBody>
        </p:sp>
        <p:sp>
          <p:nvSpPr>
            <p:cNvPr id="40" name="Rectangle 39"/>
            <p:cNvSpPr/>
            <p:nvPr/>
          </p:nvSpPr>
          <p:spPr>
            <a:xfrm>
              <a:off x="4904041" y="4333504"/>
              <a:ext cx="1348959" cy="276999"/>
            </a:xfrm>
            <a:prstGeom prst="rect">
              <a:avLst/>
            </a:prstGeom>
          </p:spPr>
          <p:txBody>
            <a:bodyPr wrap="none">
              <a:spAutoFit/>
            </a:bodyPr>
            <a:lstStyle/>
            <a:p>
              <a:pPr lvl="0">
                <a:spcBef>
                  <a:spcPct val="50000"/>
                </a:spcBef>
              </a:pPr>
              <a:r>
                <a:rPr lang="en-GB" sz="1200" dirty="0">
                  <a:solidFill>
                    <a:schemeClr val="tx2">
                      <a:lumMod val="50000"/>
                      <a:lumOff val="50000"/>
                    </a:schemeClr>
                  </a:solidFill>
                  <a:latin typeface="Calibri" panose="020F0502020204030204" pitchFamily="34" charset="0"/>
                  <a:cs typeface="Calibri" panose="020F0502020204030204" pitchFamily="34" charset="0"/>
                </a:rPr>
                <a:t>Not very confident</a:t>
              </a:r>
            </a:p>
          </p:txBody>
        </p:sp>
        <p:sp>
          <p:nvSpPr>
            <p:cNvPr id="41" name="Rectangle 40"/>
            <p:cNvSpPr/>
            <p:nvPr/>
          </p:nvSpPr>
          <p:spPr>
            <a:xfrm>
              <a:off x="6514377" y="4333504"/>
              <a:ext cx="1385123" cy="276999"/>
            </a:xfrm>
            <a:prstGeom prst="rect">
              <a:avLst/>
            </a:prstGeom>
          </p:spPr>
          <p:txBody>
            <a:bodyPr wrap="none">
              <a:spAutoFit/>
            </a:bodyPr>
            <a:lstStyle/>
            <a:p>
              <a:pPr lvl="0">
                <a:spcBef>
                  <a:spcPct val="50000"/>
                </a:spcBef>
              </a:pPr>
              <a:r>
                <a:rPr lang="en-GB" sz="1200" dirty="0">
                  <a:solidFill>
                    <a:schemeClr val="tx2">
                      <a:lumMod val="50000"/>
                      <a:lumOff val="50000"/>
                    </a:schemeClr>
                  </a:solidFill>
                  <a:latin typeface="Calibri" panose="020F0502020204030204" pitchFamily="34" charset="0"/>
                  <a:cs typeface="Calibri" panose="020F0502020204030204" pitchFamily="34" charset="0"/>
                </a:rPr>
                <a:t>Not at all confident</a:t>
              </a:r>
              <a:endParaRPr lang="en-US" sz="1200" dirty="0">
                <a:solidFill>
                  <a:schemeClr val="tx2">
                    <a:lumMod val="50000"/>
                    <a:lumOff val="50000"/>
                  </a:schemeClr>
                </a:solidFill>
                <a:latin typeface="Calibri" panose="020F0502020204030204" pitchFamily="34" charset="0"/>
                <a:cs typeface="Calibri" panose="020F0502020204030204" pitchFamily="34" charset="0"/>
              </a:endParaRPr>
            </a:p>
          </p:txBody>
        </p:sp>
      </p:grpSp>
      <p:sp>
        <p:nvSpPr>
          <p:cNvPr id="46" name="Rectangle 45"/>
          <p:cNvSpPr/>
          <p:nvPr/>
        </p:nvSpPr>
        <p:spPr bwMode="auto">
          <a:xfrm>
            <a:off x="396874" y="1565994"/>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…for mortgage industry</a:t>
            </a:r>
          </a:p>
        </p:txBody>
      </p:sp>
      <p:sp>
        <p:nvSpPr>
          <p:cNvPr id="48" name="Rectangle 47"/>
          <p:cNvSpPr/>
          <p:nvPr/>
        </p:nvSpPr>
        <p:spPr bwMode="auto">
          <a:xfrm>
            <a:off x="4109477" y="1565994"/>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…for intermediary sector</a:t>
            </a:r>
          </a:p>
        </p:txBody>
      </p:sp>
      <p:sp>
        <p:nvSpPr>
          <p:cNvPr id="49" name="Rectangle 48"/>
          <p:cNvSpPr/>
          <p:nvPr/>
        </p:nvSpPr>
        <p:spPr bwMode="auto">
          <a:xfrm>
            <a:off x="7837847" y="1565994"/>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…for own business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QH1a. Currently, how confident do you feel about the business outlook for the mortgage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QH1b. And how confident do you feel about the business outlook for the intermediary sector of the mortgage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QH1c. And how confident do you feel about the business outlook for your own firm?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4A5B73"/>
                </a:solidFill>
                <a:effectLst/>
                <a:uLnTx/>
                <a:uFillTx/>
                <a:latin typeface="Segoe UI" charset="0"/>
                <a:cs typeface="Segoe UI" charset="0"/>
              </a:rPr>
              <a:t>Base: All respondents (300)</a:t>
            </a:r>
          </a:p>
        </p:txBody>
      </p:sp>
    </p:spTree>
    <p:extLst>
      <p:ext uri="{BB962C8B-B14F-4D97-AF65-F5344CB8AC3E}">
        <p14:creationId xmlns:p14="http://schemas.microsoft.com/office/powerpoint/2010/main" val="1503175702"/>
      </p:ext>
    </p:extLst>
  </p:cSld>
  <p:clrMapOvr>
    <a:masterClrMapping/>
  </p:clrMapOvr>
</p:sld>
</file>

<file path=ppt/theme/theme1.xml><?xml version="1.0" encoding="utf-8"?>
<a:theme xmlns:a="http://schemas.openxmlformats.org/drawingml/2006/main" name="Office Theme">
  <a:themeElements>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tx2"/>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Verdana"/>
            <a:cs typeface="Verdan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14651</TotalTime>
  <Words>3014</Words>
  <Application>Microsoft Office PowerPoint</Application>
  <PresentationFormat>Widescreen</PresentationFormat>
  <Paragraphs>410</Paragraphs>
  <Slides>30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Arial</vt:lpstr>
      <vt:lpstr>Calibri</vt:lpstr>
      <vt:lpstr>Roboto Condensed</vt:lpstr>
      <vt:lpstr>Roboto Condensed bold</vt:lpstr>
      <vt:lpstr>Roboto Condensed Light</vt:lpstr>
      <vt:lpstr>Segoe UI</vt:lpstr>
      <vt:lpstr>Segoe UI Semibold</vt:lpstr>
      <vt:lpstr>Verdana</vt:lpstr>
      <vt:lpstr>Wingdings</vt:lpstr>
      <vt:lpstr>Office Theme</vt:lpstr>
      <vt:lpstr>PowerPoint Presentation</vt:lpstr>
      <vt:lpstr>Contents</vt:lpstr>
      <vt:lpstr>Background &amp; methodology</vt:lpstr>
      <vt:lpstr>Background &amp; methodology</vt:lpstr>
      <vt:lpstr>Executive summary</vt:lpstr>
      <vt:lpstr>Executive summary</vt:lpstr>
      <vt:lpstr>Business volumes and confidence</vt:lpstr>
      <vt:lpstr>Claimed volumes of mortgage cases, per year</vt:lpstr>
      <vt:lpstr>Confidence in outlook</vt:lpstr>
      <vt:lpstr>Net* intermediary confidence trends</vt:lpstr>
      <vt:lpstr>Positive reasons for felt level of confidence in one’s own business…</vt:lpstr>
      <vt:lpstr>Negative reasons for lower confidence in one’s own business…</vt:lpstr>
      <vt:lpstr>Reasons for felt level of confidence in own business</vt:lpstr>
      <vt:lpstr>Business flow</vt:lpstr>
      <vt:lpstr>Average number of DIPs in last 3 months</vt:lpstr>
      <vt:lpstr>Average number of DIPs – By business</vt:lpstr>
      <vt:lpstr>DIPs resulting in a DIP accept (%)</vt:lpstr>
      <vt:lpstr>DIPs resulting in a DIP accept (%) – By business</vt:lpstr>
      <vt:lpstr>DIP accepts resulting in a full application (%)</vt:lpstr>
      <vt:lpstr>DIP accepts resulting in a full application (%) – By business</vt:lpstr>
      <vt:lpstr>Full applications resulting in an offer (%)</vt:lpstr>
      <vt:lpstr>Full applications resulting in an offer (%) – By business</vt:lpstr>
      <vt:lpstr>Offers resulting in a completion (%)</vt:lpstr>
      <vt:lpstr>Offers resulting in a completion (%) – By business</vt:lpstr>
      <vt:lpstr>Conversion from DIP to completion</vt:lpstr>
      <vt:lpstr>Conversion from DIP to completion – By business</vt:lpstr>
      <vt:lpstr>Conversion from full application to completion</vt:lpstr>
      <vt:lpstr>Conversion from full application to completion (%)</vt:lpstr>
      <vt:lpstr>Conversion from full application to completion – By business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Batzorig123</dc:creator>
  <cp:lastModifiedBy>Kate Davies</cp:lastModifiedBy>
  <cp:revision>1433</cp:revision>
  <cp:lastPrinted>2018-10-23T15:40:05Z</cp:lastPrinted>
  <dcterms:created xsi:type="dcterms:W3CDTF">2015-04-13T07:09:46Z</dcterms:created>
  <dcterms:modified xsi:type="dcterms:W3CDTF">2018-11-06T20:29:08Z</dcterms:modified>
</cp:coreProperties>
</file>