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27" r:id="rId2"/>
    <p:sldId id="847" r:id="rId3"/>
    <p:sldId id="829" r:id="rId4"/>
    <p:sldId id="848" r:id="rId5"/>
    <p:sldId id="849" r:id="rId6"/>
    <p:sldId id="850" r:id="rId7"/>
    <p:sldId id="851" r:id="rId8"/>
    <p:sldId id="877" r:id="rId9"/>
    <p:sldId id="878" r:id="rId10"/>
    <p:sldId id="854" r:id="rId11"/>
    <p:sldId id="875" r:id="rId12"/>
    <p:sldId id="856" r:id="rId13"/>
    <p:sldId id="857" r:id="rId14"/>
    <p:sldId id="858" r:id="rId15"/>
    <p:sldId id="879" r:id="rId16"/>
    <p:sldId id="860" r:id="rId17"/>
    <p:sldId id="880" r:id="rId18"/>
    <p:sldId id="862" r:id="rId19"/>
    <p:sldId id="881" r:id="rId20"/>
    <p:sldId id="864" r:id="rId21"/>
    <p:sldId id="882" r:id="rId22"/>
    <p:sldId id="866" r:id="rId23"/>
    <p:sldId id="883" r:id="rId24"/>
    <p:sldId id="868" r:id="rId25"/>
    <p:sldId id="884" r:id="rId26"/>
    <p:sldId id="870" r:id="rId27"/>
    <p:sldId id="885" r:id="rId28"/>
    <p:sldId id="876" r:id="rId29"/>
    <p:sldId id="873" r:id="rId30"/>
    <p:sldId id="874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8">
          <p15:clr>
            <a:srgbClr val="A4A3A4"/>
          </p15:clr>
        </p15:guide>
        <p15:guide id="4" pos="3505">
          <p15:clr>
            <a:srgbClr val="A4A3A4"/>
          </p15:clr>
        </p15:guide>
        <p15:guide id="5" orient="horz" pos="985">
          <p15:clr>
            <a:srgbClr val="A4A3A4"/>
          </p15:clr>
        </p15:guide>
        <p15:guide id="6" orient="horz" pos="747">
          <p15:clr>
            <a:srgbClr val="A4A3A4"/>
          </p15:clr>
        </p15:guide>
        <p15:guide id="7" orient="horz" pos="3883">
          <p15:clr>
            <a:srgbClr val="A4A3A4"/>
          </p15:clr>
        </p15:guide>
        <p15:guide id="8" orient="horz" pos="665">
          <p15:clr>
            <a:srgbClr val="A4A3A4"/>
          </p15:clr>
        </p15:guide>
        <p15:guide id="9" pos="7104">
          <p15:clr>
            <a:srgbClr val="A4A3A4"/>
          </p15:clr>
        </p15:guide>
        <p15:guide id="10" pos="267">
          <p15:clr>
            <a:srgbClr val="A4A3A4"/>
          </p15:clr>
        </p15:guide>
        <p15:guide id="11" pos="2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04040"/>
    <a:srgbClr val="57585A"/>
    <a:srgbClr val="F84A04"/>
    <a:srgbClr val="FB6B00"/>
    <a:srgbClr val="FB6500"/>
    <a:srgbClr val="F75704"/>
    <a:srgbClr val="EF2E0A"/>
    <a:srgbClr val="FB6A00"/>
    <a:srgbClr val="FDA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4599" autoAdjust="0"/>
  </p:normalViewPr>
  <p:slideViewPr>
    <p:cSldViewPr snapToGrid="0" showGuides="1">
      <p:cViewPr varScale="1">
        <p:scale>
          <a:sx n="61" d="100"/>
          <a:sy n="61" d="100"/>
        </p:scale>
        <p:origin x="610" y="26"/>
      </p:cViewPr>
      <p:guideLst>
        <p:guide orient="horz" pos="2137"/>
        <p:guide pos="3840"/>
        <p:guide orient="horz" pos="2388"/>
        <p:guide pos="3505"/>
        <p:guide orient="horz" pos="985"/>
        <p:guide orient="horz" pos="747"/>
        <p:guide orient="horz" pos="3883"/>
        <p:guide orient="horz" pos="665"/>
        <p:guide pos="7104"/>
        <p:guide pos="267"/>
        <p:guide pos="259"/>
      </p:guideLst>
    </p:cSldViewPr>
  </p:slideViewPr>
  <p:outlineViewPr>
    <p:cViewPr>
      <p:scale>
        <a:sx n="33" d="100"/>
        <a:sy n="33" d="100"/>
      </p:scale>
      <p:origin x="0" y="-2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3"/>
            </a:solidFill>
          </c:spPr>
          <c:invertIfNegative val="0"/>
          <c:cat>
            <c:strRef>
              <c:f>Sheet1!$V$1:$AM$1</c:f>
              <c:strCache>
                <c:ptCount val="18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  <c:pt idx="6">
                  <c:v>Q3'16</c:v>
                </c:pt>
                <c:pt idx="7">
                  <c:v>Q4'16</c:v>
                </c:pt>
                <c:pt idx="8">
                  <c:v>Q1'17</c:v>
                </c:pt>
                <c:pt idx="9">
                  <c:v>Q2'17</c:v>
                </c:pt>
                <c:pt idx="10">
                  <c:v>Q3'17</c:v>
                </c:pt>
                <c:pt idx="11">
                  <c:v>Q4'17</c:v>
                </c:pt>
                <c:pt idx="12">
                  <c:v>Q1'18</c:v>
                </c:pt>
                <c:pt idx="13">
                  <c:v>Q2'18</c:v>
                </c:pt>
                <c:pt idx="14">
                  <c:v>Q3'18</c:v>
                </c:pt>
                <c:pt idx="15">
                  <c:v>Q4'18</c:v>
                </c:pt>
                <c:pt idx="16">
                  <c:v>Q1'19</c:v>
                </c:pt>
                <c:pt idx="17">
                  <c:v>Q2'19</c:v>
                </c:pt>
              </c:strCache>
            </c:strRef>
          </c:cat>
          <c:val>
            <c:numRef>
              <c:f>Sheet1!$V$3:$AM$3</c:f>
              <c:numCache>
                <c:formatCode>General</c:formatCode>
                <c:ptCount val="18"/>
                <c:pt idx="0">
                  <c:v>44.6</c:v>
                </c:pt>
                <c:pt idx="1">
                  <c:v>52</c:v>
                </c:pt>
                <c:pt idx="2">
                  <c:v>61.3</c:v>
                </c:pt>
                <c:pt idx="3">
                  <c:v>62.1</c:v>
                </c:pt>
                <c:pt idx="4">
                  <c:v>62.1</c:v>
                </c:pt>
                <c:pt idx="5">
                  <c:v>56.1</c:v>
                </c:pt>
                <c:pt idx="6">
                  <c:v>63.6</c:v>
                </c:pt>
                <c:pt idx="7">
                  <c:v>61.4</c:v>
                </c:pt>
                <c:pt idx="8">
                  <c:v>59.1</c:v>
                </c:pt>
                <c:pt idx="9">
                  <c:v>61.5</c:v>
                </c:pt>
                <c:pt idx="10">
                  <c:v>68.3</c:v>
                </c:pt>
                <c:pt idx="11">
                  <c:v>67.099999999999994</c:v>
                </c:pt>
                <c:pt idx="12">
                  <c:v>61.4</c:v>
                </c:pt>
                <c:pt idx="13">
                  <c:v>66.2</c:v>
                </c:pt>
                <c:pt idx="14">
                  <c:v>71.099999999999994</c:v>
                </c:pt>
                <c:pt idx="15">
                  <c:v>70.099999999999994</c:v>
                </c:pt>
                <c:pt idx="16">
                  <c:v>61</c:v>
                </c:pt>
                <c:pt idx="17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7F4D-B83A-8659764DB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026176"/>
        <c:axId val="9032064"/>
      </c:barChart>
      <c:lineChart>
        <c:grouping val="standard"/>
        <c:varyColors val="0"/>
        <c:ser>
          <c:idx val="0"/>
          <c:order val="0"/>
          <c:spPr>
            <a:ln w="127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6"/>
                </a:solidFill>
              </a:ln>
            </c:spPr>
          </c:marker>
          <c:dLbls>
            <c:dLbl>
              <c:idx val="19"/>
              <c:layout>
                <c:manualLayout>
                  <c:x val="-4.63657848149817E-2"/>
                  <c:y val="-4.6601116804828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E5-7F4D-B83A-8659764DB17F}"/>
                </c:ext>
              </c:extLst>
            </c:dLbl>
            <c:dLbl>
              <c:idx val="25"/>
              <c:layout>
                <c:manualLayout>
                  <c:x val="-4.03062521005648E-2"/>
                  <c:y val="-6.4901555472330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E5-7F4D-B83A-8659764DB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Sheet1!$V$1:$AM$1</c:f>
              <c:strCache>
                <c:ptCount val="18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  <c:pt idx="6">
                  <c:v>Q3'16</c:v>
                </c:pt>
                <c:pt idx="7">
                  <c:v>Q4'16</c:v>
                </c:pt>
                <c:pt idx="8">
                  <c:v>Q1'17</c:v>
                </c:pt>
                <c:pt idx="9">
                  <c:v>Q2'17</c:v>
                </c:pt>
                <c:pt idx="10">
                  <c:v>Q3'17</c:v>
                </c:pt>
                <c:pt idx="11">
                  <c:v>Q4'17</c:v>
                </c:pt>
                <c:pt idx="12">
                  <c:v>Q1'18</c:v>
                </c:pt>
                <c:pt idx="13">
                  <c:v>Q2'18</c:v>
                </c:pt>
                <c:pt idx="14">
                  <c:v>Q3'18</c:v>
                </c:pt>
                <c:pt idx="15">
                  <c:v>Q4'18</c:v>
                </c:pt>
                <c:pt idx="16">
                  <c:v>Q1'19</c:v>
                </c:pt>
                <c:pt idx="17">
                  <c:v>Q2'19</c:v>
                </c:pt>
              </c:strCache>
            </c:strRef>
          </c:cat>
          <c:val>
            <c:numRef>
              <c:f>Sheet1!$V$2:$AM$2</c:f>
              <c:numCache>
                <c:formatCode>General</c:formatCode>
                <c:ptCount val="18"/>
                <c:pt idx="0">
                  <c:v>77</c:v>
                </c:pt>
                <c:pt idx="1">
                  <c:v>88</c:v>
                </c:pt>
                <c:pt idx="2">
                  <c:v>85</c:v>
                </c:pt>
                <c:pt idx="3">
                  <c:v>82</c:v>
                </c:pt>
                <c:pt idx="4">
                  <c:v>72</c:v>
                </c:pt>
                <c:pt idx="5">
                  <c:v>73</c:v>
                </c:pt>
                <c:pt idx="6">
                  <c:v>69</c:v>
                </c:pt>
                <c:pt idx="7">
                  <c:v>74</c:v>
                </c:pt>
                <c:pt idx="8">
                  <c:v>77</c:v>
                </c:pt>
                <c:pt idx="9">
                  <c:v>80</c:v>
                </c:pt>
                <c:pt idx="10">
                  <c:v>81</c:v>
                </c:pt>
                <c:pt idx="11">
                  <c:v>87</c:v>
                </c:pt>
                <c:pt idx="12">
                  <c:v>86</c:v>
                </c:pt>
                <c:pt idx="13">
                  <c:v>90</c:v>
                </c:pt>
                <c:pt idx="14">
                  <c:v>81</c:v>
                </c:pt>
                <c:pt idx="15">
                  <c:v>80</c:v>
                </c:pt>
                <c:pt idx="16">
                  <c:v>81</c:v>
                </c:pt>
                <c:pt idx="17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E5-7F4D-B83A-8659764DB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5136"/>
        <c:axId val="9033600"/>
      </c:lineChart>
      <c:catAx>
        <c:axId val="902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-5400000" vert="horz"/>
          <a:lstStyle/>
          <a:p>
            <a:pPr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032064"/>
        <c:crosses val="autoZero"/>
        <c:auto val="1"/>
        <c:lblAlgn val="ctr"/>
        <c:lblOffset val="100"/>
        <c:noMultiLvlLbl val="0"/>
      </c:catAx>
      <c:valAx>
        <c:axId val="9032064"/>
        <c:scaling>
          <c:orientation val="minMax"/>
          <c:max val="1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026176"/>
        <c:crosses val="autoZero"/>
        <c:crossBetween val="between"/>
        <c:majorUnit val="25"/>
      </c:valAx>
      <c:valAx>
        <c:axId val="9033600"/>
        <c:scaling>
          <c:orientation val="minMax"/>
          <c:max val="11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035136"/>
        <c:crosses val="max"/>
        <c:crossBetween val="between"/>
        <c:majorUnit val="25"/>
        <c:minorUnit val="25"/>
      </c:valAx>
      <c:catAx>
        <c:axId val="9035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33600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1D4-E54B-9492-12D5815F7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85</c:v>
                </c:pt>
                <c:pt idx="2">
                  <c:v>85</c:v>
                </c:pt>
                <c:pt idx="3">
                  <c:v>85</c:v>
                </c:pt>
                <c:pt idx="5" formatCode="0">
                  <c:v>86</c:v>
                </c:pt>
                <c:pt idx="6" formatCode="0">
                  <c:v>84</c:v>
                </c:pt>
                <c:pt idx="7" formatCode="0">
                  <c:v>87</c:v>
                </c:pt>
                <c:pt idx="8" formatCode="0">
                  <c:v>82</c:v>
                </c:pt>
                <c:pt idx="10" formatCode="0">
                  <c:v>86</c:v>
                </c:pt>
                <c:pt idx="11" formatCode="0">
                  <c:v>86</c:v>
                </c:pt>
                <c:pt idx="12" formatCode="0">
                  <c:v>85</c:v>
                </c:pt>
                <c:pt idx="13" formatCode="0">
                  <c:v>84</c:v>
                </c:pt>
                <c:pt idx="14" formatCode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472448"/>
        <c:axId val="160470912"/>
      </c:barChart>
      <c:valAx>
        <c:axId val="160470912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0472448"/>
        <c:crosses val="max"/>
        <c:crossBetween val="between"/>
      </c:valAx>
      <c:catAx>
        <c:axId val="160472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470912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28-FB4B-A35E-9933ACE1649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28-FB4B-A35E-9933ACE1649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28-FB4B-A35E-9933ACE1649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10-964B-86FB-6AC52C738E0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10-964B-86FB-6AC52C738E0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10-964B-86FB-6AC52C738E0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A510-964B-86FB-6AC52C738E0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A510-964B-86FB-6AC52C738E0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A510-964B-86FB-6AC52C738E0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Sheet1!$A$21:$A$41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Sheet1!$B$21:$B$41</c:f>
              <c:numCache>
                <c:formatCode>General</c:formatCode>
                <c:ptCount val="21"/>
                <c:pt idx="0">
                  <c:v>82</c:v>
                </c:pt>
                <c:pt idx="1">
                  <c:v>79</c:v>
                </c:pt>
                <c:pt idx="2">
                  <c:v>80</c:v>
                </c:pt>
                <c:pt idx="3">
                  <c:v>78</c:v>
                </c:pt>
                <c:pt idx="4">
                  <c:v>77</c:v>
                </c:pt>
                <c:pt idx="5">
                  <c:v>74</c:v>
                </c:pt>
                <c:pt idx="6">
                  <c:v>83</c:v>
                </c:pt>
                <c:pt idx="7">
                  <c:v>85</c:v>
                </c:pt>
                <c:pt idx="8">
                  <c:v>82</c:v>
                </c:pt>
                <c:pt idx="9">
                  <c:v>81</c:v>
                </c:pt>
                <c:pt idx="10">
                  <c:v>78</c:v>
                </c:pt>
                <c:pt idx="11">
                  <c:v>80</c:v>
                </c:pt>
                <c:pt idx="12">
                  <c:v>81</c:v>
                </c:pt>
                <c:pt idx="13">
                  <c:v>81</c:v>
                </c:pt>
                <c:pt idx="14">
                  <c:v>84</c:v>
                </c:pt>
                <c:pt idx="15">
                  <c:v>84</c:v>
                </c:pt>
                <c:pt idx="16">
                  <c:v>85</c:v>
                </c:pt>
                <c:pt idx="17">
                  <c:v>84</c:v>
                </c:pt>
                <c:pt idx="18">
                  <c:v>82</c:v>
                </c:pt>
                <c:pt idx="19">
                  <c:v>82</c:v>
                </c:pt>
                <c:pt idx="2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698752"/>
        <c:axId val="160700288"/>
      </c:barChart>
      <c:catAx>
        <c:axId val="16069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700288"/>
        <c:crosses val="autoZero"/>
        <c:auto val="1"/>
        <c:lblAlgn val="ctr"/>
        <c:lblOffset val="100"/>
        <c:noMultiLvlLbl val="0"/>
      </c:catAx>
      <c:valAx>
        <c:axId val="1607002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698752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69A-D040-86CB-68B6D7B9BB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</c:v>
                </c:pt>
                <c:pt idx="2">
                  <c:v>81</c:v>
                </c:pt>
                <c:pt idx="3">
                  <c:v>84</c:v>
                </c:pt>
                <c:pt idx="5" formatCode="0">
                  <c:v>83</c:v>
                </c:pt>
                <c:pt idx="6" formatCode="0">
                  <c:v>82</c:v>
                </c:pt>
                <c:pt idx="7" formatCode="0">
                  <c:v>85</c:v>
                </c:pt>
                <c:pt idx="8" formatCode="0">
                  <c:v>79</c:v>
                </c:pt>
                <c:pt idx="10" formatCode="0">
                  <c:v>82</c:v>
                </c:pt>
                <c:pt idx="11" formatCode="0">
                  <c:v>85</c:v>
                </c:pt>
                <c:pt idx="12" formatCode="0">
                  <c:v>83</c:v>
                </c:pt>
                <c:pt idx="13" formatCode="0">
                  <c:v>83</c:v>
                </c:pt>
                <c:pt idx="14" formatCode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984448"/>
        <c:axId val="160982912"/>
      </c:barChart>
      <c:valAx>
        <c:axId val="160982912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0984448"/>
        <c:crosses val="max"/>
        <c:crossBetween val="between"/>
      </c:valAx>
      <c:catAx>
        <c:axId val="160984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982912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B2-9740-91F1-1C45CD25849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B2-9740-91F1-1C45CD2584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B2-9740-91F1-1C45CD25849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6F-154C-A474-2B2A25451423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6F-154C-A474-2B2A25451423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6F-154C-A474-2B2A2545142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976F-154C-A474-2B2A2545142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976F-154C-A474-2B2A2545142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976F-154C-A474-2B2A2545142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Sheet1!$A$21:$A$41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April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Sheet1!$B$21:$B$41</c:f>
              <c:numCache>
                <c:formatCode>General</c:formatCode>
                <c:ptCount val="21"/>
                <c:pt idx="0">
                  <c:v>89</c:v>
                </c:pt>
                <c:pt idx="1">
                  <c:v>88</c:v>
                </c:pt>
                <c:pt idx="2">
                  <c:v>86</c:v>
                </c:pt>
                <c:pt idx="3">
                  <c:v>88</c:v>
                </c:pt>
                <c:pt idx="4">
                  <c:v>88</c:v>
                </c:pt>
                <c:pt idx="5">
                  <c:v>87</c:v>
                </c:pt>
                <c:pt idx="6">
                  <c:v>88</c:v>
                </c:pt>
                <c:pt idx="7">
                  <c:v>89</c:v>
                </c:pt>
                <c:pt idx="8">
                  <c:v>86</c:v>
                </c:pt>
                <c:pt idx="9">
                  <c:v>89</c:v>
                </c:pt>
                <c:pt idx="10">
                  <c:v>86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90</c:v>
                </c:pt>
                <c:pt idx="15">
                  <c:v>89</c:v>
                </c:pt>
                <c:pt idx="16">
                  <c:v>90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1096064"/>
        <c:axId val="161097600"/>
      </c:barChart>
      <c:catAx>
        <c:axId val="16109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1097600"/>
        <c:crosses val="autoZero"/>
        <c:auto val="1"/>
        <c:lblAlgn val="ctr"/>
        <c:lblOffset val="100"/>
        <c:noMultiLvlLbl val="0"/>
      </c:catAx>
      <c:valAx>
        <c:axId val="1610976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096064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C5E-794C-99FA-8CBB986BCE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90</c:v>
                </c:pt>
                <c:pt idx="2">
                  <c:v>91</c:v>
                </c:pt>
                <c:pt idx="3">
                  <c:v>90</c:v>
                </c:pt>
                <c:pt idx="5" formatCode="0">
                  <c:v>90</c:v>
                </c:pt>
                <c:pt idx="6" formatCode="0">
                  <c:v>90</c:v>
                </c:pt>
                <c:pt idx="7" formatCode="0">
                  <c:v>92</c:v>
                </c:pt>
                <c:pt idx="8" formatCode="0">
                  <c:v>89</c:v>
                </c:pt>
                <c:pt idx="10" formatCode="0">
                  <c:v>91</c:v>
                </c:pt>
                <c:pt idx="11" formatCode="0">
                  <c:v>92</c:v>
                </c:pt>
                <c:pt idx="12" formatCode="0">
                  <c:v>90</c:v>
                </c:pt>
                <c:pt idx="13" formatCode="0">
                  <c:v>90</c:v>
                </c:pt>
                <c:pt idx="14" formatCode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1308032"/>
        <c:axId val="161306496"/>
      </c:barChart>
      <c:valAx>
        <c:axId val="161306496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1308032"/>
        <c:crosses val="max"/>
        <c:crossBetween val="between"/>
      </c:valAx>
      <c:catAx>
        <c:axId val="16130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130649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0B-6749-AC59-68037DF9F7A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0B-6749-AC59-68037DF9F7A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0B-6749-AC59-68037DF9F7A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40-FF43-A355-212713C1807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40-FF43-A355-212713C1807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840-FF43-A355-212713C1807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FAF1-4AE8-9A4D-528C69F2D30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FAF1-4AE8-9A4D-528C69F2D30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FAF1-4AE8-9A4D-528C69F2D30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Sheet1!$A$21:$A$41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Sheet1!$B$21:$B$41</c:f>
              <c:numCache>
                <c:formatCode>General</c:formatCode>
                <c:ptCount val="21"/>
                <c:pt idx="0">
                  <c:v>87</c:v>
                </c:pt>
                <c:pt idx="1">
                  <c:v>88</c:v>
                </c:pt>
                <c:pt idx="2">
                  <c:v>82</c:v>
                </c:pt>
                <c:pt idx="3">
                  <c:v>85</c:v>
                </c:pt>
                <c:pt idx="4">
                  <c:v>81</c:v>
                </c:pt>
                <c:pt idx="5">
                  <c:v>82</c:v>
                </c:pt>
                <c:pt idx="6">
                  <c:v>84</c:v>
                </c:pt>
                <c:pt idx="7">
                  <c:v>88</c:v>
                </c:pt>
                <c:pt idx="8">
                  <c:v>82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87</c:v>
                </c:pt>
                <c:pt idx="13">
                  <c:v>86</c:v>
                </c:pt>
                <c:pt idx="14">
                  <c:v>88</c:v>
                </c:pt>
                <c:pt idx="15">
                  <c:v>87</c:v>
                </c:pt>
                <c:pt idx="16">
                  <c:v>86</c:v>
                </c:pt>
                <c:pt idx="17">
                  <c:v>86</c:v>
                </c:pt>
                <c:pt idx="18">
                  <c:v>88</c:v>
                </c:pt>
                <c:pt idx="19">
                  <c:v>89</c:v>
                </c:pt>
                <c:pt idx="2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1393664"/>
        <c:axId val="161399552"/>
      </c:barChart>
      <c:catAx>
        <c:axId val="16139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1399552"/>
        <c:crosses val="autoZero"/>
        <c:auto val="1"/>
        <c:lblAlgn val="ctr"/>
        <c:lblOffset val="100"/>
        <c:noMultiLvlLbl val="0"/>
      </c:catAx>
      <c:valAx>
        <c:axId val="16139955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393664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FD1-B245-A461-FE87EBF0C9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88</c:v>
                </c:pt>
                <c:pt idx="2">
                  <c:v>90</c:v>
                </c:pt>
                <c:pt idx="3">
                  <c:v>87</c:v>
                </c:pt>
                <c:pt idx="5" formatCode="0">
                  <c:v>89</c:v>
                </c:pt>
                <c:pt idx="6" formatCode="0">
                  <c:v>88</c:v>
                </c:pt>
                <c:pt idx="7" formatCode="0">
                  <c:v>89</c:v>
                </c:pt>
                <c:pt idx="8" formatCode="0">
                  <c:v>87</c:v>
                </c:pt>
                <c:pt idx="10" formatCode="0">
                  <c:v>88</c:v>
                </c:pt>
                <c:pt idx="11" formatCode="0">
                  <c:v>90</c:v>
                </c:pt>
                <c:pt idx="12" formatCode="0">
                  <c:v>88</c:v>
                </c:pt>
                <c:pt idx="13" formatCode="0">
                  <c:v>87</c:v>
                </c:pt>
                <c:pt idx="14" formatCode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3989760"/>
        <c:axId val="163988224"/>
      </c:barChart>
      <c:valAx>
        <c:axId val="163988224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3989760"/>
        <c:crosses val="max"/>
        <c:crossBetween val="between"/>
      </c:valAx>
      <c:catAx>
        <c:axId val="163989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398822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CBA-0D4C-8DD9-5B64CFAB86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56</c:v>
                </c:pt>
                <c:pt idx="2">
                  <c:v>56</c:v>
                </c:pt>
                <c:pt idx="3">
                  <c:v>55</c:v>
                </c:pt>
                <c:pt idx="5" formatCode="0">
                  <c:v>57</c:v>
                </c:pt>
                <c:pt idx="6" formatCode="0">
                  <c:v>54</c:v>
                </c:pt>
                <c:pt idx="7" formatCode="0">
                  <c:v>61</c:v>
                </c:pt>
                <c:pt idx="8" formatCode="0">
                  <c:v>50</c:v>
                </c:pt>
                <c:pt idx="10" formatCode="0">
                  <c:v>56</c:v>
                </c:pt>
                <c:pt idx="11" formatCode="0">
                  <c:v>60</c:v>
                </c:pt>
                <c:pt idx="12" formatCode="0">
                  <c:v>55</c:v>
                </c:pt>
                <c:pt idx="13" formatCode="0">
                  <c:v>55</c:v>
                </c:pt>
                <c:pt idx="14" formatCode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169344"/>
        <c:axId val="160167808"/>
      </c:barChart>
      <c:valAx>
        <c:axId val="160167808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0169344"/>
        <c:crosses val="max"/>
        <c:crossBetween val="between"/>
      </c:valAx>
      <c:catAx>
        <c:axId val="160169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167808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65-2848-A21E-C8483229940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65-2848-A21E-C8483229940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65-2848-A21E-C8483229940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5865-2848-A21E-C8483229940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865-2848-A21E-C8483229940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5865-2848-A21E-C84832299407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9FE-4626-A835-65EF37E4D54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9FE-4626-A835-65EF37E4D5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Sheet1!$A$24:$A$44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Sheet1!$B$24:$B$44</c:f>
              <c:numCache>
                <c:formatCode>General</c:formatCode>
                <c:ptCount val="21"/>
                <c:pt idx="0">
                  <c:v>77</c:v>
                </c:pt>
                <c:pt idx="1">
                  <c:v>78</c:v>
                </c:pt>
                <c:pt idx="2">
                  <c:v>71</c:v>
                </c:pt>
                <c:pt idx="3">
                  <c:v>75</c:v>
                </c:pt>
                <c:pt idx="4">
                  <c:v>71</c:v>
                </c:pt>
                <c:pt idx="5">
                  <c:v>71</c:v>
                </c:pt>
                <c:pt idx="6">
                  <c:v>75</c:v>
                </c:pt>
                <c:pt idx="7">
                  <c:v>79</c:v>
                </c:pt>
                <c:pt idx="8">
                  <c:v>71</c:v>
                </c:pt>
                <c:pt idx="9">
                  <c:v>75</c:v>
                </c:pt>
                <c:pt idx="10">
                  <c:v>70</c:v>
                </c:pt>
                <c:pt idx="11">
                  <c:v>70</c:v>
                </c:pt>
                <c:pt idx="12">
                  <c:v>76</c:v>
                </c:pt>
                <c:pt idx="13">
                  <c:v>76</c:v>
                </c:pt>
                <c:pt idx="14">
                  <c:v>79</c:v>
                </c:pt>
                <c:pt idx="15">
                  <c:v>78</c:v>
                </c:pt>
                <c:pt idx="16">
                  <c:v>77</c:v>
                </c:pt>
                <c:pt idx="17">
                  <c:v>76</c:v>
                </c:pt>
                <c:pt idx="18">
                  <c:v>79</c:v>
                </c:pt>
                <c:pt idx="19">
                  <c:v>81</c:v>
                </c:pt>
                <c:pt idx="2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4092928"/>
        <c:axId val="164107008"/>
      </c:barChart>
      <c:catAx>
        <c:axId val="16409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4107008"/>
        <c:crosses val="autoZero"/>
        <c:auto val="1"/>
        <c:lblAlgn val="ctr"/>
        <c:lblOffset val="100"/>
        <c:noMultiLvlLbl val="0"/>
      </c:catAx>
      <c:valAx>
        <c:axId val="1641070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4092928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79C-8A47-9826-0E8AABCA7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80</c:v>
                </c:pt>
                <c:pt idx="2">
                  <c:v>82</c:v>
                </c:pt>
                <c:pt idx="3">
                  <c:v>79</c:v>
                </c:pt>
                <c:pt idx="5" formatCode="0">
                  <c:v>80</c:v>
                </c:pt>
                <c:pt idx="6" formatCode="0">
                  <c:v>79</c:v>
                </c:pt>
                <c:pt idx="7" formatCode="0">
                  <c:v>82</c:v>
                </c:pt>
                <c:pt idx="8" formatCode="0">
                  <c:v>78</c:v>
                </c:pt>
                <c:pt idx="10" formatCode="0">
                  <c:v>80</c:v>
                </c:pt>
                <c:pt idx="11" formatCode="0">
                  <c:v>83</c:v>
                </c:pt>
                <c:pt idx="12" formatCode="0">
                  <c:v>79</c:v>
                </c:pt>
                <c:pt idx="13" formatCode="0">
                  <c:v>78</c:v>
                </c:pt>
                <c:pt idx="14" formatCode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3748096"/>
        <c:axId val="163746560"/>
      </c:barChart>
      <c:valAx>
        <c:axId val="163746560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3748096"/>
        <c:crosses val="max"/>
        <c:crossBetween val="between"/>
      </c:valAx>
      <c:catAx>
        <c:axId val="163748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3746560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63645815283311"/>
          <c:y val="3.7405004949910316E-2"/>
          <c:w val="0.43203950788424883"/>
          <c:h val="0.91007188455727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DCE3-4F4D-8469-2447E519EF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DCE3-4F4D-8469-2447E519EF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CE3-4F4D-8469-2447E519EFE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CE3-4F4D-8469-2447E519EFE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DCE3-4F4D-8469-2447E519E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Remortgagers</c:v>
                </c:pt>
                <c:pt idx="1">
                  <c:v>First Time Buyers</c:v>
                </c:pt>
                <c:pt idx="2">
                  <c:v>Movers</c:v>
                </c:pt>
                <c:pt idx="4">
                  <c:v>BTL 1- 3 properties</c:v>
                </c:pt>
                <c:pt idx="5">
                  <c:v>BTL 4+ properties</c:v>
                </c:pt>
                <c:pt idx="6">
                  <c:v>Limited Co BTL</c:v>
                </c:pt>
                <c:pt idx="8">
                  <c:v>Adverse</c:v>
                </c:pt>
                <c:pt idx="9">
                  <c:v>Other specialist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</c:v>
                </c:pt>
                <c:pt idx="1">
                  <c:v>20</c:v>
                </c:pt>
                <c:pt idx="2">
                  <c:v>19</c:v>
                </c:pt>
                <c:pt idx="4">
                  <c:v>16</c:v>
                </c:pt>
                <c:pt idx="5">
                  <c:v>7</c:v>
                </c:pt>
                <c:pt idx="6">
                  <c:v>3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E3-4F4D-8469-2447E519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289344"/>
        <c:axId val="11290880"/>
      </c:barChart>
      <c:catAx>
        <c:axId val="11289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290880"/>
        <c:crosses val="autoZero"/>
        <c:auto val="1"/>
        <c:lblAlgn val="ctr"/>
        <c:lblOffset val="100"/>
        <c:noMultiLvlLbl val="0"/>
      </c:catAx>
      <c:valAx>
        <c:axId val="112908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28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896082843649699E-4"/>
          <c:y val="0"/>
          <c:w val="0.97936444150492097"/>
          <c:h val="0.763695617518909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confident</c:v>
                </c:pt>
              </c:strCache>
            </c:strRef>
          </c:tx>
          <c:spPr>
            <a:solidFill>
              <a:srgbClr val="FD5608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64-A14C-BE43-24F6860C3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64-A14C-BE43-24F6860C3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64-A14C-BE43-24F6860C3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64-A14C-BE43-24F6860C36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64-A14C-BE43-24F6860C36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4-A14C-BE43-24F6860C36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64-A14C-BE43-24F6860C36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4-A14C-BE43-24F6860C36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64-A14C-BE43-24F6860C36D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64-A14C-BE43-24F6860C36D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64-A14C-BE43-24F6860C36D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64-A14C-BE43-24F6860C36D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64-A14C-BE43-24F6860C36D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64-A14C-BE43-24F6860C36D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64-A14C-BE43-24F6860C36D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64-A14C-BE43-24F6860C36D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64-A14C-BE43-24F6860C36D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64-A14C-BE43-24F6860C36D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64-A14C-BE43-24F6860C36D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64-A14C-BE43-24F6860C36D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64-A14C-BE43-24F6860C36D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64-A14C-BE43-24F6860C36D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64-A14C-BE43-24F6860C36D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64-A14C-BE43-24F6860C36D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64-A14C-BE43-24F6860C36D0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664-A14C-BE43-24F6860C36D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664-A14C-BE43-24F6860C36D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664-A14C-BE43-24F6860C36D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664-A14C-BE43-24F6860C36D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64-A14C-BE43-24F6860C36D0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664-A14C-BE43-24F6860C36D0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664-A14C-BE43-24F6860C36D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664-A14C-BE43-24F6860C36D0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664-A14C-BE43-24F6860C36D0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664-A14C-BE43-24F6860C36D0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664-A14C-BE43-24F6860C36D0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664-A14C-BE43-24F6860C36D0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664-A14C-BE43-24F6860C36D0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664-A14C-BE43-24F6860C36D0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664-A14C-BE43-24F6860C36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">
                  <c:v>1</c:v>
                </c:pt>
                <c:pt idx="7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664-A14C-BE43-24F6860C3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confident</c:v>
                </c:pt>
              </c:strCache>
            </c:strRef>
          </c:tx>
          <c:spPr>
            <a:solidFill>
              <a:srgbClr val="FD5608">
                <a:lumMod val="60000"/>
                <a:lumOff val="40000"/>
              </a:srgbClr>
            </a:solidFill>
          </c:spPr>
          <c:invertIfNegative val="0"/>
          <c:dLbls>
            <c:dLbl>
              <c:idx val="15"/>
              <c:layout>
                <c:manualLayout>
                  <c:x val="0"/>
                  <c:y val="-2.813118969237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664-A14C-BE43-24F6860C36D0}"/>
                </c:ext>
              </c:extLst>
            </c:dLbl>
            <c:dLbl>
              <c:idx val="16"/>
              <c:layout>
                <c:manualLayout>
                  <c:x val="-1.4725711591025016E-3"/>
                  <c:y val="-2.8131189692377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664-A14C-BE43-24F6860C36D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664-A14C-BE43-24F6860C36D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664-A14C-BE43-24F6860C36D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664-A14C-BE43-24F6860C36D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664-A14C-BE43-24F6860C36D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664-A14C-BE43-24F6860C36D0}"/>
                </c:ext>
              </c:extLst>
            </c:dLbl>
            <c:dLbl>
              <c:idx val="28"/>
              <c:layout>
                <c:manualLayout>
                  <c:x val="1.407986738974935E-3"/>
                  <c:y val="-1.875264975871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664-A14C-BE43-24F6860C36D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664-A14C-BE43-24F6860C36D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664-A14C-BE43-24F6860C36D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664-A14C-BE43-24F6860C36D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664-A14C-BE43-24F6860C36D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664-A14C-BE43-24F6860C36D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664-A14C-BE43-24F6860C36D0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664-A14C-BE43-24F6860C36D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664-A14C-BE43-24F6860C36D0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664-A14C-BE43-24F6860C36D0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664-A14C-BE43-24F6860C36D0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664-A14C-BE43-24F6860C36D0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8664-A14C-BE43-24F6860C36D0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664-A14C-BE43-24F6860C36D0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8664-A14C-BE43-24F6860C36D0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664-A14C-BE43-24F6860C36D0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8664-A14C-BE43-24F6860C36D0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664-A14C-BE43-24F6860C36D0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664-A14C-BE43-24F6860C36D0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664-A14C-BE43-24F6860C36D0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664-A14C-BE43-24F6860C36D0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664-A14C-BE43-24F6860C36D0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8664-A14C-BE43-24F6860C36D0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664-A14C-BE43-24F6860C3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  <c:pt idx="13">
                  <c:v>8</c:v>
                </c:pt>
                <c:pt idx="15">
                  <c:v>7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8664-A14C-BE43-24F6860C36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Fairly confident2</c:v>
                </c:pt>
              </c:strCache>
            </c:strRef>
          </c:tx>
          <c:spPr>
            <a:solidFill>
              <a:srgbClr val="AFD52C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55</c:v>
                </c:pt>
                <c:pt idx="1">
                  <c:v>56</c:v>
                </c:pt>
                <c:pt idx="2">
                  <c:v>52</c:v>
                </c:pt>
                <c:pt idx="3">
                  <c:v>52</c:v>
                </c:pt>
                <c:pt idx="5">
                  <c:v>52</c:v>
                </c:pt>
                <c:pt idx="6">
                  <c:v>56</c:v>
                </c:pt>
                <c:pt idx="7">
                  <c:v>52</c:v>
                </c:pt>
                <c:pt idx="8">
                  <c:v>55</c:v>
                </c:pt>
                <c:pt idx="10">
                  <c:v>51</c:v>
                </c:pt>
                <c:pt idx="11">
                  <c:v>54</c:v>
                </c:pt>
                <c:pt idx="12">
                  <c:v>58</c:v>
                </c:pt>
                <c:pt idx="13">
                  <c:v>60</c:v>
                </c:pt>
                <c:pt idx="15">
                  <c:v>63</c:v>
                </c:pt>
                <c:pt idx="1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8664-A14C-BE43-24F6860C36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confident</c:v>
                </c:pt>
              </c:strCache>
            </c:strRef>
          </c:tx>
          <c:spPr>
            <a:solidFill>
              <a:srgbClr val="AFD5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42</c:v>
                </c:pt>
                <c:pt idx="1">
                  <c:v>39</c:v>
                </c:pt>
                <c:pt idx="2">
                  <c:v>45</c:v>
                </c:pt>
                <c:pt idx="3">
                  <c:v>43</c:v>
                </c:pt>
                <c:pt idx="5">
                  <c:v>45</c:v>
                </c:pt>
                <c:pt idx="6">
                  <c:v>40</c:v>
                </c:pt>
                <c:pt idx="7">
                  <c:v>43</c:v>
                </c:pt>
                <c:pt idx="8">
                  <c:v>40</c:v>
                </c:pt>
                <c:pt idx="10">
                  <c:v>45</c:v>
                </c:pt>
                <c:pt idx="11">
                  <c:v>41</c:v>
                </c:pt>
                <c:pt idx="12">
                  <c:v>34</c:v>
                </c:pt>
                <c:pt idx="13">
                  <c:v>29</c:v>
                </c:pt>
                <c:pt idx="15">
                  <c:v>29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8664-A14C-BE43-24F6860C3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9765248"/>
        <c:axId val="99767040"/>
      </c:barChart>
      <c:catAx>
        <c:axId val="9976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767040"/>
        <c:crosses val="autoZero"/>
        <c:auto val="1"/>
        <c:lblAlgn val="ctr"/>
        <c:lblOffset val="100"/>
        <c:noMultiLvlLbl val="0"/>
      </c:catAx>
      <c:valAx>
        <c:axId val="99767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976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896082843649699E-4"/>
          <c:y val="0"/>
          <c:w val="0.97936444150492097"/>
          <c:h val="0.763695617518909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confident</c:v>
                </c:pt>
              </c:strCache>
            </c:strRef>
          </c:tx>
          <c:spPr>
            <a:solidFill>
              <a:srgbClr val="FD5608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4-C34B-9BF5-B1EDF22C62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A4-C34B-9BF5-B1EDF22C62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A4-C34B-9BF5-B1EDF22C62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A4-C34B-9BF5-B1EDF22C62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A4-C34B-9BF5-B1EDF22C62B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A4-C34B-9BF5-B1EDF22C62B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A4-C34B-9BF5-B1EDF22C62B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A4-C34B-9BF5-B1EDF22C62B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A4-C34B-9BF5-B1EDF22C62B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A4-C34B-9BF5-B1EDF22C62B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A4-C34B-9BF5-B1EDF22C62B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A4-C34B-9BF5-B1EDF22C62B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A4-C34B-9BF5-B1EDF22C62B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A4-C34B-9BF5-B1EDF22C62B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A4-C34B-9BF5-B1EDF22C62B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A4-C34B-9BF5-B1EDF22C62B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A4-C34B-9BF5-B1EDF22C62B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A4-C34B-9BF5-B1EDF22C62B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A4-C34B-9BF5-B1EDF22C62B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A4-C34B-9BF5-B1EDF22C62B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A4-C34B-9BF5-B1EDF22C62B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A4-C34B-9BF5-B1EDF22C62B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A4-C34B-9BF5-B1EDF22C62B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A4-C34B-9BF5-B1EDF22C62B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A4-C34B-9BF5-B1EDF22C62B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A4-C34B-9BF5-B1EDF22C62B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A4-C34B-9BF5-B1EDF22C62B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A4-C34B-9BF5-B1EDF22C62B2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A4-C34B-9BF5-B1EDF22C62B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A4-C34B-9BF5-B1EDF22C62B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A4-C34B-9BF5-B1EDF22C62B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CA4-C34B-9BF5-B1EDF22C62B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CA4-C34B-9BF5-B1EDF22C62B2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A4-C34B-9BF5-B1EDF22C62B2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A4-C34B-9BF5-B1EDF22C62B2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A4-C34B-9BF5-B1EDF22C62B2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CA4-C34B-9BF5-B1EDF22C62B2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CA4-C34B-9BF5-B1EDF22C62B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CA4-C34B-9BF5-B1EDF22C62B2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CA4-C34B-9BF5-B1EDF22C62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3">
                  <c:v>1</c:v>
                </c:pt>
                <c:pt idx="7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CA4-C34B-9BF5-B1EDF22C62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confident</c:v>
                </c:pt>
              </c:strCache>
            </c:strRef>
          </c:tx>
          <c:spPr>
            <a:solidFill>
              <a:srgbClr val="FD5608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CA4-C34B-9BF5-B1EDF22C62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CA4-C34B-9BF5-B1EDF22C62B2}"/>
                </c:ext>
              </c:extLst>
            </c:dLbl>
            <c:dLbl>
              <c:idx val="15"/>
              <c:layout>
                <c:manualLayout>
                  <c:x val="0"/>
                  <c:y val="-1.3469198088157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CA4-C34B-9BF5-B1EDF22C62B2}"/>
                </c:ext>
              </c:extLst>
            </c:dLbl>
            <c:dLbl>
              <c:idx val="16"/>
              <c:layout>
                <c:manualLayout>
                  <c:x val="-1.4725711591025016E-3"/>
                  <c:y val="-2.8131189692377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CA4-C34B-9BF5-B1EDF22C62B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CA4-C34B-9BF5-B1EDF22C62B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CA4-C34B-9BF5-B1EDF22C62B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CA4-C34B-9BF5-B1EDF22C62B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CA4-C34B-9BF5-B1EDF22C62B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CA4-C34B-9BF5-B1EDF22C62B2}"/>
                </c:ext>
              </c:extLst>
            </c:dLbl>
            <c:dLbl>
              <c:idx val="28"/>
              <c:layout>
                <c:manualLayout>
                  <c:x val="1.407986738974935E-3"/>
                  <c:y val="-1.875264975871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CA4-C34B-9BF5-B1EDF22C62B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CA4-C34B-9BF5-B1EDF22C62B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CA4-C34B-9BF5-B1EDF22C62B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CA4-C34B-9BF5-B1EDF22C62B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CA4-C34B-9BF5-B1EDF22C62B2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CA4-C34B-9BF5-B1EDF22C62B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CA4-C34B-9BF5-B1EDF22C62B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CA4-C34B-9BF5-B1EDF22C62B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CA4-C34B-9BF5-B1EDF22C62B2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CA4-C34B-9BF5-B1EDF22C62B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CA4-C34B-9BF5-B1EDF22C62B2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CA4-C34B-9BF5-B1EDF22C62B2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CA4-C34B-9BF5-B1EDF22C62B2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CA4-C34B-9BF5-B1EDF22C62B2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CA4-C34B-9BF5-B1EDF22C62B2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CA4-C34B-9BF5-B1EDF22C62B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CA4-C34B-9BF5-B1EDF22C62B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CA4-C34B-9BF5-B1EDF22C62B2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CA4-C34B-9BF5-B1EDF22C62B2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CA4-C34B-9BF5-B1EDF22C62B2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CA4-C34B-9BF5-B1EDF22C62B2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CA4-C34B-9BF5-B1EDF22C62B2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7CA4-C34B-9BF5-B1EDF22C62B2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7CA4-C34B-9BF5-B1EDF22C6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5">
                  <c:v>5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7CA4-C34B-9BF5-B1EDF22C62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Fairly confident2</c:v>
                </c:pt>
              </c:strCache>
            </c:strRef>
          </c:tx>
          <c:spPr>
            <a:solidFill>
              <a:srgbClr val="AFD52C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46</c:v>
                </c:pt>
                <c:pt idx="1">
                  <c:v>43</c:v>
                </c:pt>
                <c:pt idx="2">
                  <c:v>48</c:v>
                </c:pt>
                <c:pt idx="3">
                  <c:v>46</c:v>
                </c:pt>
                <c:pt idx="5">
                  <c:v>41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10">
                  <c:v>37</c:v>
                </c:pt>
                <c:pt idx="11">
                  <c:v>44</c:v>
                </c:pt>
                <c:pt idx="12">
                  <c:v>46</c:v>
                </c:pt>
                <c:pt idx="13">
                  <c:v>49</c:v>
                </c:pt>
                <c:pt idx="15">
                  <c:v>48</c:v>
                </c:pt>
                <c:pt idx="1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7CA4-C34B-9BF5-B1EDF22C62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confident</c:v>
                </c:pt>
              </c:strCache>
            </c:strRef>
          </c:tx>
          <c:spPr>
            <a:solidFill>
              <a:srgbClr val="AFD5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51</c:v>
                </c:pt>
                <c:pt idx="1">
                  <c:v>54</c:v>
                </c:pt>
                <c:pt idx="2">
                  <c:v>50</c:v>
                </c:pt>
                <c:pt idx="3">
                  <c:v>52</c:v>
                </c:pt>
                <c:pt idx="5">
                  <c:v>57</c:v>
                </c:pt>
                <c:pt idx="6">
                  <c:v>60</c:v>
                </c:pt>
                <c:pt idx="7">
                  <c:v>58</c:v>
                </c:pt>
                <c:pt idx="8">
                  <c:v>56</c:v>
                </c:pt>
                <c:pt idx="10">
                  <c:v>60</c:v>
                </c:pt>
                <c:pt idx="11">
                  <c:v>51</c:v>
                </c:pt>
                <c:pt idx="12">
                  <c:v>49</c:v>
                </c:pt>
                <c:pt idx="13">
                  <c:v>43</c:v>
                </c:pt>
                <c:pt idx="15">
                  <c:v>46</c:v>
                </c:pt>
                <c:pt idx="1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7CA4-C34B-9BF5-B1EDF22C6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0735104"/>
        <c:axId val="150753280"/>
      </c:barChart>
      <c:catAx>
        <c:axId val="15073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1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0753280"/>
        <c:crosses val="autoZero"/>
        <c:auto val="1"/>
        <c:lblAlgn val="ctr"/>
        <c:lblOffset val="100"/>
        <c:noMultiLvlLbl val="0"/>
      </c:catAx>
      <c:valAx>
        <c:axId val="150753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073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896082843649699E-4"/>
          <c:y val="0"/>
          <c:w val="0.97936444150492097"/>
          <c:h val="0.763695617518909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confident</c:v>
                </c:pt>
              </c:strCache>
            </c:strRef>
          </c:tx>
          <c:spPr>
            <a:solidFill>
              <a:srgbClr val="FD5608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12-6647-B89C-F07F8BC63D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12-6647-B89C-F07F8BC63D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12-6647-B89C-F07F8BC63D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12-6647-B89C-F07F8BC63D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12-6647-B89C-F07F8BC63D4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12-6647-B89C-F07F8BC63D4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12-6647-B89C-F07F8BC63D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12-6647-B89C-F07F8BC63D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12-6647-B89C-F07F8BC63D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12-6647-B89C-F07F8BC63D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12-6647-B89C-F07F8BC63D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12-6647-B89C-F07F8BC63D4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12-6647-B89C-F07F8BC63D4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12-6647-B89C-F07F8BC63D4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12-6647-B89C-F07F8BC63D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12-6647-B89C-F07F8BC63D4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12-6647-B89C-F07F8BC63D4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12-6647-B89C-F07F8BC63D4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12-6647-B89C-F07F8BC63D4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12-6647-B89C-F07F8BC63D4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12-6647-B89C-F07F8BC63D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12-6647-B89C-F07F8BC63D4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12-6647-B89C-F07F8BC63D4F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12-6647-B89C-F07F8BC63D4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212-6647-B89C-F07F8BC63D4F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12-6647-B89C-F07F8BC63D4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12-6647-B89C-F07F8BC63D4F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12-6647-B89C-F07F8BC63D4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212-6647-B89C-F07F8BC63D4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212-6647-B89C-F07F8BC63D4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212-6647-B89C-F07F8BC63D4F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212-6647-B89C-F07F8BC63D4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212-6647-B89C-F07F8BC63D4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212-6647-B89C-F07F8BC63D4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212-6647-B89C-F07F8BC63D4F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212-6647-B89C-F07F8BC63D4F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212-6647-B89C-F07F8BC63D4F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212-6647-B89C-F07F8BC63D4F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212-6647-B89C-F07F8BC63D4F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212-6647-B89C-F07F8BC63D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7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212-6647-B89C-F07F8BC63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confident</c:v>
                </c:pt>
              </c:strCache>
            </c:strRef>
          </c:tx>
          <c:spPr>
            <a:solidFill>
              <a:srgbClr val="FD5608">
                <a:lumMod val="60000"/>
                <a:lumOff val="40000"/>
              </a:srgb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212-6647-B89C-F07F8BC63D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212-6647-B89C-F07F8BC63D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212-6647-B89C-F07F8BC63D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212-6647-B89C-F07F8BC63D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212-6647-B89C-F07F8BC63D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212-6647-B89C-F07F8BC63D4F}"/>
                </c:ext>
              </c:extLst>
            </c:dLbl>
            <c:dLbl>
              <c:idx val="15"/>
              <c:layout>
                <c:manualLayout>
                  <c:x val="0"/>
                  <c:y val="-2.813118969237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212-6647-B89C-F07F8BC63D4F}"/>
                </c:ext>
              </c:extLst>
            </c:dLbl>
            <c:dLbl>
              <c:idx val="16"/>
              <c:layout>
                <c:manualLayout>
                  <c:x val="-1.4725711591025016E-3"/>
                  <c:y val="-2.8131189692377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212-6647-B89C-F07F8BC63D4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212-6647-B89C-F07F8BC63D4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212-6647-B89C-F07F8BC63D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212-6647-B89C-F07F8BC63D4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212-6647-B89C-F07F8BC63D4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212-6647-B89C-F07F8BC63D4F}"/>
                </c:ext>
              </c:extLst>
            </c:dLbl>
            <c:dLbl>
              <c:idx val="28"/>
              <c:layout>
                <c:manualLayout>
                  <c:x val="1.407986738974935E-3"/>
                  <c:y val="-1.875264975871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212-6647-B89C-F07F8BC63D4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212-6647-B89C-F07F8BC63D4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212-6647-B89C-F07F8BC63D4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212-6647-B89C-F07F8BC63D4F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212-6647-B89C-F07F8BC63D4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212-6647-B89C-F07F8BC63D4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212-6647-B89C-F07F8BC63D4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212-6647-B89C-F07F8BC63D4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212-6647-B89C-F07F8BC63D4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212-6647-B89C-F07F8BC63D4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212-6647-B89C-F07F8BC63D4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212-6647-B89C-F07F8BC63D4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212-6647-B89C-F07F8BC63D4F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212-6647-B89C-F07F8BC63D4F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212-6647-B89C-F07F8BC63D4F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1212-6647-B89C-F07F8BC63D4F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212-6647-B89C-F07F8BC63D4F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1212-6647-B89C-F07F8BC63D4F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1212-6647-B89C-F07F8BC63D4F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1212-6647-B89C-F07F8BC63D4F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1212-6647-B89C-F07F8BC63D4F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1212-6647-B89C-F07F8BC63D4F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1212-6647-B89C-F07F8BC63D4F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1212-6647-B89C-F07F8BC63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5">
                  <c:v>2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1212-6647-B89C-F07F8BC63D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Fairly confident2</c:v>
                </c:pt>
              </c:strCache>
            </c:strRef>
          </c:tx>
          <c:spPr>
            <a:solidFill>
              <a:srgbClr val="AFD52C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38</c:v>
                </c:pt>
                <c:pt idx="1">
                  <c:v>39</c:v>
                </c:pt>
                <c:pt idx="2">
                  <c:v>41</c:v>
                </c:pt>
                <c:pt idx="3">
                  <c:v>37</c:v>
                </c:pt>
                <c:pt idx="5">
                  <c:v>35</c:v>
                </c:pt>
                <c:pt idx="6">
                  <c:v>38</c:v>
                </c:pt>
                <c:pt idx="7">
                  <c:v>34</c:v>
                </c:pt>
                <c:pt idx="8">
                  <c:v>33</c:v>
                </c:pt>
                <c:pt idx="10">
                  <c:v>32</c:v>
                </c:pt>
                <c:pt idx="11">
                  <c:v>31</c:v>
                </c:pt>
                <c:pt idx="12">
                  <c:v>36</c:v>
                </c:pt>
                <c:pt idx="13">
                  <c:v>42</c:v>
                </c:pt>
                <c:pt idx="15">
                  <c:v>45</c:v>
                </c:pt>
                <c:pt idx="1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1212-6647-B89C-F07F8BC63D4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confident</c:v>
                </c:pt>
              </c:strCache>
            </c:strRef>
          </c:tx>
          <c:spPr>
            <a:solidFill>
              <a:srgbClr val="AFD5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5">
                  <c:v>Q1</c:v>
                </c:pt>
                <c:pt idx="16">
                  <c:v>Q2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59</c:v>
                </c:pt>
                <c:pt idx="1">
                  <c:v>60</c:v>
                </c:pt>
                <c:pt idx="2">
                  <c:v>58</c:v>
                </c:pt>
                <c:pt idx="3">
                  <c:v>61</c:v>
                </c:pt>
                <c:pt idx="5">
                  <c:v>64</c:v>
                </c:pt>
                <c:pt idx="6">
                  <c:v>59</c:v>
                </c:pt>
                <c:pt idx="7">
                  <c:v>64</c:v>
                </c:pt>
                <c:pt idx="8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60</c:v>
                </c:pt>
                <c:pt idx="13">
                  <c:v>54</c:v>
                </c:pt>
                <c:pt idx="15">
                  <c:v>53</c:v>
                </c:pt>
                <c:pt idx="1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1212-6647-B89C-F07F8BC63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0846848"/>
        <c:axId val="150934656"/>
      </c:barChart>
      <c:catAx>
        <c:axId val="15084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0934656"/>
        <c:crosses val="autoZero"/>
        <c:auto val="1"/>
        <c:lblAlgn val="ctr"/>
        <c:lblOffset val="100"/>
        <c:noMultiLvlLbl val="0"/>
      </c:catAx>
      <c:valAx>
        <c:axId val="150934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084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20331593974688E-2"/>
          <c:y val="3.4072951847605747E-2"/>
          <c:w val="0.92654121802264788"/>
          <c:h val="0.83421994056306903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chemeClr val="accent5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19050">
                <a:solidFill>
                  <a:schemeClr val="accent5"/>
                </a:solidFill>
              </a:ln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03-4E20-B8DD-8AEC18CF3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Sheet1!$U$1:$AS$1</c:f>
              <c:strCache>
                <c:ptCount val="25"/>
                <c:pt idx="0">
                  <c:v>Q2 13</c:v>
                </c:pt>
                <c:pt idx="1">
                  <c:v>Q3 13</c:v>
                </c:pt>
                <c:pt idx="2">
                  <c:v>Q4 13</c:v>
                </c:pt>
                <c:pt idx="3">
                  <c:v>Q1 14</c:v>
                </c:pt>
                <c:pt idx="4">
                  <c:v>Q2 14</c:v>
                </c:pt>
                <c:pt idx="5">
                  <c:v>Q3 14</c:v>
                </c:pt>
                <c:pt idx="6">
                  <c:v>Q4 14</c:v>
                </c:pt>
                <c:pt idx="7">
                  <c:v>Q1 15</c:v>
                </c:pt>
                <c:pt idx="8">
                  <c:v>Q2 15</c:v>
                </c:pt>
                <c:pt idx="9">
                  <c:v>Q3 15</c:v>
                </c:pt>
                <c:pt idx="10">
                  <c:v>Q4 15</c:v>
                </c:pt>
                <c:pt idx="11">
                  <c:v>Q1 16</c:v>
                </c:pt>
                <c:pt idx="12">
                  <c:v>Q2 16</c:v>
                </c:pt>
                <c:pt idx="13">
                  <c:v>Q3 16</c:v>
                </c:pt>
                <c:pt idx="14">
                  <c:v>Q4 16</c:v>
                </c:pt>
                <c:pt idx="15">
                  <c:v>Q1 17</c:v>
                </c:pt>
                <c:pt idx="16">
                  <c:v>Q2 17</c:v>
                </c:pt>
                <c:pt idx="17">
                  <c:v>Q3 17</c:v>
                </c:pt>
                <c:pt idx="18">
                  <c:v>Q4 17</c:v>
                </c:pt>
                <c:pt idx="19">
                  <c:v>Q1 18</c:v>
                </c:pt>
                <c:pt idx="20">
                  <c:v>Q2 18</c:v>
                </c:pt>
                <c:pt idx="21">
                  <c:v>Q3 18</c:v>
                </c:pt>
                <c:pt idx="22">
                  <c:v>Q4 18</c:v>
                </c:pt>
                <c:pt idx="23">
                  <c:v>Q1 19</c:v>
                </c:pt>
                <c:pt idx="24">
                  <c:v>Q2 19</c:v>
                </c:pt>
              </c:strCache>
            </c:strRef>
          </c:cat>
          <c:val>
            <c:numRef>
              <c:f>Sheet1!$U$2:$AS$2</c:f>
              <c:numCache>
                <c:formatCode>General</c:formatCode>
                <c:ptCount val="25"/>
                <c:pt idx="0">
                  <c:v>82</c:v>
                </c:pt>
                <c:pt idx="1">
                  <c:v>89</c:v>
                </c:pt>
                <c:pt idx="2">
                  <c:v>85</c:v>
                </c:pt>
                <c:pt idx="3">
                  <c:v>100</c:v>
                </c:pt>
                <c:pt idx="4">
                  <c:v>88</c:v>
                </c:pt>
                <c:pt idx="5">
                  <c:v>86</c:v>
                </c:pt>
                <c:pt idx="6">
                  <c:v>88</c:v>
                </c:pt>
                <c:pt idx="7">
                  <c:v>86</c:v>
                </c:pt>
                <c:pt idx="8">
                  <c:v>99</c:v>
                </c:pt>
                <c:pt idx="9">
                  <c:v>94</c:v>
                </c:pt>
                <c:pt idx="10">
                  <c:v>98</c:v>
                </c:pt>
                <c:pt idx="11">
                  <c:v>95</c:v>
                </c:pt>
                <c:pt idx="12">
                  <c:v>93</c:v>
                </c:pt>
                <c:pt idx="13">
                  <c:v>96</c:v>
                </c:pt>
                <c:pt idx="14">
                  <c:v>96</c:v>
                </c:pt>
                <c:pt idx="15">
                  <c:v>93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92</c:v>
                </c:pt>
                <c:pt idx="21">
                  <c:v>91</c:v>
                </c:pt>
                <c:pt idx="22">
                  <c:v>88</c:v>
                </c:pt>
                <c:pt idx="23">
                  <c:v>89</c:v>
                </c:pt>
                <c:pt idx="24">
                  <c:v>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4D6C-F44B-BEFF-9A863702BF85}"/>
            </c:ext>
          </c:extLst>
        </c:ser>
        <c:ser>
          <c:idx val="1"/>
          <c:order val="1"/>
          <c:spPr>
            <a:ln w="19050">
              <a:solidFill>
                <a:schemeClr val="accent6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19050">
                <a:solidFill>
                  <a:schemeClr val="accent6"/>
                </a:solidFill>
              </a:ln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E20-B8DD-8AEC18CF3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Sheet1!$U$1:$AS$1</c:f>
              <c:strCache>
                <c:ptCount val="25"/>
                <c:pt idx="0">
                  <c:v>Q2 13</c:v>
                </c:pt>
                <c:pt idx="1">
                  <c:v>Q3 13</c:v>
                </c:pt>
                <c:pt idx="2">
                  <c:v>Q4 13</c:v>
                </c:pt>
                <c:pt idx="3">
                  <c:v>Q1 14</c:v>
                </c:pt>
                <c:pt idx="4">
                  <c:v>Q2 14</c:v>
                </c:pt>
                <c:pt idx="5">
                  <c:v>Q3 14</c:v>
                </c:pt>
                <c:pt idx="6">
                  <c:v>Q4 14</c:v>
                </c:pt>
                <c:pt idx="7">
                  <c:v>Q1 15</c:v>
                </c:pt>
                <c:pt idx="8">
                  <c:v>Q2 15</c:v>
                </c:pt>
                <c:pt idx="9">
                  <c:v>Q3 15</c:v>
                </c:pt>
                <c:pt idx="10">
                  <c:v>Q4 15</c:v>
                </c:pt>
                <c:pt idx="11">
                  <c:v>Q1 16</c:v>
                </c:pt>
                <c:pt idx="12">
                  <c:v>Q2 16</c:v>
                </c:pt>
                <c:pt idx="13">
                  <c:v>Q3 16</c:v>
                </c:pt>
                <c:pt idx="14">
                  <c:v>Q4 16</c:v>
                </c:pt>
                <c:pt idx="15">
                  <c:v>Q1 17</c:v>
                </c:pt>
                <c:pt idx="16">
                  <c:v>Q2 17</c:v>
                </c:pt>
                <c:pt idx="17">
                  <c:v>Q3 17</c:v>
                </c:pt>
                <c:pt idx="18">
                  <c:v>Q4 17</c:v>
                </c:pt>
                <c:pt idx="19">
                  <c:v>Q1 18</c:v>
                </c:pt>
                <c:pt idx="20">
                  <c:v>Q2 18</c:v>
                </c:pt>
                <c:pt idx="21">
                  <c:v>Q3 18</c:v>
                </c:pt>
                <c:pt idx="22">
                  <c:v>Q4 18</c:v>
                </c:pt>
                <c:pt idx="23">
                  <c:v>Q1 19</c:v>
                </c:pt>
                <c:pt idx="24">
                  <c:v>Q2 19</c:v>
                </c:pt>
              </c:strCache>
            </c:strRef>
          </c:cat>
          <c:val>
            <c:numRef>
              <c:f>Sheet1!$U$3:$AS$3</c:f>
              <c:numCache>
                <c:formatCode>General</c:formatCode>
                <c:ptCount val="25"/>
                <c:pt idx="0">
                  <c:v>84</c:v>
                </c:pt>
                <c:pt idx="1">
                  <c:v>88</c:v>
                </c:pt>
                <c:pt idx="2">
                  <c:v>88</c:v>
                </c:pt>
                <c:pt idx="3">
                  <c:v>95</c:v>
                </c:pt>
                <c:pt idx="4">
                  <c:v>86</c:v>
                </c:pt>
                <c:pt idx="5">
                  <c:v>74</c:v>
                </c:pt>
                <c:pt idx="6">
                  <c:v>88</c:v>
                </c:pt>
                <c:pt idx="7">
                  <c:v>86</c:v>
                </c:pt>
                <c:pt idx="8">
                  <c:v>98</c:v>
                </c:pt>
                <c:pt idx="9">
                  <c:v>97</c:v>
                </c:pt>
                <c:pt idx="10">
                  <c:v>97</c:v>
                </c:pt>
                <c:pt idx="11">
                  <c:v>94</c:v>
                </c:pt>
                <c:pt idx="12">
                  <c:v>90</c:v>
                </c:pt>
                <c:pt idx="13">
                  <c:v>94</c:v>
                </c:pt>
                <c:pt idx="14">
                  <c:v>91</c:v>
                </c:pt>
                <c:pt idx="15">
                  <c:v>96</c:v>
                </c:pt>
                <c:pt idx="16">
                  <c:v>93</c:v>
                </c:pt>
                <c:pt idx="17">
                  <c:v>90</c:v>
                </c:pt>
                <c:pt idx="18">
                  <c:v>91</c:v>
                </c:pt>
                <c:pt idx="19">
                  <c:v>92</c:v>
                </c:pt>
                <c:pt idx="20">
                  <c:v>90</c:v>
                </c:pt>
                <c:pt idx="21">
                  <c:v>86</c:v>
                </c:pt>
                <c:pt idx="22">
                  <c:v>81</c:v>
                </c:pt>
                <c:pt idx="23">
                  <c:v>84</c:v>
                </c:pt>
                <c:pt idx="24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4D6C-F44B-BEFF-9A863702BF85}"/>
            </c:ext>
          </c:extLst>
        </c:ser>
        <c:ser>
          <c:idx val="2"/>
          <c:order val="2"/>
          <c:spPr>
            <a:ln w="19050">
              <a:solidFill>
                <a:schemeClr val="accent3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E20-B8DD-8AEC18CF3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Sheet1!$U$1:$AS$1</c:f>
              <c:strCache>
                <c:ptCount val="25"/>
                <c:pt idx="0">
                  <c:v>Q2 13</c:v>
                </c:pt>
                <c:pt idx="1">
                  <c:v>Q3 13</c:v>
                </c:pt>
                <c:pt idx="2">
                  <c:v>Q4 13</c:v>
                </c:pt>
                <c:pt idx="3">
                  <c:v>Q1 14</c:v>
                </c:pt>
                <c:pt idx="4">
                  <c:v>Q2 14</c:v>
                </c:pt>
                <c:pt idx="5">
                  <c:v>Q3 14</c:v>
                </c:pt>
                <c:pt idx="6">
                  <c:v>Q4 14</c:v>
                </c:pt>
                <c:pt idx="7">
                  <c:v>Q1 15</c:v>
                </c:pt>
                <c:pt idx="8">
                  <c:v>Q2 15</c:v>
                </c:pt>
                <c:pt idx="9">
                  <c:v>Q3 15</c:v>
                </c:pt>
                <c:pt idx="10">
                  <c:v>Q4 15</c:v>
                </c:pt>
                <c:pt idx="11">
                  <c:v>Q1 16</c:v>
                </c:pt>
                <c:pt idx="12">
                  <c:v>Q2 16</c:v>
                </c:pt>
                <c:pt idx="13">
                  <c:v>Q3 16</c:v>
                </c:pt>
                <c:pt idx="14">
                  <c:v>Q4 16</c:v>
                </c:pt>
                <c:pt idx="15">
                  <c:v>Q1 17</c:v>
                </c:pt>
                <c:pt idx="16">
                  <c:v>Q2 17</c:v>
                </c:pt>
                <c:pt idx="17">
                  <c:v>Q3 17</c:v>
                </c:pt>
                <c:pt idx="18">
                  <c:v>Q4 17</c:v>
                </c:pt>
                <c:pt idx="19">
                  <c:v>Q1 18</c:v>
                </c:pt>
                <c:pt idx="20">
                  <c:v>Q2 18</c:v>
                </c:pt>
                <c:pt idx="21">
                  <c:v>Q3 18</c:v>
                </c:pt>
                <c:pt idx="22">
                  <c:v>Q4 18</c:v>
                </c:pt>
                <c:pt idx="23">
                  <c:v>Q1 19</c:v>
                </c:pt>
                <c:pt idx="24">
                  <c:v>Q2 19</c:v>
                </c:pt>
              </c:strCache>
            </c:strRef>
          </c:cat>
          <c:val>
            <c:numRef>
              <c:f>Sheet1!$U$4:$AS$4</c:f>
              <c:numCache>
                <c:formatCode>General</c:formatCode>
                <c:ptCount val="25"/>
                <c:pt idx="0">
                  <c:v>88</c:v>
                </c:pt>
                <c:pt idx="1">
                  <c:v>91</c:v>
                </c:pt>
                <c:pt idx="2">
                  <c:v>94</c:v>
                </c:pt>
                <c:pt idx="3">
                  <c:v>100</c:v>
                </c:pt>
                <c:pt idx="4">
                  <c:v>93</c:v>
                </c:pt>
                <c:pt idx="5">
                  <c:v>96</c:v>
                </c:pt>
                <c:pt idx="6">
                  <c:v>97</c:v>
                </c:pt>
                <c:pt idx="7">
                  <c:v>99</c:v>
                </c:pt>
                <c:pt idx="8">
                  <c:v>99</c:v>
                </c:pt>
                <c:pt idx="9">
                  <c:v>98</c:v>
                </c:pt>
                <c:pt idx="10">
                  <c:v>99</c:v>
                </c:pt>
                <c:pt idx="11">
                  <c:v>95</c:v>
                </c:pt>
                <c:pt idx="12">
                  <c:v>97</c:v>
                </c:pt>
                <c:pt idx="13">
                  <c:v>98</c:v>
                </c:pt>
                <c:pt idx="14">
                  <c:v>97</c:v>
                </c:pt>
                <c:pt idx="15">
                  <c:v>97</c:v>
                </c:pt>
                <c:pt idx="16">
                  <c:v>94</c:v>
                </c:pt>
                <c:pt idx="17">
                  <c:v>96</c:v>
                </c:pt>
                <c:pt idx="18">
                  <c:v>96</c:v>
                </c:pt>
                <c:pt idx="19">
                  <c:v>98</c:v>
                </c:pt>
                <c:pt idx="20">
                  <c:v>97</c:v>
                </c:pt>
                <c:pt idx="21">
                  <c:v>93</c:v>
                </c:pt>
                <c:pt idx="22">
                  <c:v>91</c:v>
                </c:pt>
                <c:pt idx="23">
                  <c:v>96</c:v>
                </c:pt>
                <c:pt idx="24">
                  <c:v>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4D6C-F44B-BEFF-9A863702B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044480"/>
        <c:axId val="151046016"/>
      </c:lineChart>
      <c:catAx>
        <c:axId val="1510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3970">
            <a:noFill/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en-US"/>
          </a:p>
        </c:txPr>
        <c:crossAx val="151046016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15104601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1044480"/>
        <c:crosses val="autoZero"/>
        <c:crossBetween val="between"/>
        <c:majorUnit val="20"/>
      </c:valAx>
      <c:spPr>
        <a:noFill/>
        <a:ln w="2344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67-264A-83F2-D3CD4865A18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67-264A-83F2-D3CD4865A18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F67-264A-83F2-D3CD4865A18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B6-A04A-B3D2-78B0009E8E6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B6-A04A-B3D2-78B0009E8E6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B6-A04A-B3D2-78B0009E8E6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B8B6-A04A-B3D2-78B0009E8E6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B8B6-A04A-B3D2-78B0009E8E6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B8B6-A04A-B3D2-78B0009E8E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Sheet1!$A$21:$A$41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Sheet1!$B$21:$B$41</c:f>
              <c:numCache>
                <c:formatCode>General</c:formatCode>
                <c:ptCount val="21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32</c:v>
                </c:pt>
                <c:pt idx="4">
                  <c:v>32</c:v>
                </c:pt>
                <c:pt idx="5">
                  <c:v>28</c:v>
                </c:pt>
                <c:pt idx="6">
                  <c:v>24</c:v>
                </c:pt>
                <c:pt idx="7">
                  <c:v>26</c:v>
                </c:pt>
                <c:pt idx="8">
                  <c:v>31</c:v>
                </c:pt>
                <c:pt idx="9">
                  <c:v>26</c:v>
                </c:pt>
                <c:pt idx="10">
                  <c:v>32</c:v>
                </c:pt>
                <c:pt idx="11">
                  <c:v>24</c:v>
                </c:pt>
                <c:pt idx="12">
                  <c:v>30</c:v>
                </c:pt>
                <c:pt idx="13">
                  <c:v>27</c:v>
                </c:pt>
                <c:pt idx="14">
                  <c:v>26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25</c:v>
                </c:pt>
                <c:pt idx="19">
                  <c:v>27</c:v>
                </c:pt>
                <c:pt idx="2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013312"/>
        <c:axId val="160015104"/>
      </c:barChart>
      <c:catAx>
        <c:axId val="16001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015104"/>
        <c:crosses val="autoZero"/>
        <c:auto val="1"/>
        <c:lblAlgn val="ctr"/>
        <c:lblOffset val="100"/>
        <c:noMultiLvlLbl val="0"/>
      </c:catAx>
      <c:valAx>
        <c:axId val="1600151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013312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8187319736625"/>
          <c:y val="3.3396580448346105E-2"/>
          <c:w val="0.68869917058477725"/>
          <c:h val="0.9332068391033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BD0-5F44-BD9E-FE498E6EF0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2019</c:v>
                </c:pt>
                <c:pt idx="2">
                  <c:v>Directly authorised</c:v>
                </c:pt>
                <c:pt idx="3">
                  <c:v>Appointed representative</c:v>
                </c:pt>
                <c:pt idx="5">
                  <c:v>1-2 (sales decile)</c:v>
                </c:pt>
                <c:pt idx="6">
                  <c:v>3-5 (sales decile)</c:v>
                </c:pt>
                <c:pt idx="7">
                  <c:v>6-8 (sales decile)</c:v>
                </c:pt>
                <c:pt idx="8">
                  <c:v>9-10 (sales decile)</c:v>
                </c:pt>
                <c:pt idx="10">
                  <c:v>First time buyer*</c:v>
                </c:pt>
                <c:pt idx="11">
                  <c:v>Mover*</c:v>
                </c:pt>
                <c:pt idx="12">
                  <c:v>Remortgage*</c:v>
                </c:pt>
                <c:pt idx="13">
                  <c:v>Buy to let**</c:v>
                </c:pt>
                <c:pt idx="14">
                  <c:v>Other specialist***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</c:v>
                </c:pt>
                <c:pt idx="2">
                  <c:v>29</c:v>
                </c:pt>
                <c:pt idx="3">
                  <c:v>26</c:v>
                </c:pt>
                <c:pt idx="5" formatCode="0">
                  <c:v>41</c:v>
                </c:pt>
                <c:pt idx="6" formatCode="0">
                  <c:v>25</c:v>
                </c:pt>
                <c:pt idx="7" formatCode="0">
                  <c:v>24</c:v>
                </c:pt>
                <c:pt idx="8" formatCode="0">
                  <c:v>21</c:v>
                </c:pt>
                <c:pt idx="10" formatCode="0">
                  <c:v>28</c:v>
                </c:pt>
                <c:pt idx="11" formatCode="0">
                  <c:v>27</c:v>
                </c:pt>
                <c:pt idx="12" formatCode="0">
                  <c:v>28</c:v>
                </c:pt>
                <c:pt idx="13" formatCode="0">
                  <c:v>25</c:v>
                </c:pt>
                <c:pt idx="14" formatCode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2-FE4D-A930-264FA76C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9898240"/>
        <c:axId val="159896704"/>
      </c:barChart>
      <c:valAx>
        <c:axId val="159896704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59898240"/>
        <c:crosses val="max"/>
        <c:crossBetween val="between"/>
      </c:valAx>
      <c:catAx>
        <c:axId val="15989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989670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94412851819199E-2"/>
          <c:y val="8.8793479789904803E-2"/>
          <c:w val="0.96141117429636203"/>
          <c:h val="0.77959619534185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AC-5749-9183-09DB50FD24A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AC-5749-9183-09DB50FD24A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AC-5749-9183-09DB50FD24A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8E-9B4C-9BFF-76FCC922CB2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8E-9B4C-9BFF-76FCC922CB2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8E-9B4C-9BFF-76FCC922CB2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3C8E-9B4C-9BFF-76FCC922CB2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3C8E-9B4C-9BFF-76FCC922CB2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3C8E-9B4C-9BFF-76FCC922CB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Sheet1!$A$21:$A$41</c:f>
              <c:strCache>
                <c:ptCount val="2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Oct</c:v>
                </c:pt>
                <c:pt idx="13">
                  <c:v>Nov</c:v>
                </c:pt>
                <c:pt idx="14">
                  <c:v>Dec</c:v>
                </c:pt>
                <c:pt idx="15">
                  <c:v>Jan</c:v>
                </c:pt>
                <c:pt idx="16">
                  <c:v>Feb</c:v>
                </c:pt>
                <c:pt idx="17">
                  <c:v>Mar</c:v>
                </c:pt>
                <c:pt idx="18">
                  <c:v>Apr</c:v>
                </c:pt>
                <c:pt idx="19">
                  <c:v>May</c:v>
                </c:pt>
                <c:pt idx="20">
                  <c:v>Jun</c:v>
                </c:pt>
              </c:strCache>
            </c:strRef>
          </c:cat>
          <c:val>
            <c:numRef>
              <c:f>Sheet1!$B$21:$B$41</c:f>
              <c:numCache>
                <c:formatCode>General</c:formatCode>
                <c:ptCount val="21"/>
                <c:pt idx="0">
                  <c:v>82</c:v>
                </c:pt>
                <c:pt idx="1">
                  <c:v>82</c:v>
                </c:pt>
                <c:pt idx="2">
                  <c:v>83</c:v>
                </c:pt>
                <c:pt idx="3">
                  <c:v>82</c:v>
                </c:pt>
                <c:pt idx="4">
                  <c:v>83</c:v>
                </c:pt>
                <c:pt idx="5">
                  <c:v>80</c:v>
                </c:pt>
                <c:pt idx="6">
                  <c:v>84</c:v>
                </c:pt>
                <c:pt idx="7">
                  <c:v>86</c:v>
                </c:pt>
                <c:pt idx="8">
                  <c:v>83</c:v>
                </c:pt>
                <c:pt idx="9">
                  <c:v>84</c:v>
                </c:pt>
                <c:pt idx="10">
                  <c:v>83</c:v>
                </c:pt>
                <c:pt idx="11">
                  <c:v>85</c:v>
                </c:pt>
                <c:pt idx="12">
                  <c:v>83</c:v>
                </c:pt>
                <c:pt idx="13">
                  <c:v>82</c:v>
                </c:pt>
                <c:pt idx="14">
                  <c:v>86</c:v>
                </c:pt>
                <c:pt idx="15">
                  <c:v>87</c:v>
                </c:pt>
                <c:pt idx="16">
                  <c:v>87</c:v>
                </c:pt>
                <c:pt idx="17">
                  <c:v>86</c:v>
                </c:pt>
                <c:pt idx="18">
                  <c:v>86</c:v>
                </c:pt>
                <c:pt idx="19">
                  <c:v>83</c:v>
                </c:pt>
                <c:pt idx="2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C-C142-B2F6-4FAEDAC0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776192"/>
        <c:axId val="160777728"/>
      </c:barChart>
      <c:catAx>
        <c:axId val="16077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0777728"/>
        <c:crosses val="autoZero"/>
        <c:auto val="1"/>
        <c:lblAlgn val="ctr"/>
        <c:lblOffset val="100"/>
        <c:noMultiLvlLbl val="0"/>
      </c:catAx>
      <c:valAx>
        <c:axId val="1607777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776192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5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416" y="4155854"/>
            <a:ext cx="11959167" cy="6202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37583" y="4847695"/>
            <a:ext cx="11937999" cy="32755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spc="3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tempor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42AFBC-3FE2-4507-965C-993722A26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28" y="1905707"/>
            <a:ext cx="4324141" cy="17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7336"/>
            <a:ext cx="12192000" cy="740664"/>
          </a:xfrm>
          <a:prstGeom prst="rect">
            <a:avLst/>
          </a:prstGeom>
        </p:spPr>
      </p:pic>
      <p:sp>
        <p:nvSpPr>
          <p:cNvPr id="2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31792" y="1583708"/>
            <a:ext cx="3276600" cy="430274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955990" y="1583708"/>
            <a:ext cx="2822600" cy="211055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955990" y="3768108"/>
            <a:ext cx="2822600" cy="211055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304392" y="1583708"/>
            <a:ext cx="3276600" cy="430274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B544FB3-9D02-4B51-8FF8-A962BD514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>
            <a:lvl1pPr algn="l">
              <a:defRPr lang="en-US" sz="32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C10371B-51FE-4F06-BA8A-ED84F1072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C70DEC39-EBD0-E44A-BC0A-26CDCAA0C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40" y="6212539"/>
            <a:ext cx="1419212" cy="5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F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 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3471" y="3093097"/>
            <a:ext cx="10363200" cy="671807"/>
          </a:xfrm>
        </p:spPr>
        <p:txBody>
          <a:bodyPr>
            <a:noAutofit/>
          </a:bodyPr>
          <a:lstStyle>
            <a:lvl1pPr algn="l">
              <a:defRPr lang="en-US" sz="50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MAIN IDEA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E06F6CC2-8407-C343-81AC-4EADF4C8C5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40" y="6212539"/>
            <a:ext cx="1419212" cy="5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UEIL_BVA /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416" y="3817395"/>
            <a:ext cx="11959167" cy="6202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4042727" y="5874279"/>
            <a:ext cx="2127780" cy="729721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Contact </a:t>
            </a:r>
            <a:r>
              <a:rPr lang="fr-FR" dirty="0" err="1"/>
              <a:t>name</a:t>
            </a:r>
            <a:endParaRPr lang="fr-FR" dirty="0"/>
          </a:p>
          <a:p>
            <a:pPr lvl="0"/>
            <a:r>
              <a:rPr lang="fr-FR" dirty="0"/>
              <a:t>email@company.com</a:t>
            </a:r>
          </a:p>
          <a:p>
            <a:pPr lvl="0"/>
            <a:r>
              <a:rPr lang="fr-FR" dirty="0"/>
              <a:t>01 71 31 56 78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6465887" y="5874279"/>
            <a:ext cx="1810279" cy="729721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Contact </a:t>
            </a:r>
            <a:r>
              <a:rPr lang="fr-FR" dirty="0" err="1"/>
              <a:t>name</a:t>
            </a:r>
            <a:endParaRPr lang="fr-FR" dirty="0"/>
          </a:p>
          <a:p>
            <a:pPr lvl="0"/>
            <a:r>
              <a:rPr lang="fr-FR" dirty="0"/>
              <a:t>email@bva-group.com</a:t>
            </a:r>
          </a:p>
          <a:p>
            <a:pPr lvl="0"/>
            <a:r>
              <a:rPr lang="fr-FR" dirty="0"/>
              <a:t>01 71 31 56 78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37583" y="4519613"/>
            <a:ext cx="11937999" cy="32755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spc="3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tempor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65887" y="5620280"/>
            <a:ext cx="1810279" cy="179387"/>
          </a:xfrm>
        </p:spPr>
        <p:txBody>
          <a:bodyPr>
            <a:noAutofit/>
          </a:bodyPr>
          <a:lstStyle>
            <a:lvl1pPr marL="0" indent="0" algn="l"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BVA BDRC CONTACT :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4042727" y="5620280"/>
            <a:ext cx="2127780" cy="17938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CLIENT NAME CONTACT :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884" y="1386416"/>
            <a:ext cx="2290232" cy="2120086"/>
          </a:xfrm>
          <a:prstGeom prst="rect">
            <a:avLst/>
          </a:prstGeom>
        </p:spPr>
      </p:pic>
      <p:sp>
        <p:nvSpPr>
          <p:cNvPr id="15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380470" y="6390204"/>
            <a:ext cx="1641427" cy="21379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: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5228326" y="1737047"/>
            <a:ext cx="1767299" cy="1307236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D30A71F-3491-4ABD-8EC8-B0DE005C88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</p:spPr>
        <p:txBody>
          <a:bodyPr>
            <a:noAutofit/>
          </a:bodyPr>
          <a:lstStyle>
            <a:lvl1pPr algn="l">
              <a:defRPr lang="en-US" sz="4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216924-DA73-480D-A496-F9CFF6F4B6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Texture-1.png">
            <a:extLst>
              <a:ext uri="{FF2B5EF4-FFF2-40B4-BE49-F238E27FC236}">
                <a16:creationId xmlns:a16="http://schemas.microsoft.com/office/drawing/2014/main" id="{655A8995-253F-4915-94E6-422B30DDF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2" name="ZoneTexte 1"/>
          <p:cNvSpPr txBox="1"/>
          <p:nvPr userDrawn="1"/>
        </p:nvSpPr>
        <p:spPr>
          <a:xfrm>
            <a:off x="8329083" y="-1534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A4EA2FE-10C4-42F4-BD61-87B9F15A6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</p:spPr>
        <p:txBody>
          <a:bodyPr>
            <a:noAutofit/>
          </a:bodyPr>
          <a:lstStyle>
            <a:lvl1pPr algn="l">
              <a:defRPr lang="en-US" sz="4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4ABE18E-2A06-4272-963E-012F982D1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B9BA8E-0F08-4686-8ADC-92500F2B0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C71D48"/>
              </a:gs>
              <a:gs pos="0">
                <a:srgbClr val="5E0F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B38E6394-19AB-4FF1-B715-040648D32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</p:spPr>
        <p:txBody>
          <a:bodyPr>
            <a:noAutofit/>
          </a:bodyPr>
          <a:lstStyle>
            <a:lvl1pPr algn="l">
              <a:defRPr lang="en-US" sz="4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7605D2C-D6C6-4398-BC95-975813B06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2839C1-8D3D-4C74-B7C4-4C75407804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7BC9EE"/>
              </a:gs>
              <a:gs pos="0">
                <a:srgbClr val="356F8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F0CEC01-489B-4745-9027-F48718913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</p:spPr>
        <p:txBody>
          <a:bodyPr>
            <a:noAutofit/>
          </a:bodyPr>
          <a:lstStyle>
            <a:lvl1pPr algn="l">
              <a:defRPr lang="en-US" sz="4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234EEC-3D1F-43AB-B6BF-72E1C3746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0C760E1-666A-4109-8C76-C01B04B3A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AFD52C"/>
              </a:gs>
              <a:gs pos="0">
                <a:srgbClr val="677E1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B8F53CA-8DD4-43E9-A170-8E1090DC5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</p:spPr>
        <p:txBody>
          <a:bodyPr>
            <a:noAutofit/>
          </a:bodyPr>
          <a:lstStyle>
            <a:lvl1pPr algn="l">
              <a:defRPr lang="en-US" sz="4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73155-E885-418D-A14A-8858B5C93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EBB237-0F36-40FD-80D9-2286E23770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7" y="5700379"/>
            <a:ext cx="1913904" cy="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7336"/>
            <a:ext cx="12192000" cy="740664"/>
          </a:xfrm>
          <a:prstGeom prst="rect">
            <a:avLst/>
          </a:prstGeom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C33E795D-DB54-9246-85DB-AD286751C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40" y="6212539"/>
            <a:ext cx="1419212" cy="5367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>
            <a:lvl1pPr algn="l">
              <a:defRPr lang="en-US" sz="32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0" y="1562100"/>
            <a:ext cx="9417050" cy="273050"/>
          </a:xfrm>
        </p:spPr>
        <p:txBody>
          <a:bodyPr>
            <a:noAutofit/>
          </a:bodyPr>
          <a:lstStyle>
            <a:lvl1pPr marL="0" indent="0">
              <a:buNone/>
              <a:defRPr sz="25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20" hasCustomPrompt="1"/>
          </p:nvPr>
        </p:nvSpPr>
        <p:spPr>
          <a:xfrm>
            <a:off x="425450" y="1943097"/>
            <a:ext cx="9429750" cy="38163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7336"/>
            <a:ext cx="12192000" cy="740664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789332BA-1E3A-4A3F-9BA9-FCA827C19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>
            <a:lvl1pPr algn="l">
              <a:defRPr lang="en-US" sz="32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1C4FBD-8794-43BF-A685-C3599C844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876FD1BD-81B4-5942-B10E-C1D7AA13B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40" y="6212539"/>
            <a:ext cx="1419212" cy="5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684" y="6410572"/>
            <a:ext cx="374307" cy="328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100" b="1" i="0" smtClean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pPr algn="l"/>
              <a:t>‹#›</a:t>
            </a:fld>
            <a:endParaRPr lang="en-US" sz="1100" b="1" i="0" dirty="0">
              <a:solidFill>
                <a:schemeClr val="tx1">
                  <a:alpha val="50000"/>
                </a:schemeClr>
              </a:solidFill>
              <a:latin typeface="Calibri" panose="020F0502020204030204" pitchFamily="34" charset="0"/>
              <a:ea typeface="Roboto Condensed Light" charset="0"/>
              <a:cs typeface="Calibri" panose="020F050202020403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 userDrawn="1"/>
        </p:nvSpPr>
        <p:spPr>
          <a:xfrm>
            <a:off x="573506" y="6479134"/>
            <a:ext cx="10363200" cy="218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Roboto Condensed bold" panose="02000000000000000000" pitchFamily="2" charset="0"/>
                <a:cs typeface="Helvetica Neue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Roboto Condensed bol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4400" y="58817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7415"/>
            <a:ext cx="10363200" cy="4243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483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84" r:id="rId2"/>
    <p:sldLayoutId id="2147483783" r:id="rId3"/>
    <p:sldLayoutId id="2147483785" r:id="rId4"/>
    <p:sldLayoutId id="2147483781" r:id="rId5"/>
    <p:sldLayoutId id="2147483776" r:id="rId6"/>
    <p:sldLayoutId id="2147483777" r:id="rId7"/>
    <p:sldLayoutId id="2147483694" r:id="rId8"/>
    <p:sldLayoutId id="2147483761" r:id="rId9"/>
    <p:sldLayoutId id="2147483766" r:id="rId10"/>
    <p:sldLayoutId id="214748378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9D8EF4-734F-46A4-89F7-3A187ABA9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IMLA Mortgage Market Tracker </a:t>
            </a:r>
          </a:p>
          <a:p>
            <a:r>
              <a:rPr lang="fr-FR" dirty="0"/>
              <a:t>Q2 2019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7B8AD7-C719-4B05-8CC8-B5FC2A17D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583" y="5907217"/>
            <a:ext cx="11937999" cy="327554"/>
          </a:xfrm>
        </p:spPr>
        <p:txBody>
          <a:bodyPr/>
          <a:lstStyle/>
          <a:p>
            <a:r>
              <a:rPr lang="en-GB" dirty="0"/>
              <a:t>Prepared for the Intermediary Mortgage Lenders Association (IMLA)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10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Net* intermediary confidence trends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Net confidence levels have dropped back to Q4 18 levels this quarter. 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QH1a. Currently, how confident do you feel about the business outlook for the mortgage industry?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QH1b. And how confident do you feel about the business outlook for the intermediary sector of the mortgage industry?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QH1c. And how confident do you feel about the business outlook for your own firm?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Base: All respondents (301)</a:t>
            </a:r>
          </a:p>
        </p:txBody>
      </p:sp>
      <p:sp>
        <p:nvSpPr>
          <p:cNvPr id="12" name="Pentagon 11"/>
          <p:cNvSpPr/>
          <p:nvPr/>
        </p:nvSpPr>
        <p:spPr bwMode="auto">
          <a:xfrm>
            <a:off x="559557" y="5564437"/>
            <a:ext cx="10536071" cy="503794"/>
          </a:xfrm>
          <a:prstGeom prst="homePlate">
            <a:avLst>
              <a:gd name="adj" fmla="val 29518"/>
            </a:avLst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Pentagon 12"/>
          <p:cNvSpPr/>
          <p:nvPr/>
        </p:nvSpPr>
        <p:spPr bwMode="auto">
          <a:xfrm rot="16200000">
            <a:off x="-1512078" y="3584333"/>
            <a:ext cx="4464000" cy="503794"/>
          </a:xfrm>
          <a:prstGeom prst="homePlate">
            <a:avLst>
              <a:gd name="adj" fmla="val 29518"/>
            </a:avLst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58166"/>
              </p:ext>
            </p:extLst>
          </p:nvPr>
        </p:nvGraphicFramePr>
        <p:xfrm>
          <a:off x="465112" y="1626123"/>
          <a:ext cx="10740972" cy="453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3"/>
          <p:cNvSpPr>
            <a:spLocks noChangeArrowheads="1"/>
          </p:cNvSpPr>
          <p:nvPr/>
        </p:nvSpPr>
        <p:spPr bwMode="auto">
          <a:xfrm>
            <a:off x="398501" y="1335194"/>
            <a:ext cx="5165687" cy="240270"/>
          </a:xfrm>
          <a:prstGeom prst="rect">
            <a:avLst/>
          </a:prstGeom>
          <a:noFill/>
          <a:ln w="12700">
            <a:noFill/>
            <a:prstDash val="sysDot"/>
            <a:round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en-GB" sz="105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*Net confident = very / fairly confident </a:t>
            </a:r>
            <a:r>
              <a:rPr lang="en-GB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minus</a:t>
            </a:r>
            <a:r>
              <a:rPr lang="en-GB" sz="105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very / not at all confident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9367628" y="4712806"/>
            <a:ext cx="1728000" cy="232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GB" sz="1000" dirty="0">
                <a:solidFill>
                  <a:srgbClr val="FFFFFF"/>
                </a:solidFill>
                <a:latin typeface="Segoe UI Semibold" pitchFamily="34" charset="0"/>
              </a:rPr>
              <a:t>Mortgage</a:t>
            </a:r>
            <a:r>
              <a:rPr lang="en-GB" sz="1000" dirty="0">
                <a:solidFill>
                  <a:srgbClr val="ED174F"/>
                </a:solidFill>
                <a:latin typeface="Segoe UI Semibold" pitchFamily="34" charset="0"/>
              </a:rPr>
              <a:t> </a:t>
            </a:r>
            <a:r>
              <a:rPr lang="en-GB" sz="1000" dirty="0">
                <a:solidFill>
                  <a:srgbClr val="FFFFFF"/>
                </a:solidFill>
                <a:latin typeface="Segoe UI Semibold" pitchFamily="34" charset="0"/>
              </a:rPr>
              <a:t>Industry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9367628" y="4407877"/>
            <a:ext cx="1728000" cy="232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GB" sz="1000" dirty="0">
                <a:solidFill>
                  <a:srgbClr val="FFFFFF"/>
                </a:solidFill>
                <a:latin typeface="Segoe UI Semibold" pitchFamily="34" charset="0"/>
              </a:rPr>
              <a:t>Intermediary channel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9367628" y="4102948"/>
            <a:ext cx="1728000" cy="232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GB" sz="1000" dirty="0">
                <a:solidFill>
                  <a:srgbClr val="FFFFFF"/>
                </a:solidFill>
                <a:latin typeface="Segoe UI Semibold" pitchFamily="34" charset="0"/>
              </a:rPr>
              <a:t>Own firm</a:t>
            </a:r>
          </a:p>
        </p:txBody>
      </p:sp>
    </p:spTree>
    <p:extLst>
      <p:ext uri="{BB962C8B-B14F-4D97-AF65-F5344CB8AC3E}">
        <p14:creationId xmlns:p14="http://schemas.microsoft.com/office/powerpoint/2010/main" val="184945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 fontScale="90000"/>
          </a:bodyPr>
          <a:lstStyle/>
          <a:p>
            <a:r>
              <a:rPr lang="en-GB" dirty="0"/>
              <a:t>Positive reasons for felt level of confidence in one’s own business…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Reasons for feeling confident in their own business continue to be linked to qualities of their own business and strong reported business levels.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728532" y="1598177"/>
            <a:ext cx="1117268" cy="4309219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Segoe UI Semibold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Fairly / not confident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05601" y="1598177"/>
            <a:ext cx="1117268" cy="4309219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Segoe UI Semibold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confident</a:t>
            </a:r>
          </a:p>
        </p:txBody>
      </p:sp>
      <p:graphicFrame>
        <p:nvGraphicFramePr>
          <p:cNvPr id="14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767819"/>
              </p:ext>
            </p:extLst>
          </p:nvPr>
        </p:nvGraphicFramePr>
        <p:xfrm>
          <a:off x="876436" y="2288415"/>
          <a:ext cx="10350363" cy="3606281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291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</a:rPr>
                        <a:t>Qualities of this business</a:t>
                      </a: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Well established, good team, expanding team, hard working, experienced, large client base, honest and reliable, diversified (not reliant only on mortgages)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</a:rPr>
                        <a:t>Business is strong</a:t>
                      </a: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Growing, getting busier, new clients, good retention, repeat business, referrals / recommendations from clients or other professionals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market backdrop</a:t>
                      </a: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People will always want to buy a home, demand for re-mortgages will rise, new builds going up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for intermediaries/ advice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Calibri" panose="020F0502020204030204" pitchFamily="34" charset="0"/>
                      </a:endParaRP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More people turning to brokers/ need advice – banks reducing number of advisors, banks closing branches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outlook more stable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itchFamily="2" charset="2"/>
                        </a:rPr>
                        <a:t>Expect things to settle down after </a:t>
                      </a:r>
                      <a:r>
                        <a:rPr kumimoji="0" lang="en-US" sz="12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itchFamily="2" charset="2"/>
                        </a:rPr>
                        <a:t>Brexit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itchFamily="2" charset="2"/>
                        </a:rPr>
                        <a:t>, making changes to adapt to the market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75" y="2513463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75" y="3239784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75" y="471743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75" y="4014715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90" y="5450855"/>
            <a:ext cx="311770" cy="3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7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 fontScale="90000"/>
          </a:bodyPr>
          <a:lstStyle/>
          <a:p>
            <a:r>
              <a:rPr lang="en-GB" dirty="0"/>
              <a:t>Negative reasons for lower confidence in one’s own business…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Brexit continues to be the key factor which encourages lower confidence, with more intermediaries feeling that this will have a negative impact on their business than before.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405601" y="1598177"/>
            <a:ext cx="1117268" cy="2988419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Segoe UI Semibold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Fairly/ not confident</a:t>
            </a:r>
          </a:p>
        </p:txBody>
      </p:sp>
      <p:graphicFrame>
        <p:nvGraphicFramePr>
          <p:cNvPr id="17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52252"/>
              </p:ext>
            </p:extLst>
          </p:nvPr>
        </p:nvGraphicFramePr>
        <p:xfrm>
          <a:off x="998953" y="2277872"/>
          <a:ext cx="9084849" cy="2283324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340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Brexit</a:t>
                      </a: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Brokers are now more certain that Brexit will negatively impact their business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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Uncertainty</a:t>
                      </a: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How will market changes impact business? What influence will Robo Advice have on future success? 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ED174F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Slow down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business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6000" marR="0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  <a:sym typeface="Wingdings" pitchFamily="2" charset="2"/>
                        </a:rPr>
                        <a:t>Less business than before. Market slowing down/ quieter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+mn-lt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marL="84406" marR="84406" marT="38100" marB="38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47" y="2486167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47" y="4002088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47" y="3212488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02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Reasons for felt level of confidence in own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Examples of verbatim responses from intermediaries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4613" y="2271392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Business is consistent, I have been trading a long time and have a good client base. Clients regularly come back to us. </a:t>
            </a:r>
            <a:r>
              <a:rPr lang="en-GB" sz="1100" b="1" dirty="0">
                <a:solidFill>
                  <a:srgbClr val="404040"/>
                </a:solidFill>
              </a:rPr>
              <a:t>(Very confident)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811" y="2271392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We have developed a really good client referral system and good client book -  the quality of our work speaks for ourselves. </a:t>
            </a:r>
            <a:r>
              <a:rPr lang="en-GB" sz="1100" b="1" dirty="0">
                <a:solidFill>
                  <a:srgbClr val="404040"/>
                </a:solidFill>
              </a:rPr>
              <a:t>(Very confident)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7415" y="2271392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Because I believe people will always want mortgages, and therefore will always need intermediaries to help them. </a:t>
            </a:r>
            <a:r>
              <a:rPr lang="en-GB" sz="1100" b="1" dirty="0">
                <a:solidFill>
                  <a:srgbClr val="404040"/>
                </a:solidFill>
              </a:rPr>
              <a:t>(Very confident)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20218" y="2271392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There will be a growing demand for mortgage brokers because of the diminishing appetite of lenders wanting to take responsibility for decisions themselves, employing advisors. </a:t>
            </a:r>
            <a:r>
              <a:rPr lang="en-GB" sz="1100" b="1" dirty="0">
                <a:solidFill>
                  <a:srgbClr val="404040"/>
                </a:solidFill>
              </a:rPr>
              <a:t>(Very confident)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39784" y="4151285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Because more and more people are now going online for this service.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404040"/>
                </a:solidFill>
              </a:rPr>
              <a:t>(Not very confident)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21135" y="4139284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 err="1">
                <a:solidFill>
                  <a:srgbClr val="404040"/>
                </a:solidFill>
              </a:rPr>
              <a:t>Brexit</a:t>
            </a:r>
            <a:r>
              <a:rPr lang="en-GB" sz="1100" i="1" dirty="0">
                <a:solidFill>
                  <a:srgbClr val="404040"/>
                </a:solidFill>
              </a:rPr>
              <a:t> is a big factor. Nobody is making a decision. No one is prepared to make a financial decision. </a:t>
            </a:r>
            <a:r>
              <a:rPr lang="en-GB" sz="1100" b="1" dirty="0">
                <a:solidFill>
                  <a:srgbClr val="404040"/>
                </a:solidFill>
              </a:rPr>
              <a:t>(Not very confident)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30459" y="4139284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Because there is so much uncertainty, lenders are making it more difficult, they are doing more business online. This will affect the intermediary market. </a:t>
            </a:r>
            <a:r>
              <a:rPr lang="en-GB" sz="1100" b="1" dirty="0">
                <a:solidFill>
                  <a:srgbClr val="404040"/>
                </a:solidFill>
              </a:rPr>
              <a:t>(Fairly confident)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811" y="4151285"/>
            <a:ext cx="25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solidFill>
                  <a:srgbClr val="404040"/>
                </a:solidFill>
              </a:rPr>
              <a:t> In a little lull currently, once Brexit is out of the way, we will see a positive reaction in the market.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 i="1" dirty="0">
                <a:solidFill>
                  <a:srgbClr val="404040"/>
                </a:solidFill>
              </a:rPr>
              <a:t>(</a:t>
            </a:r>
            <a:r>
              <a:rPr lang="en-GB" sz="1100" b="1" dirty="0">
                <a:solidFill>
                  <a:srgbClr val="404040"/>
                </a:solidFill>
              </a:rPr>
              <a:t>Very confident)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1811" y="1901974"/>
            <a:ext cx="2520000" cy="3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Qualities of this business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8739784" y="3791245"/>
            <a:ext cx="2520000" cy="39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Competition from online services</a:t>
            </a: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3314613" y="1901974"/>
            <a:ext cx="2520000" cy="3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Business is strong</a:t>
            </a: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6017415" y="1901974"/>
            <a:ext cx="2520000" cy="3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Positive market backdrop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8720218" y="1901974"/>
            <a:ext cx="2520000" cy="3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More demand for intermediaries</a:t>
            </a: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3321135" y="3779244"/>
            <a:ext cx="2520000" cy="39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Brexit</a:t>
            </a: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6030459" y="3779244"/>
            <a:ext cx="2520000" cy="39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Uncertainty</a:t>
            </a:r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611811" y="3791245"/>
            <a:ext cx="2520000" cy="3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7925" tIns="38963" rIns="77925" bIns="38963" anchor="ctr">
            <a:noAutofit/>
          </a:bodyPr>
          <a:lstStyle/>
          <a:p>
            <a:pPr algn="ctr" eaLnBrk="0" hangingPunct="0"/>
            <a:r>
              <a:rPr lang="en-GB" sz="1200" dirty="0">
                <a:solidFill>
                  <a:srgbClr val="FFFFFF"/>
                </a:solidFill>
                <a:latin typeface="Segoe UI Semibold" pitchFamily="34" charset="0"/>
              </a:rPr>
              <a:t>Future outlook more stable</a:t>
            </a:r>
          </a:p>
        </p:txBody>
      </p:sp>
    </p:spTree>
    <p:extLst>
      <p:ext uri="{BB962C8B-B14F-4D97-AF65-F5344CB8AC3E}">
        <p14:creationId xmlns:p14="http://schemas.microsoft.com/office/powerpoint/2010/main" val="296225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2DAA7E8-7A8D-452B-AC3C-C27B7D2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flow</a:t>
            </a:r>
          </a:p>
        </p:txBody>
      </p:sp>
    </p:spTree>
    <p:extLst>
      <p:ext uri="{BB962C8B-B14F-4D97-AF65-F5344CB8AC3E}">
        <p14:creationId xmlns:p14="http://schemas.microsoft.com/office/powerpoint/2010/main" val="128999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Average number of DIPs in last 3 months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The number of DIPs that the average intermediary has dealt with remains relatively stable this quarter at 27, although this figure has increased over the quarter.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QHX1. In the last 3 months, approximately how many DIPs have you dealt with personally?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808226840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0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682020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29</a:t>
            </a: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2176642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31</a:t>
            </a: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>
            <a:off x="3671264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27</a:t>
            </a: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5165886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27</a:t>
            </a: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>
            <a:off x="666050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2018: 28</a:t>
            </a:r>
          </a:p>
        </p:txBody>
      </p:sp>
      <p:cxnSp>
        <p:nvCxnSpPr>
          <p:cNvPr id="17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815512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26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3461F70F-704D-C543-8A7F-8E3EC5C94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495" y="1567232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27</a:t>
            </a:r>
          </a:p>
        </p:txBody>
      </p:sp>
    </p:spTree>
    <p:extLst>
      <p:ext uri="{BB962C8B-B14F-4D97-AF65-F5344CB8AC3E}">
        <p14:creationId xmlns:p14="http://schemas.microsoft.com/office/powerpoint/2010/main" val="319179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Average number of DIPs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The average number of DIPs dealt with continues to be linked to firm size (by sales decile). Those handling buy to let mortgages hav</a:t>
            </a:r>
            <a:r>
              <a:rPr lang="en-GB" sz="1700" dirty="0"/>
              <a:t>e dealt with a lower number of DIPs on average.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QHX1. In the last 3 months, approximately how many DIPs have you dealt with personally?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1601575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14784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marR="0" indent="0" algn="ctr" defTabSz="914296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(+4)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en-GB" sz="1200" b="0" kern="1200" baseline="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(=)</a:t>
                      </a:r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DIPs resulting in a DIP accept (%)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The average proportion of DIPs resulting in a DIP accept is relatively stable this quarter at 85%. 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QHX2. In the last 3 months, what proportion of these DIPs have resulted in a DIP accept?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4222250967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698705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82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193327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82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87949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84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182571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84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677193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2018: 84</a:t>
            </a:r>
          </a:p>
        </p:txBody>
      </p:sp>
      <p:cxnSp>
        <p:nvCxnSpPr>
          <p:cNvPr id="28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688104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85</a:t>
            </a: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7FDD137B-C65C-6645-86EA-96CEA6A2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406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86</a:t>
            </a:r>
          </a:p>
        </p:txBody>
      </p:sp>
    </p:spTree>
    <p:extLst>
      <p:ext uri="{BB962C8B-B14F-4D97-AF65-F5344CB8AC3E}">
        <p14:creationId xmlns:p14="http://schemas.microsoft.com/office/powerpoint/2010/main" val="45237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DIPs resulting in a DIP accept (%)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Conversion from DIP to DIP accept has decreased among smaller firms this quarter. Conversion is highest among those dealing with first time buyer and mover cases.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QHX2. In the last 3 months, what proportion of these DIPs have resulted in a DIP accept?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46468602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92671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 (-6)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</a:t>
                      </a:r>
                      <a:r>
                        <a:rPr lang="en-GB" sz="1200" b="0" kern="1200" baseline="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(-2)</a:t>
                      </a:r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0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DIP accepts resulting in a full application (%)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The average proportion of DIP accepts resulting in a full application is stable this quarter at 83%.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QH3. In the last 3 months, what proportion of these DIP accepts have led to a full mortgage application?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3758751964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10284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80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204906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76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9952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84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194150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80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688772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82</a:t>
            </a:r>
          </a:p>
        </p:txBody>
      </p:sp>
      <p:cxnSp>
        <p:nvCxnSpPr>
          <p:cNvPr id="28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67652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83</a:t>
            </a: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21F95271-D5A0-5441-AD6B-775119A5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410" y="1565617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84</a:t>
            </a:r>
          </a:p>
        </p:txBody>
      </p:sp>
    </p:spTree>
    <p:extLst>
      <p:ext uri="{BB962C8B-B14F-4D97-AF65-F5344CB8AC3E}">
        <p14:creationId xmlns:p14="http://schemas.microsoft.com/office/powerpoint/2010/main" val="5512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788571C-23FE-4615-9B5B-512E0DC98561}"/>
              </a:ext>
            </a:extLst>
          </p:cNvPr>
          <p:cNvGrpSpPr/>
          <p:nvPr/>
        </p:nvGrpSpPr>
        <p:grpSpPr>
          <a:xfrm>
            <a:off x="508299" y="1676979"/>
            <a:ext cx="9113233" cy="721783"/>
            <a:chOff x="421215" y="1589895"/>
            <a:chExt cx="9113233" cy="721783"/>
          </a:xfrm>
        </p:grpSpPr>
        <p:sp>
          <p:nvSpPr>
            <p:cNvPr id="30" name="TextBox 13"/>
            <p:cNvSpPr txBox="1"/>
            <p:nvPr/>
          </p:nvSpPr>
          <p:spPr>
            <a:xfrm>
              <a:off x="1306285" y="1766120"/>
              <a:ext cx="8228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Background &amp; methodology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1215" y="1589895"/>
              <a:ext cx="700617" cy="721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B5A66BA-CED8-4780-B41C-1A35DEA05DDC}"/>
              </a:ext>
            </a:extLst>
          </p:cNvPr>
          <p:cNvGrpSpPr/>
          <p:nvPr/>
        </p:nvGrpSpPr>
        <p:grpSpPr>
          <a:xfrm>
            <a:off x="508299" y="5097147"/>
            <a:ext cx="9252932" cy="721783"/>
            <a:chOff x="421215" y="5010063"/>
            <a:chExt cx="9252932" cy="721783"/>
          </a:xfrm>
        </p:grpSpPr>
        <p:sp>
          <p:nvSpPr>
            <p:cNvPr id="33" name="TextBox 13"/>
            <p:cNvSpPr txBox="1"/>
            <p:nvPr/>
          </p:nvSpPr>
          <p:spPr>
            <a:xfrm>
              <a:off x="1306284" y="5186288"/>
              <a:ext cx="83678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Business flow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1215" y="5010063"/>
              <a:ext cx="700617" cy="721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099AC01-FC23-47FD-A86C-6176336AC100}"/>
              </a:ext>
            </a:extLst>
          </p:cNvPr>
          <p:cNvGrpSpPr/>
          <p:nvPr/>
        </p:nvGrpSpPr>
        <p:grpSpPr>
          <a:xfrm>
            <a:off x="508299" y="3959656"/>
            <a:ext cx="9113232" cy="721783"/>
            <a:chOff x="421215" y="3875417"/>
            <a:chExt cx="9113232" cy="721783"/>
          </a:xfrm>
        </p:grpSpPr>
        <p:sp>
          <p:nvSpPr>
            <p:cNvPr id="32" name="TextBox 13"/>
            <p:cNvSpPr txBox="1"/>
            <p:nvPr/>
          </p:nvSpPr>
          <p:spPr>
            <a:xfrm>
              <a:off x="1306284" y="4051642"/>
              <a:ext cx="8228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Business volumes and confidence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1215" y="3875417"/>
              <a:ext cx="700617" cy="7217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1BE2DC-3025-47EF-9E79-E4D338B211AE}"/>
              </a:ext>
            </a:extLst>
          </p:cNvPr>
          <p:cNvGrpSpPr/>
          <p:nvPr/>
        </p:nvGrpSpPr>
        <p:grpSpPr>
          <a:xfrm>
            <a:off x="508299" y="2822165"/>
            <a:ext cx="9113234" cy="721783"/>
            <a:chOff x="421215" y="2718857"/>
            <a:chExt cx="9113234" cy="721783"/>
          </a:xfrm>
        </p:grpSpPr>
        <p:sp>
          <p:nvSpPr>
            <p:cNvPr id="31" name="TextBox 13"/>
            <p:cNvSpPr txBox="1"/>
            <p:nvPr/>
          </p:nvSpPr>
          <p:spPr>
            <a:xfrm>
              <a:off x="1306286" y="2895082"/>
              <a:ext cx="8228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Executive summary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215" y="2718857"/>
              <a:ext cx="700617" cy="721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874" y="1776261"/>
            <a:ext cx="205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5874" y="2921446"/>
            <a:ext cx="205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5874" y="4058937"/>
            <a:ext cx="205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5874" y="5196428"/>
            <a:ext cx="205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00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DIP accepts resulting in a full application (%)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Conversion from DIP accept to full application is slightly higher among intermediaries dealing with mover mortgage cases.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QH3. In the last 3 months, what proportion of these DIP accepts have led to a full mortgage application?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215132962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7128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(-3)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 (-9)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</a:t>
                      </a:r>
                      <a:r>
                        <a:rPr lang="en-GB" sz="1200" b="0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(+1)</a:t>
                      </a:r>
                      <a:endParaRPr lang="en-GB" sz="1200" b="0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83 (-3)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7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Full applications resulting in an offer (%)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The proportion of full applications resulting in an offer remains strong, edging up to a new high of 90% this quarter. 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781358692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698706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88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19332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88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87950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88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182572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88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677194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2018: 89</a:t>
            </a:r>
          </a:p>
        </p:txBody>
      </p:sp>
      <p:cxnSp>
        <p:nvCxnSpPr>
          <p:cNvPr id="28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676518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90</a:t>
            </a: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286CA736-C34D-F446-BB8D-5DCD7CE43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257" y="1577192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89</a:t>
            </a:r>
          </a:p>
        </p:txBody>
      </p:sp>
    </p:spTree>
    <p:extLst>
      <p:ext uri="{BB962C8B-B14F-4D97-AF65-F5344CB8AC3E}">
        <p14:creationId xmlns:p14="http://schemas.microsoft.com/office/powerpoint/2010/main" val="358216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Full applications resulting in an offer (%)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Conversion from full application to offer shows little variance by firm size and type of mortgages dealt with.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88897905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71556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70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Offers resulting in a completion (%)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The proportion of offers resulting in a completion has edged up this quarter, reaching a new high (88%).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93286944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671649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86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166271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82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60893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85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155515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82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650137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2018: 87</a:t>
            </a:r>
          </a:p>
        </p:txBody>
      </p:sp>
      <p:cxnSp>
        <p:nvCxnSpPr>
          <p:cNvPr id="28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664947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88</a:t>
            </a: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D419AD62-4183-A540-AA95-EDAD9D92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816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86</a:t>
            </a:r>
          </a:p>
        </p:txBody>
      </p:sp>
    </p:spTree>
    <p:extLst>
      <p:ext uri="{BB962C8B-B14F-4D97-AF65-F5344CB8AC3E}">
        <p14:creationId xmlns:p14="http://schemas.microsoft.com/office/powerpoint/2010/main" val="426167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Offers resulting in a completion (%)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Conversion from offer to completion has recovered among those dealing with first time buyer and mover mortgage cases.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60176527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78897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 (+5)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(+5)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(+4)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(+4)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 (+4)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</a:t>
                      </a:r>
                      <a:r>
                        <a:rPr lang="en-GB" sz="1200" b="0" kern="1200" baseline="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Conversion from DIP to completion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Conversion from DIP to completion remains stable this quarter at 56%. There is highest drop out between DIP accept and full application, as was the case previously. 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QHX1. In the last 3 months, approximately how many DIPs have you dealt with personally?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QHX2. In the last 3 months, what proportion of these DIPs have resulted in a DIP accept? 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QH3. In the last 3 months, what proportion of these DIP accepts have led to a full mortgage application?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45901" y="1937097"/>
            <a:ext cx="1944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27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389901" y="2785889"/>
            <a:ext cx="1656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23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533901" y="3634681"/>
            <a:ext cx="1368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19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5901" y="4483473"/>
            <a:ext cx="1224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17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677901" y="5332266"/>
            <a:ext cx="1080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5" name="Curved Connector 4"/>
          <p:cNvCxnSpPr>
            <a:stCxn id="25" idx="3"/>
            <a:endCxn id="26" idx="3"/>
          </p:cNvCxnSpPr>
          <p:nvPr/>
        </p:nvCxnSpPr>
        <p:spPr>
          <a:xfrm flipH="1">
            <a:off x="5045901" y="2153097"/>
            <a:ext cx="144000" cy="848792"/>
          </a:xfrm>
          <a:prstGeom prst="curvedConnector3">
            <a:avLst>
              <a:gd name="adj1" fmla="val -158750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6" idx="3"/>
            <a:endCxn id="27" idx="3"/>
          </p:cNvCxnSpPr>
          <p:nvPr/>
        </p:nvCxnSpPr>
        <p:spPr>
          <a:xfrm flipH="1">
            <a:off x="4901901" y="3001889"/>
            <a:ext cx="144000" cy="848792"/>
          </a:xfrm>
          <a:prstGeom prst="curvedConnector3">
            <a:avLst>
              <a:gd name="adj1" fmla="val -158750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7" idx="3"/>
            <a:endCxn id="28" idx="3"/>
          </p:cNvCxnSpPr>
          <p:nvPr/>
        </p:nvCxnSpPr>
        <p:spPr>
          <a:xfrm flipH="1">
            <a:off x="4829901" y="3850681"/>
            <a:ext cx="72000" cy="848792"/>
          </a:xfrm>
          <a:prstGeom prst="curvedConnector3">
            <a:avLst>
              <a:gd name="adj1" fmla="val -317500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8" idx="3"/>
            <a:endCxn id="29" idx="3"/>
          </p:cNvCxnSpPr>
          <p:nvPr/>
        </p:nvCxnSpPr>
        <p:spPr>
          <a:xfrm flipH="1">
            <a:off x="4757901" y="4699473"/>
            <a:ext cx="72000" cy="848793"/>
          </a:xfrm>
          <a:prstGeom prst="curvedConnector3">
            <a:avLst>
              <a:gd name="adj1" fmla="val -317500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535646" y="2397493"/>
            <a:ext cx="2626399" cy="2906376"/>
            <a:chOff x="4211958" y="1867750"/>
            <a:chExt cx="2232248" cy="2906376"/>
          </a:xfrm>
        </p:grpSpPr>
        <p:sp>
          <p:nvSpPr>
            <p:cNvPr id="43" name="Rectangle 42"/>
            <p:cNvSpPr/>
            <p:nvPr/>
          </p:nvSpPr>
          <p:spPr bwMode="auto">
            <a:xfrm>
              <a:off x="4211958" y="1867750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DIPs to DIP accepts: </a:t>
              </a: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85% </a:t>
              </a:r>
              <a:r>
                <a: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86% in Q1)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211958" y="2716542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DIP accepts to full applications: </a:t>
              </a: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83%</a:t>
              </a: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84% in Q1)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211958" y="3565334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full applications to offers: </a:t>
              </a: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90% </a:t>
              </a:r>
              <a:r>
                <a: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89% in Q1)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211958" y="4414126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offers to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completions: </a:t>
              </a: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88% </a:t>
              </a:r>
              <a:r>
                <a: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86% in Q1)</a:t>
              </a: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931349" y="3633728"/>
            <a:ext cx="2492714" cy="4339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Conversion of DIPs to completions: 56%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(vs. 56% in Q1)</a:t>
            </a:r>
          </a:p>
        </p:txBody>
      </p:sp>
      <p:cxnSp>
        <p:nvCxnSpPr>
          <p:cNvPr id="52" name="Curved Connector 51"/>
          <p:cNvCxnSpPr>
            <a:stCxn id="43" idx="3"/>
            <a:endCxn id="46" idx="3"/>
          </p:cNvCxnSpPr>
          <p:nvPr/>
        </p:nvCxnSpPr>
        <p:spPr>
          <a:xfrm>
            <a:off x="8162045" y="2577493"/>
            <a:ext cx="12700" cy="2546376"/>
          </a:xfrm>
          <a:prstGeom prst="curvedConnector3">
            <a:avLst>
              <a:gd name="adj1" fmla="val 5232559"/>
            </a:avLst>
          </a:prstGeom>
          <a:ln w="9525" cmpd="sng">
            <a:solidFill>
              <a:schemeClr val="accent1"/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214E82-F561-DF41-AAF4-DE5AAB962EA4}"/>
              </a:ext>
            </a:extLst>
          </p:cNvPr>
          <p:cNvSpPr txBox="1"/>
          <p:nvPr/>
        </p:nvSpPr>
        <p:spPr>
          <a:xfrm>
            <a:off x="3903388" y="1548543"/>
            <a:ext cx="70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# clients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11163" y="1937097"/>
            <a:ext cx="2671949" cy="3827169"/>
            <a:chOff x="-395824" y="1489348"/>
            <a:chExt cx="2671949" cy="3175299"/>
          </a:xfrm>
        </p:grpSpPr>
        <p:sp>
          <p:nvSpPr>
            <p:cNvPr id="41" name="Rectangle 40"/>
            <p:cNvSpPr/>
            <p:nvPr/>
          </p:nvSpPr>
          <p:spPr bwMode="auto">
            <a:xfrm>
              <a:off x="-383124" y="1489348"/>
              <a:ext cx="2659249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Initial pool of DIPs</a:t>
              </a: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(average number of DIPs in last 3 months)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-395824" y="2191986"/>
              <a:ext cx="2671949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DIP accepts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-383124" y="2896206"/>
              <a:ext cx="2659249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full applications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-395824" y="3601217"/>
              <a:ext cx="2671949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offers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-395824" y="4304647"/>
              <a:ext cx="2671949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completions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788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Conversion from DIP to completion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Conversion from DIP to completion is strongest among those dealing with mover mortgages.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QHX1. In the last 3 months, approximately how many DIPs have you dealt with personally?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QHX2. In the last 3 months, what proportion of these DIPs have resulted in a DIP accept? 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QH3. In the last 3 months, what proportion of these DIP accepts have led to a full mortgage application?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231497128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96514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 (-1)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 (-9)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 (+5)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 (=)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 (-4)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5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Conversion from full application to completion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8 in 10 full applications resulted in a completion this quarter, up from 77% in quarter 1.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QHX1. In the last 3 months, approximately how many DIPs have you dealt with personally?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QHX2. In the last 3 months, what proportion of these DIPs have resulted in a DIP accept? 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QH3. In the last 3 months, what proportion of these DIP accepts have led to a full mortgage application?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569901" y="2507583"/>
            <a:ext cx="1296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19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41901" y="3356375"/>
            <a:ext cx="1152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17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749901" y="4205168"/>
            <a:ext cx="936000" cy="43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15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20776" y="2505678"/>
            <a:ext cx="1662336" cy="2131492"/>
            <a:chOff x="613789" y="2896206"/>
            <a:chExt cx="1662336" cy="176844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3789" y="2896206"/>
              <a:ext cx="1662336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full applications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13789" y="3601217"/>
              <a:ext cx="1662336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offers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3789" y="4304647"/>
              <a:ext cx="1662336" cy="3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Pool of completions</a:t>
              </a:r>
            </a:p>
          </p:txBody>
        </p:sp>
      </p:grpSp>
      <p:cxnSp>
        <p:nvCxnSpPr>
          <p:cNvPr id="37" name="Curved Connector 36"/>
          <p:cNvCxnSpPr>
            <a:stCxn id="27" idx="3"/>
            <a:endCxn id="28" idx="3"/>
          </p:cNvCxnSpPr>
          <p:nvPr/>
        </p:nvCxnSpPr>
        <p:spPr>
          <a:xfrm flipH="1">
            <a:off x="4793901" y="2723583"/>
            <a:ext cx="72000" cy="848792"/>
          </a:xfrm>
          <a:prstGeom prst="curvedConnector3">
            <a:avLst>
              <a:gd name="adj1" fmla="val -317500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8" idx="3"/>
            <a:endCxn id="29" idx="3"/>
          </p:cNvCxnSpPr>
          <p:nvPr/>
        </p:nvCxnSpPr>
        <p:spPr>
          <a:xfrm flipH="1">
            <a:off x="4685901" y="3572375"/>
            <a:ext cx="108000" cy="848793"/>
          </a:xfrm>
          <a:prstGeom prst="curvedConnector3">
            <a:avLst>
              <a:gd name="adj1" fmla="val -211667"/>
            </a:avLst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535646" y="2967979"/>
            <a:ext cx="2626399" cy="1208792"/>
            <a:chOff x="4211958" y="3565334"/>
            <a:chExt cx="2232248" cy="1208792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211958" y="3565334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full applications to offers: </a:t>
              </a:r>
              <a:r>
                <a:rPr lang="en-GB" sz="12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90% </a:t>
              </a:r>
              <a:r>
                <a:rPr lang="en-GB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89% in Q4)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211958" y="4414126"/>
              <a:ext cx="2232248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Conversion of offers to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completions: </a:t>
              </a:r>
              <a:r>
                <a:rPr lang="en-GB" sz="1200" b="1" dirty="0">
                  <a:solidFill>
                    <a:schemeClr val="accent3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88% </a:t>
              </a:r>
              <a:r>
                <a:rPr lang="en-GB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(vs. 86% in Q4)</a:t>
              </a: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931349" y="3356375"/>
            <a:ext cx="2243332" cy="4339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Conversion of full applications to completions:80%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(vs. 77% in Q1 )</a:t>
            </a:r>
          </a:p>
        </p:txBody>
      </p:sp>
      <p:cxnSp>
        <p:nvCxnSpPr>
          <p:cNvPr id="52" name="Curved Connector 51"/>
          <p:cNvCxnSpPr>
            <a:stCxn id="45" idx="3"/>
            <a:endCxn id="46" idx="3"/>
          </p:cNvCxnSpPr>
          <p:nvPr/>
        </p:nvCxnSpPr>
        <p:spPr>
          <a:xfrm>
            <a:off x="8162045" y="3147979"/>
            <a:ext cx="12700" cy="848792"/>
          </a:xfrm>
          <a:prstGeom prst="curvedConnector3">
            <a:avLst>
              <a:gd name="adj1" fmla="val 3558134"/>
            </a:avLst>
          </a:prstGeom>
          <a:ln w="9525" cmpd="sng">
            <a:solidFill>
              <a:schemeClr val="accent1"/>
            </a:solidFill>
            <a:prstDash val="solid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73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Conversion from full application to completion (%)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Conversion from full application to completion has edged up this quarter, reaching a new high of 80%.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407246190"/>
              </p:ext>
            </p:extLst>
          </p:nvPr>
        </p:nvGraphicFramePr>
        <p:xfrm>
          <a:off x="411162" y="1943100"/>
          <a:ext cx="10866437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4"/>
          <p:cNvCxnSpPr/>
          <p:nvPr/>
        </p:nvCxnSpPr>
        <p:spPr>
          <a:xfrm>
            <a:off x="21084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/>
          <p:cNvCxnSpPr/>
          <p:nvPr/>
        </p:nvCxnSpPr>
        <p:spPr>
          <a:xfrm>
            <a:off x="360310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659246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808714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>
            <a:off x="958182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9660062" y="1568300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2019: 80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690915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2017: 75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185537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2018: 72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80159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2018: 75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174781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2018: 72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669403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2018: 77</a:t>
            </a:r>
          </a:p>
        </p:txBody>
      </p:sp>
      <p:cxnSp>
        <p:nvCxnSpPr>
          <p:cNvPr id="28" name="Straight Connector 4"/>
          <p:cNvCxnSpPr/>
          <p:nvPr/>
        </p:nvCxnSpPr>
        <p:spPr>
          <a:xfrm>
            <a:off x="5097782" y="1563687"/>
            <a:ext cx="0" cy="460057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8164023" y="1563688"/>
            <a:ext cx="1332000" cy="396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36000" rIns="36000" anchor="ctr">
            <a:noAutofit/>
          </a:bodyPr>
          <a:lstStyle/>
          <a:p>
            <a:pPr algn="ctr" eaLnBrk="0" hangingPunct="0"/>
            <a:r>
              <a:rPr lang="en-GB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2019: 77</a:t>
            </a:r>
          </a:p>
        </p:txBody>
      </p:sp>
    </p:spTree>
    <p:extLst>
      <p:ext uri="{BB962C8B-B14F-4D97-AF65-F5344CB8AC3E}">
        <p14:creationId xmlns:p14="http://schemas.microsoft.com/office/powerpoint/2010/main" val="212122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Conversion from full application to completion – By business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Conversion from full application to completion is highest among those dealing with mover mortgages.</a:t>
            </a:r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QH4. In the last 3 months, what proportion of your full applications have led to an offer?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QH5. And in the last 3 months, what proportion of your client’s mortgage offers have led to a completion?</a:t>
            </a:r>
          </a:p>
          <a:p>
            <a:pPr lvl="0">
              <a:defRPr/>
            </a:pPr>
            <a:r>
              <a:rPr lang="en-GB" dirty="0">
                <a:solidFill>
                  <a:srgbClr val="4A5B73"/>
                </a:solidFill>
              </a:rPr>
              <a:t>Base: All Q2 respondents (301)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68977094"/>
              </p:ext>
            </p:extLst>
          </p:nvPr>
        </p:nvGraphicFramePr>
        <p:xfrm>
          <a:off x="396874" y="1981200"/>
          <a:ext cx="8775701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564188" y="6234132"/>
            <a:ext cx="3116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At least 4 out of every 10 residential mortgages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At least 2 out of 10 mortgaged placed</a:t>
            </a:r>
          </a:p>
          <a:p>
            <a:r>
              <a:rPr lang="en-GB" sz="1000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Any mortgages placed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42434"/>
              </p:ext>
            </p:extLst>
          </p:nvPr>
        </p:nvGraphicFramePr>
        <p:xfrm>
          <a:off x="9286875" y="1777008"/>
          <a:ext cx="1181100" cy="42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marL="0" algn="ctr" defTabSz="914296" rtl="0" eaLnBrk="0" latinLnBrk="0" hangingPunct="0"/>
                      <a:r>
                        <a:rPr lang="en-GB" sz="1600" b="1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Q1 2019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(+7)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 (+5)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 (+1)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(+3)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endParaRPr lang="en-GB" sz="1200" b="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(+5)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 (+7)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 (+2)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marL="0" algn="ctr" defTabSz="914296" rtl="0" eaLnBrk="0" fontAlgn="b" latinLnBrk="0" hangingPunct="0"/>
                      <a:r>
                        <a:rPr lang="en-GB" sz="1200" b="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 (-2)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20" name="Straight Connector 4"/>
          <p:cNvCxnSpPr/>
          <p:nvPr/>
        </p:nvCxnSpPr>
        <p:spPr>
          <a:xfrm flipH="1">
            <a:off x="411164" y="25114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"/>
          <p:cNvCxnSpPr/>
          <p:nvPr/>
        </p:nvCxnSpPr>
        <p:spPr>
          <a:xfrm flipH="1">
            <a:off x="396875" y="329247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H="1">
            <a:off x="396875" y="4606926"/>
            <a:ext cx="10866438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6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2DAA7E8-7A8D-452B-AC3C-C27B7D2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 &amp; methodology</a:t>
            </a:r>
          </a:p>
        </p:txBody>
      </p:sp>
    </p:spTree>
    <p:extLst>
      <p:ext uri="{BB962C8B-B14F-4D97-AF65-F5344CB8AC3E}">
        <p14:creationId xmlns:p14="http://schemas.microsoft.com/office/powerpoint/2010/main" val="643738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6725" y="1674111"/>
            <a:ext cx="10278550" cy="1864480"/>
            <a:chOff x="658754" y="1674111"/>
            <a:chExt cx="10278550" cy="1864480"/>
          </a:xfrm>
        </p:grpSpPr>
        <p:sp>
          <p:nvSpPr>
            <p:cNvPr id="16" name="TextBox 1"/>
            <p:cNvSpPr txBox="1"/>
            <p:nvPr/>
          </p:nvSpPr>
          <p:spPr>
            <a:xfrm>
              <a:off x="658754" y="1742351"/>
              <a:ext cx="4608000" cy="17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16000" tIns="72000" rIns="216000" bIns="72000" rtlCol="1" anchor="ctr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b="1" dirty="0">
                  <a:solidFill>
                    <a:schemeClr val="accent3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MARK LONG, DIRECTOR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+44 (0) 20 7400 1016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+44 (0) 7966 454 958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Mark.Long@bva-bdrc.com</a:t>
              </a: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6329304" y="1742351"/>
              <a:ext cx="4608000" cy="17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16000" tIns="72000" rIns="216000" bIns="72000" rtlCol="1" anchor="ctr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b="1" dirty="0">
                  <a:solidFill>
                    <a:schemeClr val="accent3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SAM BURTON, RESEARCH DIRECTOR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+44 (0) 20 7400 0396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Sam.Burton@bva-bdrc.com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58754" y="1674111"/>
              <a:ext cx="4392000" cy="0"/>
            </a:xfrm>
            <a:prstGeom prst="line">
              <a:avLst/>
            </a:prstGeom>
            <a:ln w="190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4754" y="3538591"/>
              <a:ext cx="4392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58754" y="1674111"/>
              <a:ext cx="1" cy="1728000"/>
            </a:xfrm>
            <a:prstGeom prst="line">
              <a:avLst/>
            </a:prstGeom>
            <a:ln w="190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66753" y="1810591"/>
              <a:ext cx="1" cy="172800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329304" y="1674111"/>
              <a:ext cx="4392000" cy="0"/>
            </a:xfrm>
            <a:prstGeom prst="line">
              <a:avLst/>
            </a:prstGeom>
            <a:ln w="190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545304" y="3538591"/>
              <a:ext cx="4392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9304" y="1674111"/>
              <a:ext cx="1" cy="1728000"/>
            </a:xfrm>
            <a:prstGeom prst="line">
              <a:avLst/>
            </a:prstGeom>
            <a:ln w="190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937303" y="1810591"/>
              <a:ext cx="1" cy="172800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Users\samburt\Downloads\phone-receiver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07" y="2271501"/>
              <a:ext cx="246899" cy="24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samburt\Downloads\phone-receiver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806" y="2271500"/>
              <a:ext cx="246899" cy="24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samburt\Downloads\smartphon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07" y="2708122"/>
              <a:ext cx="250446" cy="250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Users\samburt\Downloads\email-with-a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93" y="3127412"/>
              <a:ext cx="236760" cy="236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samburt\Downloads\email-with-a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806" y="2708122"/>
              <a:ext cx="236760" cy="236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22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&amp; methodology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407360" y="1185863"/>
            <a:ext cx="10839450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Intermediary Mortgage Lenders Association (IMLA) launched the </a:t>
            </a:r>
            <a:r>
              <a:rPr lang="en-GB" sz="1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Market Tracker </a:t>
            </a:r>
            <a:r>
              <a:rPr lang="en-GB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November 2015. The Tracker uses data provided by BDRC’s Project Mercury. Project Mercury is a continuous monitor of intermediary lender marketing effectiveness and broker sentiment, launched in 2007.</a:t>
            </a:r>
          </a:p>
          <a:p>
            <a:endParaRPr lang="en-GB" sz="15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business confidence questions on the survey are supplemented by additional questions measuring the conversion of Decision In Principle (DIP) to completion. This report  contains the results for </a:t>
            </a:r>
            <a:r>
              <a:rPr lang="en-GB" sz="1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2019</a:t>
            </a:r>
            <a:r>
              <a:rPr lang="en-GB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5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1502662" y="3078639"/>
            <a:ext cx="2080182" cy="17389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WHO?</a:t>
            </a:r>
          </a:p>
          <a:p>
            <a:pPr algn="ctr">
              <a:spcAft>
                <a:spcPts val="200"/>
              </a:spcAft>
              <a:defRPr/>
            </a:pPr>
            <a: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Mortgage Intermediaries – advise customers on which lender to use, 24+ mortgages pa, not tied wholly to one lender, GB based. Sample sourced from Touchstone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4505921" y="3178667"/>
            <a:ext cx="2135842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HOW?</a:t>
            </a:r>
          </a:p>
          <a:p>
            <a:pPr algn="ctr">
              <a:spcAft>
                <a:spcPts val="200"/>
              </a:spcAft>
              <a:defRPr/>
            </a:pPr>
            <a: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Monthly telephone interviews </a:t>
            </a:r>
            <a:b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(100 per month), average interview </a:t>
            </a:r>
            <a:b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c.30 minutes. Fieldwork by PRS (our sister company) </a:t>
            </a:r>
          </a:p>
        </p:txBody>
      </p:sp>
      <p:sp>
        <p:nvSpPr>
          <p:cNvPr id="27" name="TextBox 10"/>
          <p:cNvSpPr txBox="1"/>
          <p:nvPr/>
        </p:nvSpPr>
        <p:spPr>
          <a:xfrm>
            <a:off x="7579449" y="3278694"/>
            <a:ext cx="2050964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MANY?</a:t>
            </a:r>
          </a:p>
          <a:p>
            <a:pPr algn="ctr">
              <a:spcAft>
                <a:spcPts val="200"/>
              </a:spcAft>
              <a:defRPr/>
            </a:pPr>
            <a:r>
              <a:rPr lang="en-GB" sz="13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of 300. Achieved sample weighted by firm size &amp; type to be representative of Matrix Solutions universe profile</a:t>
            </a:r>
          </a:p>
        </p:txBody>
      </p:sp>
      <p:grpSp>
        <p:nvGrpSpPr>
          <p:cNvPr id="28" name="Group 39"/>
          <p:cNvGrpSpPr/>
          <p:nvPr/>
        </p:nvGrpSpPr>
        <p:grpSpPr>
          <a:xfrm>
            <a:off x="1372753" y="2778109"/>
            <a:ext cx="2340000" cy="2340000"/>
            <a:chOff x="1387786" y="1433501"/>
            <a:chExt cx="1571636" cy="1571636"/>
          </a:xfrm>
        </p:grpSpPr>
        <p:sp>
          <p:nvSpPr>
            <p:cNvPr id="29" name="Arc 28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18998543"/>
                <a:gd name="adj2" fmla="val 7076319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0" name="Arc 29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7282152"/>
                <a:gd name="adj2" fmla="val 18765092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1" name="Group 39"/>
          <p:cNvGrpSpPr/>
          <p:nvPr/>
        </p:nvGrpSpPr>
        <p:grpSpPr>
          <a:xfrm>
            <a:off x="4403842" y="2778109"/>
            <a:ext cx="2340000" cy="2340000"/>
            <a:chOff x="1387786" y="1433501"/>
            <a:chExt cx="1571636" cy="1571636"/>
          </a:xfrm>
        </p:grpSpPr>
        <p:sp>
          <p:nvSpPr>
            <p:cNvPr id="32" name="Arc 31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18998543"/>
                <a:gd name="adj2" fmla="val 7076319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3" name="Arc 32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7282152"/>
                <a:gd name="adj2" fmla="val 18765092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434931" y="2778109"/>
            <a:ext cx="2340000" cy="2340000"/>
            <a:chOff x="1387786" y="1433501"/>
            <a:chExt cx="1571636" cy="1571636"/>
          </a:xfrm>
        </p:grpSpPr>
        <p:sp>
          <p:nvSpPr>
            <p:cNvPr id="35" name="Arc 34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18998543"/>
                <a:gd name="adj2" fmla="val 7076319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6" name="Arc 35"/>
            <p:cNvSpPr/>
            <p:nvPr/>
          </p:nvSpPr>
          <p:spPr>
            <a:xfrm>
              <a:off x="1387786" y="1433501"/>
              <a:ext cx="1571636" cy="1571636"/>
            </a:xfrm>
            <a:prstGeom prst="arc">
              <a:avLst>
                <a:gd name="adj1" fmla="val 7282152"/>
                <a:gd name="adj2" fmla="val 18765092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48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2DAA7E8-7A8D-452B-AC3C-C27B7D2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71858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58"/>
          <p:cNvGrpSpPr/>
          <p:nvPr/>
        </p:nvGrpSpPr>
        <p:grpSpPr>
          <a:xfrm rot="16200000" flipV="1">
            <a:off x="77777" y="2509595"/>
            <a:ext cx="1656000" cy="87864"/>
            <a:chOff x="769516" y="4342213"/>
            <a:chExt cx="1930276" cy="81082"/>
          </a:xfrm>
        </p:grpSpPr>
        <p:sp>
          <p:nvSpPr>
            <p:cNvPr id="28" name="Rectangle 27"/>
            <p:cNvSpPr/>
            <p:nvPr/>
          </p:nvSpPr>
          <p:spPr>
            <a:xfrm>
              <a:off x="769516" y="4342213"/>
              <a:ext cx="1930276" cy="8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72506" y="4342213"/>
              <a:ext cx="425822" cy="81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58"/>
          <p:cNvGrpSpPr/>
          <p:nvPr/>
        </p:nvGrpSpPr>
        <p:grpSpPr>
          <a:xfrm rot="16200000" flipV="1">
            <a:off x="5740717" y="2509595"/>
            <a:ext cx="1656000" cy="87864"/>
            <a:chOff x="769516" y="4342213"/>
            <a:chExt cx="1930276" cy="81082"/>
          </a:xfrm>
        </p:grpSpPr>
        <p:sp>
          <p:nvSpPr>
            <p:cNvPr id="31" name="Rectangle 30"/>
            <p:cNvSpPr/>
            <p:nvPr/>
          </p:nvSpPr>
          <p:spPr>
            <a:xfrm>
              <a:off x="769516" y="4342213"/>
              <a:ext cx="1930276" cy="8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72506" y="4342213"/>
              <a:ext cx="425822" cy="81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58"/>
          <p:cNvGrpSpPr/>
          <p:nvPr/>
        </p:nvGrpSpPr>
        <p:grpSpPr>
          <a:xfrm rot="16200000" flipV="1">
            <a:off x="77778" y="4867992"/>
            <a:ext cx="1656000" cy="87864"/>
            <a:chOff x="769516" y="4342213"/>
            <a:chExt cx="1930276" cy="81082"/>
          </a:xfrm>
        </p:grpSpPr>
        <p:sp>
          <p:nvSpPr>
            <p:cNvPr id="34" name="Rectangle 33"/>
            <p:cNvSpPr/>
            <p:nvPr/>
          </p:nvSpPr>
          <p:spPr>
            <a:xfrm>
              <a:off x="769516" y="4342213"/>
              <a:ext cx="1930276" cy="8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72506" y="4342213"/>
              <a:ext cx="425822" cy="81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58"/>
          <p:cNvGrpSpPr/>
          <p:nvPr/>
        </p:nvGrpSpPr>
        <p:grpSpPr>
          <a:xfrm rot="16200000" flipV="1">
            <a:off x="5740718" y="4867992"/>
            <a:ext cx="1656000" cy="87864"/>
            <a:chOff x="769516" y="4342213"/>
            <a:chExt cx="1930276" cy="81082"/>
          </a:xfrm>
        </p:grpSpPr>
        <p:sp>
          <p:nvSpPr>
            <p:cNvPr id="45" name="Rectangle 44"/>
            <p:cNvSpPr/>
            <p:nvPr/>
          </p:nvSpPr>
          <p:spPr>
            <a:xfrm>
              <a:off x="769516" y="4342213"/>
              <a:ext cx="1930276" cy="8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72506" y="4342213"/>
              <a:ext cx="425822" cy="81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Box 1"/>
          <p:cNvSpPr txBox="1"/>
          <p:nvPr/>
        </p:nvSpPr>
        <p:spPr>
          <a:xfrm>
            <a:off x="1020276" y="1725527"/>
            <a:ext cx="4536000" cy="1656000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Intermediary confidence remains stable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the third consecutive quarter.  Whilst confidence is high, this is dampened somewhat by Brexit concerns.</a:t>
            </a:r>
          </a:p>
          <a:p>
            <a:pPr lvl="0">
              <a:defRPr/>
            </a:pPr>
            <a:endParaRPr lang="en-GB" sz="16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Meanwhile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claimed case loads have increased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reaching 87 cases on average.</a:t>
            </a:r>
          </a:p>
        </p:txBody>
      </p:sp>
      <p:sp>
        <p:nvSpPr>
          <p:cNvPr id="48" name="TextBox 9"/>
          <p:cNvSpPr txBox="1"/>
          <p:nvPr/>
        </p:nvSpPr>
        <p:spPr>
          <a:xfrm>
            <a:off x="6690826" y="1725527"/>
            <a:ext cx="4536000" cy="1656000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lvl="0" algn="just">
              <a:defRPr/>
            </a:pP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56% of DIPs resulted in a completion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this quarter, in line with Q1 levels and stronger than Q4 levels.</a:t>
            </a:r>
          </a:p>
          <a:p>
            <a:pPr lvl="0" algn="just">
              <a:defRPr/>
            </a:pPr>
            <a:endParaRPr lang="en-GB" sz="16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average broker moved a pool of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27 DIPs to 15 completions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the previous 3 months.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1020276" y="4083924"/>
            <a:ext cx="4536000" cy="1656000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lvl="0" algn="just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we focus on the final stages of the process,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80% of full applications resulted in a completion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this quarter. </a:t>
            </a:r>
          </a:p>
          <a:p>
            <a:pPr lvl="0" algn="just">
              <a:defRPr/>
            </a:pPr>
            <a:endParaRPr lang="en-GB" sz="16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This represents a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high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and is up from 77% in Q1.</a:t>
            </a:r>
          </a:p>
        </p:txBody>
      </p:sp>
      <p:sp>
        <p:nvSpPr>
          <p:cNvPr id="50" name="TextBox 9"/>
          <p:cNvSpPr txBox="1"/>
          <p:nvPr/>
        </p:nvSpPr>
        <p:spPr>
          <a:xfrm>
            <a:off x="6690826" y="4083924"/>
            <a:ext cx="4536000" cy="1656000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lvl="0" algn="just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Conversion from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full application to completion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has increased from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76% to 83% 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among intermediaries dealing with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mover cases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defRPr/>
            </a:pPr>
            <a:endParaRPr lang="en-GB" sz="16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Conversion is lowest among those dealing with </a:t>
            </a:r>
            <a:r>
              <a:rPr lang="en-GB" sz="16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specialist mortgage cases</a:t>
            </a:r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89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2DAA7E8-7A8D-452B-AC3C-C27B7D2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volumes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164797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Claimed volumes of mortgage cases, per year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At an overall level, claimed case load volumes have recovered, and are close to the high of Q2 18. The underlying business mix profile is relatively stable.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96874" y="1550228"/>
            <a:ext cx="5040000" cy="4221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All mortgages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883496" y="1550228"/>
            <a:ext cx="5040000" cy="4221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Average business mix (% of all cases per year)</a:t>
            </a:r>
          </a:p>
        </p:txBody>
      </p:sp>
      <p:graphicFrame>
        <p:nvGraphicFramePr>
          <p:cNvPr id="52" name="Chart 51"/>
          <p:cNvGraphicFramePr/>
          <p:nvPr>
            <p:extLst>
              <p:ext uri="{D42A27DB-BD31-4B8C-83A1-F6EECF244321}">
                <p14:modId xmlns:p14="http://schemas.microsoft.com/office/powerpoint/2010/main" val="3753759394"/>
              </p:ext>
            </p:extLst>
          </p:nvPr>
        </p:nvGraphicFramePr>
        <p:xfrm>
          <a:off x="411163" y="2340131"/>
          <a:ext cx="5040000" cy="382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Group 68"/>
          <p:cNvGrpSpPr>
            <a:grpSpLocks/>
          </p:cNvGrpSpPr>
          <p:nvPr/>
        </p:nvGrpSpPr>
        <p:grpSpPr bwMode="auto">
          <a:xfrm>
            <a:off x="944034" y="2003457"/>
            <a:ext cx="4043000" cy="461701"/>
            <a:chOff x="268" y="3405"/>
            <a:chExt cx="2759" cy="349"/>
          </a:xfrm>
        </p:grpSpPr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378" y="3405"/>
              <a:ext cx="26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715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7145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2860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Gross lending on all mortgages per qr (Source UK Finance)</a:t>
              </a:r>
              <a:br>
                <a:rPr lang="en-GB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Average no. of cases per year</a:t>
              </a:r>
              <a:endPara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268" y="3484"/>
              <a:ext cx="120" cy="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900" dirty="0">
                <a:solidFill>
                  <a:srgbClr val="333333"/>
                </a:solidFill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268" y="3644"/>
              <a:ext cx="102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900" dirty="0">
                <a:solidFill>
                  <a:srgbClr val="333333"/>
                </a:solidFill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66306"/>
              </p:ext>
            </p:extLst>
          </p:nvPr>
        </p:nvGraphicFramePr>
        <p:xfrm>
          <a:off x="10114868" y="2307759"/>
          <a:ext cx="719758" cy="10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(27)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(22)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(19)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 bwMode="auto">
          <a:xfrm>
            <a:off x="5883496" y="2222433"/>
            <a:ext cx="5039936" cy="1224000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66%</a:t>
            </a:r>
            <a:r>
              <a:rPr lang="en-GB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883496" y="3679266"/>
            <a:ext cx="5039998" cy="1224000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 </a:t>
            </a:r>
          </a:p>
          <a:p>
            <a:r>
              <a:rPr lang="en-GB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883496" y="5136099"/>
            <a:ext cx="5040000" cy="86094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</a:t>
            </a:r>
            <a:r>
              <a:rPr lang="en-GB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13386"/>
              </p:ext>
            </p:extLst>
          </p:nvPr>
        </p:nvGraphicFramePr>
        <p:xfrm>
          <a:off x="10114868" y="3751266"/>
          <a:ext cx="719758" cy="10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(16)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6446"/>
              </p:ext>
            </p:extLst>
          </p:nvPr>
        </p:nvGraphicFramePr>
        <p:xfrm>
          <a:off x="10114868" y="5254849"/>
          <a:ext cx="719758" cy="10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(2)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B282FE7-0277-7743-8FFC-724CF36DE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984108"/>
              </p:ext>
            </p:extLst>
          </p:nvPr>
        </p:nvGraphicFramePr>
        <p:xfrm>
          <a:off x="6947065" y="2147655"/>
          <a:ext cx="3158632" cy="401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8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22888" y="244702"/>
            <a:ext cx="10363200" cy="671807"/>
          </a:xfrm>
        </p:spPr>
        <p:txBody>
          <a:bodyPr>
            <a:normAutofit/>
          </a:bodyPr>
          <a:lstStyle/>
          <a:p>
            <a:r>
              <a:rPr lang="en-GB" dirty="0"/>
              <a:t>Confidence in outlook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10188" y="829744"/>
            <a:ext cx="10363200" cy="2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/>
              <a:t>Intermediary confidence is relatively stable this quarter. Whilst top box confidence in the intermediary sector has dropped slightly, top box confidence in their own business has edged up.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732408" y="5798603"/>
            <a:ext cx="6315923" cy="276999"/>
            <a:chOff x="1583577" y="4333504"/>
            <a:chExt cx="6315923" cy="276999"/>
          </a:xfrm>
        </p:grpSpPr>
        <p:sp>
          <p:nvSpPr>
            <p:cNvPr id="37" name="Text Box 53"/>
            <p:cNvSpPr txBox="1">
              <a:spLocks noChangeArrowheads="1"/>
            </p:cNvSpPr>
            <p:nvPr/>
          </p:nvSpPr>
          <p:spPr bwMode="auto">
            <a:xfrm>
              <a:off x="1699330" y="4333504"/>
              <a:ext cx="14154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Very confident</a:t>
              </a:r>
            </a:p>
          </p:txBody>
        </p: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1583577" y="4408809"/>
              <a:ext cx="4930800" cy="127000"/>
              <a:chOff x="4434" y="627"/>
              <a:chExt cx="4694" cy="96"/>
            </a:xfrm>
          </p:grpSpPr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4434" y="627"/>
                <a:ext cx="96" cy="9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auto">
              <a:xfrm>
                <a:off x="5967" y="627"/>
                <a:ext cx="96" cy="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7499" y="627"/>
                <a:ext cx="96" cy="9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auto">
              <a:xfrm>
                <a:off x="9032" y="627"/>
                <a:ext cx="96" cy="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294756" y="4333504"/>
              <a:ext cx="11467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Fairly confident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4041" y="4333504"/>
              <a:ext cx="1348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 very confident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14377" y="4333504"/>
              <a:ext cx="13851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GB" sz="12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 at all confident</a:t>
              </a: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3" name="Footer Placeholder 2"/>
          <p:cNvSpPr txBox="1">
            <a:spLocks/>
          </p:cNvSpPr>
          <p:nvPr/>
        </p:nvSpPr>
        <p:spPr>
          <a:xfrm>
            <a:off x="411163" y="6164263"/>
            <a:ext cx="5153025" cy="6937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QH1a. Currently, how confident do you feel about the business outlook for the mortgage industry?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QH1b. And how confident do you feel about the business outlook for the intermediary sector of the mortgage industry?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QH1c. And how confident do you feel about the business outlook for your own firm?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4A5B73"/>
                </a:solidFill>
                <a:effectLst/>
                <a:uLnTx/>
                <a:uFillTx/>
                <a:latin typeface="Segoe UI" charset="0"/>
                <a:cs typeface="Segoe UI" charset="0"/>
              </a:rPr>
              <a:t>Base: All respondents (301)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AD4B53-2DFD-9E4A-BB45-4A72172A3165}"/>
              </a:ext>
            </a:extLst>
          </p:cNvPr>
          <p:cNvSpPr txBox="1"/>
          <p:nvPr/>
        </p:nvSpPr>
        <p:spPr>
          <a:xfrm>
            <a:off x="3434737" y="5413504"/>
            <a:ext cx="471561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9678C3-A4BE-6842-BD80-5CBC88E27938}"/>
              </a:ext>
            </a:extLst>
          </p:cNvPr>
          <p:cNvSpPr txBox="1"/>
          <p:nvPr/>
        </p:nvSpPr>
        <p:spPr>
          <a:xfrm>
            <a:off x="7115449" y="5413504"/>
            <a:ext cx="471561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B877FC-4AC1-2544-8C01-70768EAB83EE}"/>
              </a:ext>
            </a:extLst>
          </p:cNvPr>
          <p:cNvSpPr txBox="1"/>
          <p:nvPr/>
        </p:nvSpPr>
        <p:spPr>
          <a:xfrm>
            <a:off x="10854441" y="5413504"/>
            <a:ext cx="471561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3676249609"/>
              </p:ext>
            </p:extLst>
          </p:nvPr>
        </p:nvGraphicFramePr>
        <p:xfrm>
          <a:off x="527499" y="2325319"/>
          <a:ext cx="3420000" cy="34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81607" y="5413504"/>
            <a:ext cx="471560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70505" y="5413504"/>
            <a:ext cx="471560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6467" y="5413504"/>
            <a:ext cx="471560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822181290"/>
              </p:ext>
            </p:extLst>
          </p:nvPr>
        </p:nvGraphicFramePr>
        <p:xfrm>
          <a:off x="4240102" y="2325319"/>
          <a:ext cx="3420000" cy="34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391034" y="5413504"/>
            <a:ext cx="476369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9464" y="5413504"/>
            <a:ext cx="471560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2395" y="5413504"/>
            <a:ext cx="474767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3644905159"/>
              </p:ext>
            </p:extLst>
          </p:nvPr>
        </p:nvGraphicFramePr>
        <p:xfrm>
          <a:off x="7968472" y="2325319"/>
          <a:ext cx="3420000" cy="34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8154318" y="5413504"/>
            <a:ext cx="476369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29726" y="5413504"/>
            <a:ext cx="471560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105364" y="5413504"/>
            <a:ext cx="474767" cy="26335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27499" y="1601619"/>
            <a:ext cx="3420000" cy="4221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…for mortgage industry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240102" y="1601619"/>
            <a:ext cx="3420000" cy="4221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…for intermediary sector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7968472" y="1601619"/>
            <a:ext cx="3420000" cy="4221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…for own business</a:t>
            </a:r>
          </a:p>
        </p:txBody>
      </p:sp>
    </p:spTree>
    <p:extLst>
      <p:ext uri="{BB962C8B-B14F-4D97-AF65-F5344CB8AC3E}">
        <p14:creationId xmlns:p14="http://schemas.microsoft.com/office/powerpoint/2010/main" val="174661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4">
      <a:dk1>
        <a:srgbClr val="FFFFFF"/>
      </a:dk1>
      <a:lt1>
        <a:srgbClr val="404040"/>
      </a:lt1>
      <a:dk2>
        <a:srgbClr val="FFFFFF"/>
      </a:dk2>
      <a:lt2>
        <a:srgbClr val="000000"/>
      </a:lt2>
      <a:accent1>
        <a:srgbClr val="F90004"/>
      </a:accent1>
      <a:accent2>
        <a:srgbClr val="EC2606"/>
      </a:accent2>
      <a:accent3>
        <a:srgbClr val="FD5608"/>
      </a:accent3>
      <a:accent4>
        <a:srgbClr val="C61C47"/>
      </a:accent4>
      <a:accent5>
        <a:srgbClr val="7BC9EE"/>
      </a:accent5>
      <a:accent6>
        <a:srgbClr val="AFD52C"/>
      </a:accent6>
      <a:hlink>
        <a:srgbClr val="404040"/>
      </a:hlink>
      <a:folHlink>
        <a:srgbClr val="191919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gradFill flip="none" rotWithShape="1">
            <a:gsLst>
              <a:gs pos="100000">
                <a:srgbClr val="FB6B00"/>
              </a:gs>
              <a:gs pos="82000">
                <a:srgbClr val="FB6B00"/>
              </a:gs>
              <a:gs pos="62000">
                <a:srgbClr val="FB6500"/>
              </a:gs>
              <a:gs pos="40000">
                <a:srgbClr val="F84A04"/>
              </a:gs>
              <a:gs pos="19000">
                <a:schemeClr val="accent3"/>
              </a:gs>
              <a:gs pos="0">
                <a:srgbClr val="EF2E0A"/>
              </a:gs>
            </a:gsLst>
            <a:lin ang="0" scaled="1"/>
            <a:tileRect/>
          </a:gra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2"/>
          </a:solidFill>
          <a:prstDash val="solid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DRC Colour Palette 1">
    <a:dk1>
      <a:srgbClr val="000000"/>
    </a:dk1>
    <a:lt1>
      <a:srgbClr val="FFFFFF"/>
    </a:lt1>
    <a:dk2>
      <a:srgbClr val="000000"/>
    </a:dk2>
    <a:lt2>
      <a:srgbClr val="FFFFFF"/>
    </a:lt2>
    <a:accent1>
      <a:srgbClr val="ED174F"/>
    </a:accent1>
    <a:accent2>
      <a:srgbClr val="0077BE"/>
    </a:accent2>
    <a:accent3>
      <a:srgbClr val="842C91"/>
    </a:accent3>
    <a:accent4>
      <a:srgbClr val="51C2B6"/>
    </a:accent4>
    <a:accent5>
      <a:srgbClr val="E7DDB6"/>
    </a:accent5>
    <a:accent6>
      <a:srgbClr val="FFDE62"/>
    </a:accent6>
    <a:hlink>
      <a:srgbClr val="842C91"/>
    </a:hlink>
    <a:folHlink>
      <a:srgbClr val="51C2B6"/>
    </a:folHlink>
  </a:clrScheme>
  <a:fontScheme name="Office Them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DRC Colour Palette 1">
    <a:dk1>
      <a:srgbClr val="000000"/>
    </a:dk1>
    <a:lt1>
      <a:srgbClr val="FFFFFF"/>
    </a:lt1>
    <a:dk2>
      <a:srgbClr val="000000"/>
    </a:dk2>
    <a:lt2>
      <a:srgbClr val="FFFFFF"/>
    </a:lt2>
    <a:accent1>
      <a:srgbClr val="ED174F"/>
    </a:accent1>
    <a:accent2>
      <a:srgbClr val="0077BE"/>
    </a:accent2>
    <a:accent3>
      <a:srgbClr val="842C91"/>
    </a:accent3>
    <a:accent4>
      <a:srgbClr val="51C2B6"/>
    </a:accent4>
    <a:accent5>
      <a:srgbClr val="E7DDB6"/>
    </a:accent5>
    <a:accent6>
      <a:srgbClr val="FFDE62"/>
    </a:accent6>
    <a:hlink>
      <a:srgbClr val="842C91"/>
    </a:hlink>
    <a:folHlink>
      <a:srgbClr val="51C2B6"/>
    </a:folHlink>
  </a:clrScheme>
  <a:fontScheme name="Office Them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DRC Colour Palette 1">
    <a:dk1>
      <a:srgbClr val="000000"/>
    </a:dk1>
    <a:lt1>
      <a:srgbClr val="FFFFFF"/>
    </a:lt1>
    <a:dk2>
      <a:srgbClr val="000000"/>
    </a:dk2>
    <a:lt2>
      <a:srgbClr val="FFFFFF"/>
    </a:lt2>
    <a:accent1>
      <a:srgbClr val="ED174F"/>
    </a:accent1>
    <a:accent2>
      <a:srgbClr val="0077BE"/>
    </a:accent2>
    <a:accent3>
      <a:srgbClr val="842C91"/>
    </a:accent3>
    <a:accent4>
      <a:srgbClr val="51C2B6"/>
    </a:accent4>
    <a:accent5>
      <a:srgbClr val="E7DDB6"/>
    </a:accent5>
    <a:accent6>
      <a:srgbClr val="FFDE62"/>
    </a:accent6>
    <a:hlink>
      <a:srgbClr val="842C91"/>
    </a:hlink>
    <a:folHlink>
      <a:srgbClr val="51C2B6"/>
    </a:folHlink>
  </a:clrScheme>
  <a:fontScheme name="Office Them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15672</TotalTime>
  <Words>3024</Words>
  <Application>Microsoft Office PowerPoint</Application>
  <PresentationFormat>Widescreen</PresentationFormat>
  <Paragraphs>421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Roboto Condensed</vt:lpstr>
      <vt:lpstr>Segoe UI</vt:lpstr>
      <vt:lpstr>Segoe UI Semibold</vt:lpstr>
      <vt:lpstr>Office Theme</vt:lpstr>
      <vt:lpstr>PowerPoint Presentation</vt:lpstr>
      <vt:lpstr>Contents</vt:lpstr>
      <vt:lpstr>Background &amp; methodology</vt:lpstr>
      <vt:lpstr>Background &amp; methodology</vt:lpstr>
      <vt:lpstr>Executive summary</vt:lpstr>
      <vt:lpstr>Executive summary</vt:lpstr>
      <vt:lpstr>Business volumes and confidence</vt:lpstr>
      <vt:lpstr>Claimed volumes of mortgage cases, per year</vt:lpstr>
      <vt:lpstr>Confidence in outlook</vt:lpstr>
      <vt:lpstr>Net* intermediary confidence trends</vt:lpstr>
      <vt:lpstr>Positive reasons for felt level of confidence in one’s own business…</vt:lpstr>
      <vt:lpstr>Negative reasons for lower confidence in one’s own business…</vt:lpstr>
      <vt:lpstr>Reasons for felt level of confidence in own business</vt:lpstr>
      <vt:lpstr>Business flow</vt:lpstr>
      <vt:lpstr>Average number of DIPs in last 3 months</vt:lpstr>
      <vt:lpstr>Average number of DIPs – By business</vt:lpstr>
      <vt:lpstr>DIPs resulting in a DIP accept (%)</vt:lpstr>
      <vt:lpstr>DIPs resulting in a DIP accept (%) – By business</vt:lpstr>
      <vt:lpstr>DIP accepts resulting in a full application (%)</vt:lpstr>
      <vt:lpstr>DIP accepts resulting in a full application (%) – By business</vt:lpstr>
      <vt:lpstr>Full applications resulting in an offer (%)</vt:lpstr>
      <vt:lpstr>Full applications resulting in an offer (%) – By business</vt:lpstr>
      <vt:lpstr>Offers resulting in a completion (%)</vt:lpstr>
      <vt:lpstr>Offers resulting in a completion (%) – By business</vt:lpstr>
      <vt:lpstr>Conversion from DIP to completion</vt:lpstr>
      <vt:lpstr>Conversion from DIP to completion – By business</vt:lpstr>
      <vt:lpstr>Conversion from full application to completion</vt:lpstr>
      <vt:lpstr>Conversion from full application to completion (%)</vt:lpstr>
      <vt:lpstr>Conversion from full application to completion – By business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Kate Davies</cp:lastModifiedBy>
  <cp:revision>1557</cp:revision>
  <cp:lastPrinted>2019-07-29T11:42:36Z</cp:lastPrinted>
  <dcterms:created xsi:type="dcterms:W3CDTF">2015-04-13T07:09:46Z</dcterms:created>
  <dcterms:modified xsi:type="dcterms:W3CDTF">2019-07-30T12:46:11Z</dcterms:modified>
</cp:coreProperties>
</file>