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827" r:id="rId2"/>
    <p:sldId id="847" r:id="rId3"/>
    <p:sldId id="829" r:id="rId4"/>
    <p:sldId id="848" r:id="rId5"/>
    <p:sldId id="849" r:id="rId6"/>
    <p:sldId id="850" r:id="rId7"/>
    <p:sldId id="851" r:id="rId8"/>
    <p:sldId id="877" r:id="rId9"/>
    <p:sldId id="878" r:id="rId10"/>
    <p:sldId id="854" r:id="rId11"/>
    <p:sldId id="875" r:id="rId12"/>
    <p:sldId id="856" r:id="rId13"/>
    <p:sldId id="857" r:id="rId14"/>
    <p:sldId id="858" r:id="rId15"/>
    <p:sldId id="879" r:id="rId16"/>
    <p:sldId id="860" r:id="rId17"/>
    <p:sldId id="880" r:id="rId18"/>
    <p:sldId id="862" r:id="rId19"/>
    <p:sldId id="881" r:id="rId20"/>
    <p:sldId id="864" r:id="rId21"/>
    <p:sldId id="882" r:id="rId22"/>
    <p:sldId id="866" r:id="rId23"/>
    <p:sldId id="883" r:id="rId24"/>
    <p:sldId id="868" r:id="rId25"/>
    <p:sldId id="884" r:id="rId26"/>
    <p:sldId id="870" r:id="rId27"/>
    <p:sldId id="885" r:id="rId28"/>
    <p:sldId id="876" r:id="rId29"/>
    <p:sldId id="873" r:id="rId30"/>
    <p:sldId id="874"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388">
          <p15:clr>
            <a:srgbClr val="A4A3A4"/>
          </p15:clr>
        </p15:guide>
        <p15:guide id="4" pos="3505">
          <p15:clr>
            <a:srgbClr val="A4A3A4"/>
          </p15:clr>
        </p15:guide>
        <p15:guide id="5" orient="horz" pos="985">
          <p15:clr>
            <a:srgbClr val="A4A3A4"/>
          </p15:clr>
        </p15:guide>
        <p15:guide id="6" orient="horz" pos="747">
          <p15:clr>
            <a:srgbClr val="A4A3A4"/>
          </p15:clr>
        </p15:guide>
        <p15:guide id="7" orient="horz" pos="3883">
          <p15:clr>
            <a:srgbClr val="A4A3A4"/>
          </p15:clr>
        </p15:guide>
        <p15:guide id="8" orient="horz" pos="665">
          <p15:clr>
            <a:srgbClr val="A4A3A4"/>
          </p15:clr>
        </p15:guide>
        <p15:guide id="9" pos="7104">
          <p15:clr>
            <a:srgbClr val="A4A3A4"/>
          </p15:clr>
        </p15:guide>
        <p15:guide id="10" pos="267">
          <p15:clr>
            <a:srgbClr val="A4A3A4"/>
          </p15:clr>
        </p15:guide>
        <p15:guide id="11" pos="2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57585A"/>
    <a:srgbClr val="F84A04"/>
    <a:srgbClr val="FB6B00"/>
    <a:srgbClr val="FB6500"/>
    <a:srgbClr val="F75704"/>
    <a:srgbClr val="EF2E0A"/>
    <a:srgbClr val="FB6A00"/>
    <a:srgbClr val="FDA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94599" autoAdjust="0"/>
  </p:normalViewPr>
  <p:slideViewPr>
    <p:cSldViewPr snapToGrid="0" showGuides="1">
      <p:cViewPr varScale="1">
        <p:scale>
          <a:sx n="61" d="100"/>
          <a:sy n="61" d="100"/>
        </p:scale>
        <p:origin x="610" y="26"/>
      </p:cViewPr>
      <p:guideLst>
        <p:guide orient="horz" pos="2137"/>
        <p:guide pos="3840"/>
        <p:guide orient="horz" pos="2388"/>
        <p:guide pos="3505"/>
        <p:guide orient="horz" pos="985"/>
        <p:guide orient="horz" pos="747"/>
        <p:guide orient="horz" pos="3883"/>
        <p:guide orient="horz" pos="665"/>
        <p:guide pos="7104"/>
        <p:guide pos="267"/>
        <p:guide pos="259"/>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spPr>
            <a:solidFill>
              <a:schemeClr val="accent3"/>
            </a:solidFill>
          </c:spPr>
          <c:invertIfNegative val="0"/>
          <c:cat>
            <c:strRef>
              <c:f>Sheet1!$V$1:$AL$1</c:f>
              <c:strCache>
                <c:ptCount val="17"/>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pt idx="16">
                  <c:v>Q1'19</c:v>
                </c:pt>
              </c:strCache>
            </c:strRef>
          </c:cat>
          <c:val>
            <c:numRef>
              <c:f>Sheet1!$V$3:$AL$3</c:f>
              <c:numCache>
                <c:formatCode>General</c:formatCode>
                <c:ptCount val="17"/>
                <c:pt idx="0">
                  <c:v>44.6</c:v>
                </c:pt>
                <c:pt idx="1">
                  <c:v>52</c:v>
                </c:pt>
                <c:pt idx="2">
                  <c:v>61.3</c:v>
                </c:pt>
                <c:pt idx="3">
                  <c:v>62.1</c:v>
                </c:pt>
                <c:pt idx="4">
                  <c:v>62.1</c:v>
                </c:pt>
                <c:pt idx="5">
                  <c:v>56.1</c:v>
                </c:pt>
                <c:pt idx="6">
                  <c:v>63.6</c:v>
                </c:pt>
                <c:pt idx="7">
                  <c:v>61.4</c:v>
                </c:pt>
                <c:pt idx="8">
                  <c:v>59.1</c:v>
                </c:pt>
                <c:pt idx="9">
                  <c:v>61.5</c:v>
                </c:pt>
                <c:pt idx="10">
                  <c:v>68.3</c:v>
                </c:pt>
                <c:pt idx="11">
                  <c:v>67.099999999999994</c:v>
                </c:pt>
                <c:pt idx="12">
                  <c:v>61.4</c:v>
                </c:pt>
                <c:pt idx="13">
                  <c:v>66.2</c:v>
                </c:pt>
                <c:pt idx="14">
                  <c:v>71.099999999999994</c:v>
                </c:pt>
                <c:pt idx="15">
                  <c:v>70.099999999999994</c:v>
                </c:pt>
              </c:numCache>
            </c:numRef>
          </c:val>
          <c:extLs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167813888"/>
        <c:axId val="167815424"/>
      </c:barChart>
      <c:lineChart>
        <c:grouping val="standard"/>
        <c:varyColors val="0"/>
        <c:ser>
          <c:idx val="0"/>
          <c:order val="0"/>
          <c:spPr>
            <a:ln w="12700">
              <a:solidFill>
                <a:schemeClr val="accent6"/>
              </a:solidFill>
            </a:ln>
          </c:spPr>
          <c:marker>
            <c:symbol val="circle"/>
            <c:size val="6"/>
            <c:spPr>
              <a:solidFill>
                <a:schemeClr val="bg1"/>
              </a:solidFill>
              <a:ln w="12700">
                <a:solidFill>
                  <a:schemeClr val="accent6"/>
                </a:solidFill>
              </a:ln>
            </c:spPr>
          </c:marker>
          <c:dLbls>
            <c:dLbl>
              <c:idx val="19"/>
              <c:layout>
                <c:manualLayout>
                  <c:x val="-4.63657848149817E-2"/>
                  <c:y val="-4.660111680482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E5-7F4D-B83A-8659764DB17F}"/>
                </c:ext>
              </c:extLst>
            </c:dLbl>
            <c:dLbl>
              <c:idx val="25"/>
              <c:layout>
                <c:manualLayout>
                  <c:x val="-4.03062521005648E-2"/>
                  <c:y val="-6.490155547233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E5-7F4D-B83A-8659764DB17F}"/>
                </c:ext>
              </c:extLst>
            </c:dLbl>
            <c:spPr>
              <a:noFill/>
              <a:ln>
                <a:noFill/>
              </a:ln>
              <a:effectLst/>
            </c:spPr>
            <c:txPr>
              <a:bodyPr/>
              <a:lstStyle/>
              <a:p>
                <a:pPr>
                  <a:defRPr sz="1000" b="0">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Sheet1!$V$1:$AL$1</c:f>
              <c:strCache>
                <c:ptCount val="17"/>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pt idx="16">
                  <c:v>Q1'19</c:v>
                </c:pt>
              </c:strCache>
            </c:strRef>
          </c:cat>
          <c:val>
            <c:numRef>
              <c:f>Sheet1!$V$2:$AL$2</c:f>
              <c:numCache>
                <c:formatCode>General</c:formatCode>
                <c:ptCount val="17"/>
                <c:pt idx="0">
                  <c:v>77</c:v>
                </c:pt>
                <c:pt idx="1">
                  <c:v>88</c:v>
                </c:pt>
                <c:pt idx="2">
                  <c:v>85</c:v>
                </c:pt>
                <c:pt idx="3">
                  <c:v>82</c:v>
                </c:pt>
                <c:pt idx="4">
                  <c:v>72</c:v>
                </c:pt>
                <c:pt idx="5">
                  <c:v>73</c:v>
                </c:pt>
                <c:pt idx="6">
                  <c:v>69</c:v>
                </c:pt>
                <c:pt idx="7">
                  <c:v>74</c:v>
                </c:pt>
                <c:pt idx="8">
                  <c:v>77</c:v>
                </c:pt>
                <c:pt idx="9">
                  <c:v>80</c:v>
                </c:pt>
                <c:pt idx="10">
                  <c:v>81</c:v>
                </c:pt>
                <c:pt idx="11">
                  <c:v>87</c:v>
                </c:pt>
                <c:pt idx="12">
                  <c:v>86</c:v>
                </c:pt>
                <c:pt idx="13">
                  <c:v>90</c:v>
                </c:pt>
                <c:pt idx="14">
                  <c:v>81</c:v>
                </c:pt>
                <c:pt idx="15">
                  <c:v>80</c:v>
                </c:pt>
                <c:pt idx="16">
                  <c:v>81</c:v>
                </c:pt>
              </c:numCache>
            </c:numRef>
          </c:val>
          <c:smooth val="0"/>
          <c:extLs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167822848"/>
        <c:axId val="167821312"/>
      </c:lineChart>
      <c:catAx>
        <c:axId val="167813888"/>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67815424"/>
        <c:crosses val="autoZero"/>
        <c:auto val="1"/>
        <c:lblAlgn val="ctr"/>
        <c:lblOffset val="100"/>
        <c:noMultiLvlLbl val="0"/>
      </c:catAx>
      <c:valAx>
        <c:axId val="167815424"/>
        <c:scaling>
          <c:orientation val="minMax"/>
          <c:max val="125"/>
          <c:min val="0"/>
        </c:scaling>
        <c:delete val="0"/>
        <c:axPos val="l"/>
        <c:numFmt formatCode="General" sourceLinked="1"/>
        <c:majorTickMark val="out"/>
        <c:minorTickMark val="none"/>
        <c:tickLblPos val="nextTo"/>
        <c:spPr>
          <a:ln>
            <a:solidFill>
              <a:schemeClr val="bg1">
                <a:lumMod val="65000"/>
              </a:schemeClr>
            </a:solidFill>
          </a:ln>
        </c:spPr>
        <c:txPr>
          <a:bodyPr/>
          <a:lstStyle/>
          <a:p>
            <a:pPr>
              <a:defRPr sz="1200" b="0">
                <a:solidFill>
                  <a:schemeClr val="accent3"/>
                </a:solidFill>
                <a:latin typeface="Calibri" panose="020F0502020204030204" pitchFamily="34" charset="0"/>
                <a:cs typeface="Calibri" panose="020F0502020204030204" pitchFamily="34" charset="0"/>
              </a:defRPr>
            </a:pPr>
            <a:endParaRPr lang="en-US"/>
          </a:p>
        </c:txPr>
        <c:crossAx val="167813888"/>
        <c:crosses val="autoZero"/>
        <c:crossBetween val="between"/>
        <c:majorUnit val="25"/>
      </c:valAx>
      <c:valAx>
        <c:axId val="167821312"/>
        <c:scaling>
          <c:orientation val="minMax"/>
          <c:max val="110"/>
          <c:min val="0"/>
        </c:scaling>
        <c:delete val="0"/>
        <c:axPos val="r"/>
        <c:numFmt formatCode="General" sourceLinked="1"/>
        <c:majorTickMark val="out"/>
        <c:minorTickMark val="none"/>
        <c:tickLblPos val="nextTo"/>
        <c:spPr>
          <a:ln>
            <a:solidFill>
              <a:schemeClr val="bg1">
                <a:lumMod val="65000"/>
              </a:schemeClr>
            </a:solidFill>
          </a:ln>
        </c:spPr>
        <c:txPr>
          <a:bodyPr/>
          <a:lstStyle/>
          <a:p>
            <a:pPr>
              <a:defRPr sz="1200" b="0">
                <a:solidFill>
                  <a:schemeClr val="accent6"/>
                </a:solidFill>
                <a:latin typeface="Calibri" panose="020F0502020204030204" pitchFamily="34" charset="0"/>
                <a:cs typeface="Calibri" panose="020F0502020204030204" pitchFamily="34" charset="0"/>
              </a:defRPr>
            </a:pPr>
            <a:endParaRPr lang="en-US"/>
          </a:p>
        </c:txPr>
        <c:crossAx val="167822848"/>
        <c:crosses val="max"/>
        <c:crossBetween val="between"/>
        <c:majorUnit val="25"/>
        <c:minorUnit val="25"/>
      </c:valAx>
      <c:catAx>
        <c:axId val="167822848"/>
        <c:scaling>
          <c:orientation val="minMax"/>
        </c:scaling>
        <c:delete val="1"/>
        <c:axPos val="b"/>
        <c:numFmt formatCode="General" sourceLinked="0"/>
        <c:majorTickMark val="out"/>
        <c:minorTickMark val="none"/>
        <c:tickLblPos val="nextTo"/>
        <c:crossAx val="167821312"/>
        <c:crosses val="autoZero"/>
        <c:auto val="1"/>
        <c:lblAlgn val="ctr"/>
        <c:lblOffset val="100"/>
        <c:noMultiLvlLbl val="0"/>
      </c:catAx>
      <c:spPr>
        <a:solidFill>
          <a:schemeClr val="bg1">
            <a:lumMod val="95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1D4-E54B-9492-12D5815F79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Q1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strCache>
            </c:strRef>
          </c:cat>
          <c:val>
            <c:numRef>
              <c:f>Sheet1!$B$2:$B$16</c:f>
              <c:numCache>
                <c:formatCode>General</c:formatCode>
                <c:ptCount val="15"/>
                <c:pt idx="0">
                  <c:v>86</c:v>
                </c:pt>
                <c:pt idx="2">
                  <c:v>86</c:v>
                </c:pt>
                <c:pt idx="3">
                  <c:v>87</c:v>
                </c:pt>
                <c:pt idx="5" formatCode="0">
                  <c:v>88</c:v>
                </c:pt>
                <c:pt idx="6" formatCode="0">
                  <c:v>85</c:v>
                </c:pt>
                <c:pt idx="7" formatCode="0">
                  <c:v>85</c:v>
                </c:pt>
                <c:pt idx="8" formatCode="0">
                  <c:v>88</c:v>
                </c:pt>
                <c:pt idx="10" formatCode="0">
                  <c:v>86</c:v>
                </c:pt>
                <c:pt idx="11" formatCode="0">
                  <c:v>86</c:v>
                </c:pt>
                <c:pt idx="12" formatCode="0">
                  <c:v>87</c:v>
                </c:pt>
                <c:pt idx="13" formatCode="0">
                  <c:v>86</c:v>
                </c:pt>
                <c:pt idx="14" formatCode="0">
                  <c:v>85</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75035904"/>
        <c:axId val="175034368"/>
      </c:barChart>
      <c:valAx>
        <c:axId val="175034368"/>
        <c:scaling>
          <c:orientation val="minMax"/>
          <c:max val="120"/>
          <c:min val="0"/>
        </c:scaling>
        <c:delete val="1"/>
        <c:axPos val="b"/>
        <c:numFmt formatCode="General" sourceLinked="1"/>
        <c:majorTickMark val="out"/>
        <c:minorTickMark val="none"/>
        <c:tickLblPos val="nextTo"/>
        <c:crossAx val="175035904"/>
        <c:crosses val="max"/>
        <c:crossBetween val="between"/>
      </c:valAx>
      <c:catAx>
        <c:axId val="17503590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503436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6E28-FB4B-A35E-9933ACE1649F}"/>
              </c:ext>
            </c:extLst>
          </c:dPt>
          <c:dPt>
            <c:idx val="13"/>
            <c:invertIfNegative val="0"/>
            <c:bubble3D val="0"/>
            <c:extLst>
              <c:ext xmlns:c16="http://schemas.microsoft.com/office/drawing/2014/chart" uri="{C3380CC4-5D6E-409C-BE32-E72D297353CC}">
                <c16:uniqueId val="{00000001-6E28-FB4B-A35E-9933ACE1649F}"/>
              </c:ext>
            </c:extLst>
          </c:dPt>
          <c:dPt>
            <c:idx val="14"/>
            <c:invertIfNegative val="0"/>
            <c:bubble3D val="0"/>
            <c:extLst>
              <c:ext xmlns:c16="http://schemas.microsoft.com/office/drawing/2014/chart" uri="{C3380CC4-5D6E-409C-BE32-E72D297353CC}">
                <c16:uniqueId val="{00000002-6E28-FB4B-A35E-9933ACE1649F}"/>
              </c:ext>
            </c:extLst>
          </c:dPt>
          <c:dPt>
            <c:idx val="15"/>
            <c:invertIfNegative val="0"/>
            <c:bubble3D val="0"/>
            <c:extLst>
              <c:ext xmlns:c16="http://schemas.microsoft.com/office/drawing/2014/chart" uri="{C3380CC4-5D6E-409C-BE32-E72D297353CC}">
                <c16:uniqueId val="{00000000-A510-964B-86FB-6AC52C738E07}"/>
              </c:ext>
            </c:extLst>
          </c:dPt>
          <c:dPt>
            <c:idx val="16"/>
            <c:invertIfNegative val="0"/>
            <c:bubble3D val="0"/>
            <c:extLst>
              <c:ext xmlns:c16="http://schemas.microsoft.com/office/drawing/2014/chart" uri="{C3380CC4-5D6E-409C-BE32-E72D297353CC}">
                <c16:uniqueId val="{00000001-A510-964B-86FB-6AC52C738E07}"/>
              </c:ext>
            </c:extLst>
          </c:dPt>
          <c:dPt>
            <c:idx val="17"/>
            <c:invertIfNegative val="0"/>
            <c:bubble3D val="0"/>
            <c:extLst>
              <c:ext xmlns:c16="http://schemas.microsoft.com/office/drawing/2014/chart" uri="{C3380CC4-5D6E-409C-BE32-E72D297353CC}">
                <c16:uniqueId val="{00000002-A510-964B-86FB-6AC52C738E07}"/>
              </c:ext>
            </c:extLst>
          </c:dPt>
          <c:dPt>
            <c:idx val="18"/>
            <c:invertIfNegative val="0"/>
            <c:bubble3D val="0"/>
            <c:spPr>
              <a:solidFill>
                <a:schemeClr val="accent3"/>
              </a:solidFill>
            </c:spPr>
            <c:extLst>
              <c:ext xmlns:c16="http://schemas.microsoft.com/office/drawing/2014/chart" uri="{C3380CC4-5D6E-409C-BE32-E72D297353CC}">
                <c16:uniqueId val="{00000004-A510-964B-86FB-6AC52C738E07}"/>
              </c:ext>
            </c:extLst>
          </c:dPt>
          <c:dPt>
            <c:idx val="19"/>
            <c:invertIfNegative val="0"/>
            <c:bubble3D val="0"/>
            <c:spPr>
              <a:solidFill>
                <a:schemeClr val="accent3"/>
              </a:solidFill>
            </c:spPr>
            <c:extLst>
              <c:ext xmlns:c16="http://schemas.microsoft.com/office/drawing/2014/chart" uri="{C3380CC4-5D6E-409C-BE32-E72D297353CC}">
                <c16:uniqueId val="{00000006-A510-964B-86FB-6AC52C738E07}"/>
              </c:ext>
            </c:extLst>
          </c:dPt>
          <c:dPt>
            <c:idx val="20"/>
            <c:invertIfNegative val="0"/>
            <c:bubble3D val="0"/>
            <c:spPr>
              <a:solidFill>
                <a:schemeClr val="accent3"/>
              </a:solidFill>
            </c:spPr>
            <c:extLst>
              <c:ext xmlns:c16="http://schemas.microsoft.com/office/drawing/2014/chart" uri="{C3380CC4-5D6E-409C-BE32-E72D297353CC}">
                <c16:uniqueId val="{00000008-A510-964B-86FB-6AC52C738E07}"/>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Sheet1!$A$18:$A$38</c:f>
              <c:strCache>
                <c:ptCount val="21"/>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strCache>
            </c:strRef>
          </c:cat>
          <c:val>
            <c:numRef>
              <c:f>Sheet1!$B$18:$B$38</c:f>
              <c:numCache>
                <c:formatCode>General</c:formatCode>
                <c:ptCount val="21"/>
                <c:pt idx="0">
                  <c:v>81</c:v>
                </c:pt>
                <c:pt idx="1">
                  <c:v>81</c:v>
                </c:pt>
                <c:pt idx="2">
                  <c:v>81</c:v>
                </c:pt>
                <c:pt idx="3">
                  <c:v>82</c:v>
                </c:pt>
                <c:pt idx="4">
                  <c:v>79</c:v>
                </c:pt>
                <c:pt idx="5">
                  <c:v>80</c:v>
                </c:pt>
                <c:pt idx="6">
                  <c:v>78</c:v>
                </c:pt>
                <c:pt idx="7">
                  <c:v>77</c:v>
                </c:pt>
                <c:pt idx="8">
                  <c:v>74</c:v>
                </c:pt>
                <c:pt idx="9">
                  <c:v>83</c:v>
                </c:pt>
                <c:pt idx="10">
                  <c:v>85</c:v>
                </c:pt>
                <c:pt idx="11">
                  <c:v>82</c:v>
                </c:pt>
                <c:pt idx="12">
                  <c:v>81</c:v>
                </c:pt>
                <c:pt idx="13">
                  <c:v>78</c:v>
                </c:pt>
                <c:pt idx="14">
                  <c:v>80</c:v>
                </c:pt>
                <c:pt idx="15">
                  <c:v>81</c:v>
                </c:pt>
                <c:pt idx="16">
                  <c:v>81</c:v>
                </c:pt>
                <c:pt idx="17">
                  <c:v>84</c:v>
                </c:pt>
                <c:pt idx="18">
                  <c:v>84</c:v>
                </c:pt>
                <c:pt idx="19">
                  <c:v>85</c:v>
                </c:pt>
                <c:pt idx="20">
                  <c:v>84</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75102208"/>
        <c:axId val="175104000"/>
      </c:barChart>
      <c:catAx>
        <c:axId val="175102208"/>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5104000"/>
        <c:crosses val="autoZero"/>
        <c:auto val="1"/>
        <c:lblAlgn val="ctr"/>
        <c:lblOffset val="100"/>
        <c:noMultiLvlLbl val="0"/>
      </c:catAx>
      <c:valAx>
        <c:axId val="175104000"/>
        <c:scaling>
          <c:orientation val="minMax"/>
          <c:max val="100"/>
          <c:min val="0"/>
        </c:scaling>
        <c:delete val="1"/>
        <c:axPos val="l"/>
        <c:numFmt formatCode="General" sourceLinked="1"/>
        <c:majorTickMark val="out"/>
        <c:minorTickMark val="none"/>
        <c:tickLblPos val="nextTo"/>
        <c:crossAx val="175102208"/>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369A-D040-86CB-68B6D7B9BB43}"/>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Q1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strCache>
            </c:strRef>
          </c:cat>
          <c:val>
            <c:numRef>
              <c:f>Sheet1!$B$2:$B$16</c:f>
              <c:numCache>
                <c:formatCode>General</c:formatCode>
                <c:ptCount val="15"/>
                <c:pt idx="0">
                  <c:v>84</c:v>
                </c:pt>
                <c:pt idx="2">
                  <c:v>84</c:v>
                </c:pt>
                <c:pt idx="3">
                  <c:v>85</c:v>
                </c:pt>
                <c:pt idx="5" formatCode="0">
                  <c:v>85</c:v>
                </c:pt>
                <c:pt idx="6" formatCode="0">
                  <c:v>81</c:v>
                </c:pt>
                <c:pt idx="7" formatCode="0">
                  <c:v>84</c:v>
                </c:pt>
                <c:pt idx="8" formatCode="0">
                  <c:v>88</c:v>
                </c:pt>
                <c:pt idx="10" formatCode="0">
                  <c:v>84</c:v>
                </c:pt>
                <c:pt idx="11" formatCode="0">
                  <c:v>84</c:v>
                </c:pt>
                <c:pt idx="12" formatCode="0">
                  <c:v>84</c:v>
                </c:pt>
                <c:pt idx="13" formatCode="0">
                  <c:v>84</c:v>
                </c:pt>
                <c:pt idx="14" formatCode="0">
                  <c:v>83</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75682688"/>
        <c:axId val="175676800"/>
      </c:barChart>
      <c:valAx>
        <c:axId val="175676800"/>
        <c:scaling>
          <c:orientation val="minMax"/>
          <c:max val="120"/>
          <c:min val="0"/>
        </c:scaling>
        <c:delete val="1"/>
        <c:axPos val="b"/>
        <c:numFmt formatCode="General" sourceLinked="1"/>
        <c:majorTickMark val="out"/>
        <c:minorTickMark val="none"/>
        <c:tickLblPos val="nextTo"/>
        <c:crossAx val="175682688"/>
        <c:crosses val="max"/>
        <c:crossBetween val="between"/>
      </c:valAx>
      <c:catAx>
        <c:axId val="175682688"/>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567680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D1B2-9740-91F1-1C45CD258490}"/>
              </c:ext>
            </c:extLst>
          </c:dPt>
          <c:dPt>
            <c:idx val="13"/>
            <c:invertIfNegative val="0"/>
            <c:bubble3D val="0"/>
            <c:extLst>
              <c:ext xmlns:c16="http://schemas.microsoft.com/office/drawing/2014/chart" uri="{C3380CC4-5D6E-409C-BE32-E72D297353CC}">
                <c16:uniqueId val="{00000001-D1B2-9740-91F1-1C45CD258490}"/>
              </c:ext>
            </c:extLst>
          </c:dPt>
          <c:dPt>
            <c:idx val="14"/>
            <c:invertIfNegative val="0"/>
            <c:bubble3D val="0"/>
            <c:extLst>
              <c:ext xmlns:c16="http://schemas.microsoft.com/office/drawing/2014/chart" uri="{C3380CC4-5D6E-409C-BE32-E72D297353CC}">
                <c16:uniqueId val="{00000002-D1B2-9740-91F1-1C45CD258490}"/>
              </c:ext>
            </c:extLst>
          </c:dPt>
          <c:dPt>
            <c:idx val="15"/>
            <c:invertIfNegative val="0"/>
            <c:bubble3D val="0"/>
            <c:extLst>
              <c:ext xmlns:c16="http://schemas.microsoft.com/office/drawing/2014/chart" uri="{C3380CC4-5D6E-409C-BE32-E72D297353CC}">
                <c16:uniqueId val="{00000000-976F-154C-A474-2B2A25451423}"/>
              </c:ext>
            </c:extLst>
          </c:dPt>
          <c:dPt>
            <c:idx val="16"/>
            <c:invertIfNegative val="0"/>
            <c:bubble3D val="0"/>
            <c:extLst>
              <c:ext xmlns:c16="http://schemas.microsoft.com/office/drawing/2014/chart" uri="{C3380CC4-5D6E-409C-BE32-E72D297353CC}">
                <c16:uniqueId val="{00000001-976F-154C-A474-2B2A25451423}"/>
              </c:ext>
            </c:extLst>
          </c:dPt>
          <c:dPt>
            <c:idx val="17"/>
            <c:invertIfNegative val="0"/>
            <c:bubble3D val="0"/>
            <c:extLst>
              <c:ext xmlns:c16="http://schemas.microsoft.com/office/drawing/2014/chart" uri="{C3380CC4-5D6E-409C-BE32-E72D297353CC}">
                <c16:uniqueId val="{00000002-976F-154C-A474-2B2A25451423}"/>
              </c:ext>
            </c:extLst>
          </c:dPt>
          <c:dPt>
            <c:idx val="18"/>
            <c:invertIfNegative val="0"/>
            <c:bubble3D val="0"/>
            <c:spPr>
              <a:solidFill>
                <a:schemeClr val="accent3"/>
              </a:solidFill>
            </c:spPr>
            <c:extLst>
              <c:ext xmlns:c16="http://schemas.microsoft.com/office/drawing/2014/chart" uri="{C3380CC4-5D6E-409C-BE32-E72D297353CC}">
                <c16:uniqueId val="{00000004-976F-154C-A474-2B2A25451423}"/>
              </c:ext>
            </c:extLst>
          </c:dPt>
          <c:dPt>
            <c:idx val="19"/>
            <c:invertIfNegative val="0"/>
            <c:bubble3D val="0"/>
            <c:spPr>
              <a:solidFill>
                <a:schemeClr val="accent3"/>
              </a:solidFill>
            </c:spPr>
            <c:extLst>
              <c:ext xmlns:c16="http://schemas.microsoft.com/office/drawing/2014/chart" uri="{C3380CC4-5D6E-409C-BE32-E72D297353CC}">
                <c16:uniqueId val="{00000006-976F-154C-A474-2B2A25451423}"/>
              </c:ext>
            </c:extLst>
          </c:dPt>
          <c:dPt>
            <c:idx val="20"/>
            <c:invertIfNegative val="0"/>
            <c:bubble3D val="0"/>
            <c:spPr>
              <a:solidFill>
                <a:schemeClr val="accent3"/>
              </a:solidFill>
            </c:spPr>
            <c:extLst>
              <c:ext xmlns:c16="http://schemas.microsoft.com/office/drawing/2014/chart" uri="{C3380CC4-5D6E-409C-BE32-E72D297353CC}">
                <c16:uniqueId val="{00000008-976F-154C-A474-2B2A25451423}"/>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Sheet1!$A$18:$A$38</c:f>
              <c:strCache>
                <c:ptCount val="21"/>
                <c:pt idx="0">
                  <c:v>Jul</c:v>
                </c:pt>
                <c:pt idx="1">
                  <c:v>Aug</c:v>
                </c:pt>
                <c:pt idx="2">
                  <c:v>Sep</c:v>
                </c:pt>
                <c:pt idx="3">
                  <c:v>Oct</c:v>
                </c:pt>
                <c:pt idx="4">
                  <c:v>Nov</c:v>
                </c:pt>
                <c:pt idx="5">
                  <c:v>Dec</c:v>
                </c:pt>
                <c:pt idx="6">
                  <c:v>Jan</c:v>
                </c:pt>
                <c:pt idx="7">
                  <c:v>Feb</c:v>
                </c:pt>
                <c:pt idx="8">
                  <c:v>Mar</c:v>
                </c:pt>
                <c:pt idx="9">
                  <c:v>April</c:v>
                </c:pt>
                <c:pt idx="10">
                  <c:v>May</c:v>
                </c:pt>
                <c:pt idx="11">
                  <c:v>Jun</c:v>
                </c:pt>
                <c:pt idx="12">
                  <c:v>Jul</c:v>
                </c:pt>
                <c:pt idx="13">
                  <c:v>Aug</c:v>
                </c:pt>
                <c:pt idx="14">
                  <c:v>Sep</c:v>
                </c:pt>
                <c:pt idx="15">
                  <c:v>Oct</c:v>
                </c:pt>
                <c:pt idx="16">
                  <c:v>Nov</c:v>
                </c:pt>
                <c:pt idx="17">
                  <c:v>Dec</c:v>
                </c:pt>
                <c:pt idx="18">
                  <c:v>Jan</c:v>
                </c:pt>
                <c:pt idx="19">
                  <c:v>Feb</c:v>
                </c:pt>
                <c:pt idx="20">
                  <c:v>Mar</c:v>
                </c:pt>
              </c:strCache>
            </c:strRef>
          </c:cat>
          <c:val>
            <c:numRef>
              <c:f>Sheet1!$B$18:$B$38</c:f>
              <c:numCache>
                <c:formatCode>General</c:formatCode>
                <c:ptCount val="21"/>
                <c:pt idx="0">
                  <c:v>87</c:v>
                </c:pt>
                <c:pt idx="1">
                  <c:v>88</c:v>
                </c:pt>
                <c:pt idx="2">
                  <c:v>90</c:v>
                </c:pt>
                <c:pt idx="3">
                  <c:v>89</c:v>
                </c:pt>
                <c:pt idx="4">
                  <c:v>88</c:v>
                </c:pt>
                <c:pt idx="5">
                  <c:v>86</c:v>
                </c:pt>
                <c:pt idx="6">
                  <c:v>88</c:v>
                </c:pt>
                <c:pt idx="7">
                  <c:v>88</c:v>
                </c:pt>
                <c:pt idx="8">
                  <c:v>87</c:v>
                </c:pt>
                <c:pt idx="9">
                  <c:v>88</c:v>
                </c:pt>
                <c:pt idx="10">
                  <c:v>89</c:v>
                </c:pt>
                <c:pt idx="11">
                  <c:v>86</c:v>
                </c:pt>
                <c:pt idx="12">
                  <c:v>89</c:v>
                </c:pt>
                <c:pt idx="13">
                  <c:v>86</c:v>
                </c:pt>
                <c:pt idx="14">
                  <c:v>88</c:v>
                </c:pt>
                <c:pt idx="15">
                  <c:v>88</c:v>
                </c:pt>
                <c:pt idx="16">
                  <c:v>88</c:v>
                </c:pt>
                <c:pt idx="17">
                  <c:v>90</c:v>
                </c:pt>
                <c:pt idx="18">
                  <c:v>89</c:v>
                </c:pt>
                <c:pt idx="19">
                  <c:v>90</c:v>
                </c:pt>
                <c:pt idx="20">
                  <c:v>89</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74573440"/>
        <c:axId val="174574976"/>
      </c:barChart>
      <c:catAx>
        <c:axId val="17457344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4574976"/>
        <c:crosses val="autoZero"/>
        <c:auto val="1"/>
        <c:lblAlgn val="ctr"/>
        <c:lblOffset val="100"/>
        <c:noMultiLvlLbl val="0"/>
      </c:catAx>
      <c:valAx>
        <c:axId val="174574976"/>
        <c:scaling>
          <c:orientation val="minMax"/>
          <c:max val="100"/>
          <c:min val="0"/>
        </c:scaling>
        <c:delete val="1"/>
        <c:axPos val="l"/>
        <c:numFmt formatCode="General" sourceLinked="1"/>
        <c:majorTickMark val="out"/>
        <c:minorTickMark val="none"/>
        <c:tickLblPos val="nextTo"/>
        <c:crossAx val="17457344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C5E-794C-99FA-8CBB986BCEFC}"/>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Q1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strCache>
            </c:strRef>
          </c:cat>
          <c:val>
            <c:numRef>
              <c:f>Sheet1!$B$2:$B$16</c:f>
              <c:numCache>
                <c:formatCode>General</c:formatCode>
                <c:ptCount val="15"/>
                <c:pt idx="0">
                  <c:v>89</c:v>
                </c:pt>
                <c:pt idx="2">
                  <c:v>88</c:v>
                </c:pt>
                <c:pt idx="3">
                  <c:v>90</c:v>
                </c:pt>
                <c:pt idx="5" formatCode="0">
                  <c:v>91</c:v>
                </c:pt>
                <c:pt idx="6" formatCode="0">
                  <c:v>88</c:v>
                </c:pt>
                <c:pt idx="7" formatCode="0">
                  <c:v>91</c:v>
                </c:pt>
                <c:pt idx="8" formatCode="0">
                  <c:v>87</c:v>
                </c:pt>
                <c:pt idx="10" formatCode="0">
                  <c:v>90</c:v>
                </c:pt>
                <c:pt idx="11" formatCode="0">
                  <c:v>89</c:v>
                </c:pt>
                <c:pt idx="12" formatCode="0">
                  <c:v>89</c:v>
                </c:pt>
                <c:pt idx="13" formatCode="0">
                  <c:v>89</c:v>
                </c:pt>
                <c:pt idx="14" formatCode="0">
                  <c:v>91</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75461120"/>
        <c:axId val="175459328"/>
      </c:barChart>
      <c:valAx>
        <c:axId val="175459328"/>
        <c:scaling>
          <c:orientation val="minMax"/>
          <c:max val="120"/>
          <c:min val="0"/>
        </c:scaling>
        <c:delete val="1"/>
        <c:axPos val="b"/>
        <c:numFmt formatCode="General" sourceLinked="1"/>
        <c:majorTickMark val="out"/>
        <c:minorTickMark val="none"/>
        <c:tickLblPos val="nextTo"/>
        <c:crossAx val="175461120"/>
        <c:crosses val="max"/>
        <c:crossBetween val="between"/>
      </c:valAx>
      <c:catAx>
        <c:axId val="17546112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545932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250B-6749-AC59-68037DF9F7AD}"/>
              </c:ext>
            </c:extLst>
          </c:dPt>
          <c:dPt>
            <c:idx val="13"/>
            <c:invertIfNegative val="0"/>
            <c:bubble3D val="0"/>
            <c:extLst>
              <c:ext xmlns:c16="http://schemas.microsoft.com/office/drawing/2014/chart" uri="{C3380CC4-5D6E-409C-BE32-E72D297353CC}">
                <c16:uniqueId val="{00000001-250B-6749-AC59-68037DF9F7AD}"/>
              </c:ext>
            </c:extLst>
          </c:dPt>
          <c:dPt>
            <c:idx val="14"/>
            <c:invertIfNegative val="0"/>
            <c:bubble3D val="0"/>
            <c:extLst>
              <c:ext xmlns:c16="http://schemas.microsoft.com/office/drawing/2014/chart" uri="{C3380CC4-5D6E-409C-BE32-E72D297353CC}">
                <c16:uniqueId val="{00000002-250B-6749-AC59-68037DF9F7AD}"/>
              </c:ext>
            </c:extLst>
          </c:dPt>
          <c:dPt>
            <c:idx val="15"/>
            <c:invertIfNegative val="0"/>
            <c:bubble3D val="0"/>
            <c:extLst>
              <c:ext xmlns:c16="http://schemas.microsoft.com/office/drawing/2014/chart" uri="{C3380CC4-5D6E-409C-BE32-E72D297353CC}">
                <c16:uniqueId val="{00000001-F840-FF43-A355-212713C1807B}"/>
              </c:ext>
            </c:extLst>
          </c:dPt>
          <c:dPt>
            <c:idx val="16"/>
            <c:invertIfNegative val="0"/>
            <c:bubble3D val="0"/>
            <c:extLst>
              <c:ext xmlns:c16="http://schemas.microsoft.com/office/drawing/2014/chart" uri="{C3380CC4-5D6E-409C-BE32-E72D297353CC}">
                <c16:uniqueId val="{00000003-F840-FF43-A355-212713C1807B}"/>
              </c:ext>
            </c:extLst>
          </c:dPt>
          <c:dPt>
            <c:idx val="17"/>
            <c:invertIfNegative val="0"/>
            <c:bubble3D val="0"/>
            <c:extLst>
              <c:ext xmlns:c16="http://schemas.microsoft.com/office/drawing/2014/chart" uri="{C3380CC4-5D6E-409C-BE32-E72D297353CC}">
                <c16:uniqueId val="{00000005-F840-FF43-A355-212713C1807B}"/>
              </c:ext>
            </c:extLst>
          </c:dPt>
          <c:dPt>
            <c:idx val="18"/>
            <c:invertIfNegative val="0"/>
            <c:bubble3D val="0"/>
            <c:spPr>
              <a:solidFill>
                <a:schemeClr val="accent3"/>
              </a:solidFill>
            </c:spPr>
            <c:extLst>
              <c:ext xmlns:c16="http://schemas.microsoft.com/office/drawing/2014/chart" uri="{C3380CC4-5D6E-409C-BE32-E72D297353CC}">
                <c16:uniqueId val="{00000007-C275-4A53-967A-D475F6514049}"/>
              </c:ext>
            </c:extLst>
          </c:dPt>
          <c:dPt>
            <c:idx val="19"/>
            <c:invertIfNegative val="0"/>
            <c:bubble3D val="0"/>
            <c:spPr>
              <a:solidFill>
                <a:schemeClr val="accent3"/>
              </a:solidFill>
            </c:spPr>
            <c:extLst>
              <c:ext xmlns:c16="http://schemas.microsoft.com/office/drawing/2014/chart" uri="{C3380CC4-5D6E-409C-BE32-E72D297353CC}">
                <c16:uniqueId val="{00000009-C275-4A53-967A-D475F6514049}"/>
              </c:ext>
            </c:extLst>
          </c:dPt>
          <c:dPt>
            <c:idx val="20"/>
            <c:invertIfNegative val="0"/>
            <c:bubble3D val="0"/>
            <c:spPr>
              <a:solidFill>
                <a:schemeClr val="accent3"/>
              </a:solidFill>
            </c:spPr>
            <c:extLst>
              <c:ext xmlns:c16="http://schemas.microsoft.com/office/drawing/2014/chart" uri="{C3380CC4-5D6E-409C-BE32-E72D297353CC}">
                <c16:uniqueId val="{0000000B-C275-4A53-967A-D475F6514049}"/>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Sheet1!$A$18:$A$38</c:f>
              <c:strCache>
                <c:ptCount val="21"/>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strCache>
            </c:strRef>
          </c:cat>
          <c:val>
            <c:numRef>
              <c:f>Sheet1!$B$18:$B$38</c:f>
              <c:numCache>
                <c:formatCode>General</c:formatCode>
                <c:ptCount val="21"/>
                <c:pt idx="0">
                  <c:v>87</c:v>
                </c:pt>
                <c:pt idx="1">
                  <c:v>84</c:v>
                </c:pt>
                <c:pt idx="2">
                  <c:v>88</c:v>
                </c:pt>
                <c:pt idx="3">
                  <c:v>87</c:v>
                </c:pt>
                <c:pt idx="4">
                  <c:v>88</c:v>
                </c:pt>
                <c:pt idx="5">
                  <c:v>82</c:v>
                </c:pt>
                <c:pt idx="6">
                  <c:v>85</c:v>
                </c:pt>
                <c:pt idx="7">
                  <c:v>81</c:v>
                </c:pt>
                <c:pt idx="8">
                  <c:v>82</c:v>
                </c:pt>
                <c:pt idx="9">
                  <c:v>84</c:v>
                </c:pt>
                <c:pt idx="10">
                  <c:v>88</c:v>
                </c:pt>
                <c:pt idx="11">
                  <c:v>82</c:v>
                </c:pt>
                <c:pt idx="12">
                  <c:v>84</c:v>
                </c:pt>
                <c:pt idx="13">
                  <c:v>82</c:v>
                </c:pt>
                <c:pt idx="14">
                  <c:v>80</c:v>
                </c:pt>
                <c:pt idx="15">
                  <c:v>87</c:v>
                </c:pt>
                <c:pt idx="16">
                  <c:v>86</c:v>
                </c:pt>
                <c:pt idx="17">
                  <c:v>88</c:v>
                </c:pt>
                <c:pt idx="18">
                  <c:v>87</c:v>
                </c:pt>
                <c:pt idx="19">
                  <c:v>86</c:v>
                </c:pt>
                <c:pt idx="20">
                  <c:v>86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75535232"/>
        <c:axId val="175536768"/>
      </c:barChart>
      <c:catAx>
        <c:axId val="17553523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5536768"/>
        <c:crosses val="autoZero"/>
        <c:auto val="1"/>
        <c:lblAlgn val="ctr"/>
        <c:lblOffset val="100"/>
        <c:noMultiLvlLbl val="0"/>
      </c:catAx>
      <c:valAx>
        <c:axId val="175536768"/>
        <c:scaling>
          <c:orientation val="minMax"/>
          <c:max val="100"/>
          <c:min val="0"/>
        </c:scaling>
        <c:delete val="1"/>
        <c:axPos val="l"/>
        <c:numFmt formatCode="General" sourceLinked="1"/>
        <c:majorTickMark val="out"/>
        <c:minorTickMark val="none"/>
        <c:tickLblPos val="nextTo"/>
        <c:crossAx val="17553523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FD1-B245-A461-FE87EBF0C919}"/>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Q4 2018</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strCache>
            </c:strRef>
          </c:cat>
          <c:val>
            <c:numRef>
              <c:f>Sheet1!$B$2:$B$16</c:f>
              <c:numCache>
                <c:formatCode>General</c:formatCode>
                <c:ptCount val="15"/>
                <c:pt idx="0">
                  <c:v>86</c:v>
                </c:pt>
                <c:pt idx="2">
                  <c:v>85</c:v>
                </c:pt>
                <c:pt idx="3">
                  <c:v>86</c:v>
                </c:pt>
                <c:pt idx="5" formatCode="0">
                  <c:v>84</c:v>
                </c:pt>
                <c:pt idx="6" formatCode="0">
                  <c:v>84</c:v>
                </c:pt>
                <c:pt idx="7" formatCode="0">
                  <c:v>89</c:v>
                </c:pt>
                <c:pt idx="8" formatCode="0">
                  <c:v>87</c:v>
                </c:pt>
                <c:pt idx="10" formatCode="0">
                  <c:v>84</c:v>
                </c:pt>
                <c:pt idx="11" formatCode="0">
                  <c:v>86</c:v>
                </c:pt>
                <c:pt idx="12" formatCode="0">
                  <c:v>87</c:v>
                </c:pt>
                <c:pt idx="13" formatCode="0">
                  <c:v>86</c:v>
                </c:pt>
                <c:pt idx="14" formatCode="0">
                  <c:v>87</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75788032"/>
        <c:axId val="175782144"/>
      </c:barChart>
      <c:valAx>
        <c:axId val="175782144"/>
        <c:scaling>
          <c:orientation val="minMax"/>
          <c:max val="120"/>
          <c:min val="0"/>
        </c:scaling>
        <c:delete val="1"/>
        <c:axPos val="b"/>
        <c:numFmt formatCode="General" sourceLinked="1"/>
        <c:majorTickMark val="out"/>
        <c:minorTickMark val="none"/>
        <c:tickLblPos val="nextTo"/>
        <c:crossAx val="175788032"/>
        <c:crosses val="max"/>
        <c:crossBetween val="between"/>
      </c:valAx>
      <c:catAx>
        <c:axId val="17578803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578214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8CBA-0D4C-8DD9-5B64CFAB8602}"/>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Q1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strCache>
            </c:strRef>
          </c:cat>
          <c:val>
            <c:numRef>
              <c:f>Sheet1!$B$2:$B$16</c:f>
              <c:numCache>
                <c:formatCode>General</c:formatCode>
                <c:ptCount val="15"/>
                <c:pt idx="0">
                  <c:v>56</c:v>
                </c:pt>
                <c:pt idx="2">
                  <c:v>54</c:v>
                </c:pt>
                <c:pt idx="3">
                  <c:v>57</c:v>
                </c:pt>
                <c:pt idx="5" formatCode="0">
                  <c:v>58</c:v>
                </c:pt>
                <c:pt idx="6" formatCode="0">
                  <c:v>51</c:v>
                </c:pt>
                <c:pt idx="7" formatCode="0">
                  <c:v>58</c:v>
                </c:pt>
                <c:pt idx="8" formatCode="0">
                  <c:v>59</c:v>
                </c:pt>
                <c:pt idx="10" formatCode="0">
                  <c:v>54</c:v>
                </c:pt>
                <c:pt idx="11" formatCode="0">
                  <c:v>55</c:v>
                </c:pt>
                <c:pt idx="12" formatCode="0">
                  <c:v>57</c:v>
                </c:pt>
                <c:pt idx="13" formatCode="0">
                  <c:v>55</c:v>
                </c:pt>
                <c:pt idx="14" formatCode="0">
                  <c:v>56</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85164544"/>
        <c:axId val="185158656"/>
      </c:barChart>
      <c:valAx>
        <c:axId val="185158656"/>
        <c:scaling>
          <c:orientation val="minMax"/>
          <c:max val="120"/>
          <c:min val="0"/>
        </c:scaling>
        <c:delete val="1"/>
        <c:axPos val="b"/>
        <c:numFmt formatCode="General" sourceLinked="1"/>
        <c:majorTickMark val="out"/>
        <c:minorTickMark val="none"/>
        <c:tickLblPos val="nextTo"/>
        <c:crossAx val="185164544"/>
        <c:crosses val="max"/>
        <c:crossBetween val="between"/>
      </c:valAx>
      <c:catAx>
        <c:axId val="18516454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8515865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5"/>
            <c:invertIfNegative val="0"/>
            <c:bubble3D val="0"/>
            <c:extLst>
              <c:ext xmlns:c16="http://schemas.microsoft.com/office/drawing/2014/chart" uri="{C3380CC4-5D6E-409C-BE32-E72D297353CC}">
                <c16:uniqueId val="{00000000-5865-2848-A21E-C84832299407}"/>
              </c:ext>
            </c:extLst>
          </c:dPt>
          <c:dPt>
            <c:idx val="16"/>
            <c:invertIfNegative val="0"/>
            <c:bubble3D val="0"/>
            <c:extLst>
              <c:ext xmlns:c16="http://schemas.microsoft.com/office/drawing/2014/chart" uri="{C3380CC4-5D6E-409C-BE32-E72D297353CC}">
                <c16:uniqueId val="{00000001-5865-2848-A21E-C84832299407}"/>
              </c:ext>
            </c:extLst>
          </c:dPt>
          <c:dPt>
            <c:idx val="17"/>
            <c:invertIfNegative val="0"/>
            <c:bubble3D val="0"/>
            <c:extLst>
              <c:ext xmlns:c16="http://schemas.microsoft.com/office/drawing/2014/chart" uri="{C3380CC4-5D6E-409C-BE32-E72D297353CC}">
                <c16:uniqueId val="{00000002-5865-2848-A21E-C84832299407}"/>
              </c:ext>
            </c:extLst>
          </c:dPt>
          <c:dPt>
            <c:idx val="18"/>
            <c:invertIfNegative val="0"/>
            <c:bubble3D val="0"/>
            <c:spPr>
              <a:solidFill>
                <a:schemeClr val="accent3"/>
              </a:solidFill>
            </c:spPr>
            <c:extLst>
              <c:ext xmlns:c16="http://schemas.microsoft.com/office/drawing/2014/chart" uri="{C3380CC4-5D6E-409C-BE32-E72D297353CC}">
                <c16:uniqueId val="{00000004-5865-2848-A21E-C84832299407}"/>
              </c:ext>
            </c:extLst>
          </c:dPt>
          <c:dPt>
            <c:idx val="19"/>
            <c:invertIfNegative val="0"/>
            <c:bubble3D val="0"/>
            <c:spPr>
              <a:solidFill>
                <a:schemeClr val="accent3"/>
              </a:solidFill>
            </c:spPr>
            <c:extLst>
              <c:ext xmlns:c16="http://schemas.microsoft.com/office/drawing/2014/chart" uri="{C3380CC4-5D6E-409C-BE32-E72D297353CC}">
                <c16:uniqueId val="{00000006-5865-2848-A21E-C84832299407}"/>
              </c:ext>
            </c:extLst>
          </c:dPt>
          <c:dPt>
            <c:idx val="20"/>
            <c:invertIfNegative val="0"/>
            <c:bubble3D val="0"/>
            <c:spPr>
              <a:solidFill>
                <a:schemeClr val="accent3"/>
              </a:solidFill>
            </c:spPr>
            <c:extLst>
              <c:ext xmlns:c16="http://schemas.microsoft.com/office/drawing/2014/chart" uri="{C3380CC4-5D6E-409C-BE32-E72D297353CC}">
                <c16:uniqueId val="{00000008-5865-2848-A21E-C84832299407}"/>
              </c:ext>
            </c:extLst>
          </c:dPt>
          <c:dLbls>
            <c:dLbl>
              <c:idx val="0"/>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37B-4766-AE96-F24EB40CBC0E}"/>
                </c:ext>
              </c:extLst>
            </c:dLbl>
            <c:dLbl>
              <c:idx val="1"/>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A37B-4766-AE96-F24EB40CBC0E}"/>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Sheet1!$A$21:$A$41</c:f>
              <c:strCache>
                <c:ptCount val="21"/>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strCache>
            </c:strRef>
          </c:cat>
          <c:val>
            <c:numRef>
              <c:f>Sheet1!$B$21:$B$41</c:f>
              <c:numCache>
                <c:formatCode>General</c:formatCode>
                <c:ptCount val="21"/>
                <c:pt idx="0">
                  <c:v>75</c:v>
                </c:pt>
                <c:pt idx="1">
                  <c:v>74</c:v>
                </c:pt>
                <c:pt idx="2">
                  <c:v>79</c:v>
                </c:pt>
                <c:pt idx="3">
                  <c:v>77</c:v>
                </c:pt>
                <c:pt idx="4">
                  <c:v>78</c:v>
                </c:pt>
                <c:pt idx="5">
                  <c:v>71</c:v>
                </c:pt>
                <c:pt idx="6">
                  <c:v>75</c:v>
                </c:pt>
                <c:pt idx="7">
                  <c:v>71</c:v>
                </c:pt>
                <c:pt idx="8">
                  <c:v>71</c:v>
                </c:pt>
                <c:pt idx="9">
                  <c:v>75</c:v>
                </c:pt>
                <c:pt idx="10">
                  <c:v>79</c:v>
                </c:pt>
                <c:pt idx="11">
                  <c:v>71</c:v>
                </c:pt>
                <c:pt idx="12">
                  <c:v>75</c:v>
                </c:pt>
                <c:pt idx="13">
                  <c:v>70</c:v>
                </c:pt>
                <c:pt idx="14">
                  <c:v>70</c:v>
                </c:pt>
                <c:pt idx="15">
                  <c:v>76</c:v>
                </c:pt>
                <c:pt idx="16">
                  <c:v>76</c:v>
                </c:pt>
                <c:pt idx="17">
                  <c:v>79</c:v>
                </c:pt>
                <c:pt idx="18">
                  <c:v>78</c:v>
                </c:pt>
                <c:pt idx="19">
                  <c:v>77</c:v>
                </c:pt>
                <c:pt idx="20">
                  <c:v>76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92978944"/>
        <c:axId val="192980480"/>
      </c:barChart>
      <c:catAx>
        <c:axId val="19297894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92980480"/>
        <c:crosses val="autoZero"/>
        <c:auto val="1"/>
        <c:lblAlgn val="ctr"/>
        <c:lblOffset val="100"/>
        <c:noMultiLvlLbl val="0"/>
      </c:catAx>
      <c:valAx>
        <c:axId val="192980480"/>
        <c:scaling>
          <c:orientation val="minMax"/>
          <c:max val="100"/>
          <c:min val="0"/>
        </c:scaling>
        <c:delete val="1"/>
        <c:axPos val="l"/>
        <c:numFmt formatCode="General" sourceLinked="1"/>
        <c:majorTickMark val="out"/>
        <c:minorTickMark val="none"/>
        <c:tickLblPos val="nextTo"/>
        <c:crossAx val="19297894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79C-8A47-9826-0E8AABCA73DD}"/>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Q1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strCache>
            </c:strRef>
          </c:cat>
          <c:val>
            <c:numRef>
              <c:f>Sheet1!$B$2:$B$16</c:f>
              <c:numCache>
                <c:formatCode>General</c:formatCode>
                <c:ptCount val="15"/>
                <c:pt idx="0">
                  <c:v>77</c:v>
                </c:pt>
                <c:pt idx="2">
                  <c:v>75</c:v>
                </c:pt>
                <c:pt idx="3">
                  <c:v>78</c:v>
                </c:pt>
                <c:pt idx="5" formatCode="0">
                  <c:v>77</c:v>
                </c:pt>
                <c:pt idx="6" formatCode="0">
                  <c:v>74</c:v>
                </c:pt>
                <c:pt idx="7" formatCode="0">
                  <c:v>81</c:v>
                </c:pt>
                <c:pt idx="8" formatCode="0">
                  <c:v>75</c:v>
                </c:pt>
                <c:pt idx="10" formatCode="0">
                  <c:v>75</c:v>
                </c:pt>
                <c:pt idx="11" formatCode="0">
                  <c:v>76</c:v>
                </c:pt>
                <c:pt idx="12" formatCode="0">
                  <c:v>77</c:v>
                </c:pt>
                <c:pt idx="13" formatCode="0">
                  <c:v>76</c:v>
                </c:pt>
                <c:pt idx="14" formatCode="0">
                  <c:v>79</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85260672"/>
        <c:axId val="185259136"/>
      </c:barChart>
      <c:valAx>
        <c:axId val="185259136"/>
        <c:scaling>
          <c:orientation val="minMax"/>
          <c:max val="120"/>
          <c:min val="0"/>
        </c:scaling>
        <c:delete val="1"/>
        <c:axPos val="b"/>
        <c:numFmt formatCode="General" sourceLinked="1"/>
        <c:majorTickMark val="out"/>
        <c:minorTickMark val="none"/>
        <c:tickLblPos val="nextTo"/>
        <c:crossAx val="185260672"/>
        <c:crosses val="max"/>
        <c:crossBetween val="between"/>
      </c:valAx>
      <c:catAx>
        <c:axId val="18526067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8525913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63645815283311"/>
          <c:y val="3.7405004949910316E-2"/>
          <c:w val="0.43203950788424883"/>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4"/>
            <c:invertIfNegative val="0"/>
            <c:bubble3D val="0"/>
            <c:spPr>
              <a:solidFill>
                <a:schemeClr val="accent5"/>
              </a:solidFill>
            </c:spPr>
            <c:extLst>
              <c:ext xmlns:c16="http://schemas.microsoft.com/office/drawing/2014/chart" uri="{C3380CC4-5D6E-409C-BE32-E72D297353CC}">
                <c16:uniqueId val="{00000001-DCE3-4F4D-8469-2447E519EFE3}"/>
              </c:ext>
            </c:extLst>
          </c:dPt>
          <c:dPt>
            <c:idx val="5"/>
            <c:invertIfNegative val="0"/>
            <c:bubble3D val="0"/>
            <c:spPr>
              <a:solidFill>
                <a:schemeClr val="accent5"/>
              </a:solidFill>
            </c:spPr>
            <c:extLst>
              <c:ext xmlns:c16="http://schemas.microsoft.com/office/drawing/2014/chart" uri="{C3380CC4-5D6E-409C-BE32-E72D297353CC}">
                <c16:uniqueId val="{00000003-DCE3-4F4D-8469-2447E519EFE3}"/>
              </c:ext>
            </c:extLst>
          </c:dPt>
          <c:dPt>
            <c:idx val="6"/>
            <c:invertIfNegative val="0"/>
            <c:bubble3D val="0"/>
            <c:spPr>
              <a:solidFill>
                <a:schemeClr val="accent5"/>
              </a:solidFill>
            </c:spPr>
            <c:extLst>
              <c:ext xmlns:c16="http://schemas.microsoft.com/office/drawing/2014/chart" uri="{C3380CC4-5D6E-409C-BE32-E72D297353CC}">
                <c16:uniqueId val="{00000005-DCE3-4F4D-8469-2447E519EFE3}"/>
              </c:ext>
            </c:extLst>
          </c:dPt>
          <c:dPt>
            <c:idx val="8"/>
            <c:invertIfNegative val="0"/>
            <c:bubble3D val="0"/>
            <c:spPr>
              <a:solidFill>
                <a:schemeClr val="accent6"/>
              </a:solidFill>
            </c:spPr>
            <c:extLst>
              <c:ext xmlns:c16="http://schemas.microsoft.com/office/drawing/2014/chart" uri="{C3380CC4-5D6E-409C-BE32-E72D297353CC}">
                <c16:uniqueId val="{00000007-DCE3-4F4D-8469-2447E519EFE3}"/>
              </c:ext>
            </c:extLst>
          </c:dPt>
          <c:dPt>
            <c:idx val="9"/>
            <c:invertIfNegative val="0"/>
            <c:bubble3D val="0"/>
            <c:spPr>
              <a:solidFill>
                <a:schemeClr val="accent6"/>
              </a:solidFill>
            </c:spPr>
            <c:extLst>
              <c:ext xmlns:c16="http://schemas.microsoft.com/office/drawing/2014/chart" uri="{C3380CC4-5D6E-409C-BE32-E72D297353CC}">
                <c16:uniqueId val="{00000009-DCE3-4F4D-8469-2447E519EFE3}"/>
              </c:ext>
            </c:extLst>
          </c:dPt>
          <c:dLbls>
            <c:spPr>
              <a:noFill/>
              <a:ln>
                <a:noFill/>
              </a:ln>
              <a:effectLst/>
            </c:spPr>
            <c:txPr>
              <a:bodyPr/>
              <a:lstStyle/>
              <a:p>
                <a:pPr>
                  <a:defRPr sz="1500">
                    <a:solidFill>
                      <a:schemeClr val="tx2">
                        <a:lumMod val="50000"/>
                        <a:lumOff val="50000"/>
                      </a:schemeClr>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Remortgagers</c:v>
                </c:pt>
                <c:pt idx="1">
                  <c:v>First Time Buyers</c:v>
                </c:pt>
                <c:pt idx="2">
                  <c:v>Movers</c:v>
                </c:pt>
                <c:pt idx="4">
                  <c:v>BTL 1- 3 properties</c:v>
                </c:pt>
                <c:pt idx="5">
                  <c:v>BTL 4+ properties</c:v>
                </c:pt>
                <c:pt idx="6">
                  <c:v>Limited Co BTL</c:v>
                </c:pt>
                <c:pt idx="8">
                  <c:v>Adverse</c:v>
                </c:pt>
                <c:pt idx="9">
                  <c:v>Other specialist</c:v>
                </c:pt>
              </c:strCache>
            </c:strRef>
          </c:cat>
          <c:val>
            <c:numRef>
              <c:f>Sheet1!$B$2:$B$11</c:f>
              <c:numCache>
                <c:formatCode>General</c:formatCode>
                <c:ptCount val="10"/>
                <c:pt idx="0">
                  <c:v>27</c:v>
                </c:pt>
                <c:pt idx="1">
                  <c:v>22</c:v>
                </c:pt>
                <c:pt idx="2">
                  <c:v>19</c:v>
                </c:pt>
                <c:pt idx="4">
                  <c:v>16</c:v>
                </c:pt>
                <c:pt idx="5">
                  <c:v>7</c:v>
                </c:pt>
                <c:pt idx="6">
                  <c:v>3</c:v>
                </c:pt>
                <c:pt idx="8">
                  <c:v>6</c:v>
                </c:pt>
                <c:pt idx="9">
                  <c:v>2</c:v>
                </c:pt>
              </c:numCache>
            </c:numRef>
          </c:val>
          <c:extLst>
            <c:ext xmlns:c16="http://schemas.microsoft.com/office/drawing/2014/chart" uri="{C3380CC4-5D6E-409C-BE32-E72D297353CC}">
              <c16:uniqueId val="{0000000A-DCE3-4F4D-8469-2447E519EFE3}"/>
            </c:ext>
          </c:extLst>
        </c:ser>
        <c:dLbls>
          <c:showLegendKey val="0"/>
          <c:showVal val="0"/>
          <c:showCatName val="0"/>
          <c:showSerName val="0"/>
          <c:showPercent val="0"/>
          <c:showBubbleSize val="0"/>
        </c:dLbls>
        <c:gapWidth val="70"/>
        <c:axId val="33106560"/>
        <c:axId val="33112448"/>
      </c:barChart>
      <c:catAx>
        <c:axId val="33106560"/>
        <c:scaling>
          <c:orientation val="maxMin"/>
        </c:scaling>
        <c:delete val="0"/>
        <c:axPos val="l"/>
        <c:numFmt formatCode="General" sourceLinked="0"/>
        <c:majorTickMark val="out"/>
        <c:minorTickMark val="none"/>
        <c:tickLblPos val="nextTo"/>
        <c:spPr>
          <a:ln>
            <a:noFill/>
          </a:ln>
        </c:spPr>
        <c:txPr>
          <a:bodyPr/>
          <a:lstStyle/>
          <a:p>
            <a:pPr>
              <a:defRPr sz="14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33112448"/>
        <c:crosses val="autoZero"/>
        <c:auto val="1"/>
        <c:lblAlgn val="ctr"/>
        <c:lblOffset val="100"/>
        <c:noMultiLvlLbl val="0"/>
      </c:catAx>
      <c:valAx>
        <c:axId val="33112448"/>
        <c:scaling>
          <c:orientation val="minMax"/>
        </c:scaling>
        <c:delete val="1"/>
        <c:axPos val="t"/>
        <c:numFmt formatCode="General" sourceLinked="1"/>
        <c:majorTickMark val="out"/>
        <c:minorTickMark val="none"/>
        <c:tickLblPos val="nextTo"/>
        <c:crossAx val="33106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664-A14C-BE43-24F6860C36D0}"/>
                </c:ext>
              </c:extLst>
            </c:dLbl>
            <c:dLbl>
              <c:idx val="1"/>
              <c:delete val="1"/>
              <c:extLst>
                <c:ext xmlns:c15="http://schemas.microsoft.com/office/drawing/2012/chart" uri="{CE6537A1-D6FC-4f65-9D91-7224C49458BB}"/>
                <c:ext xmlns:c16="http://schemas.microsoft.com/office/drawing/2014/chart" uri="{C3380CC4-5D6E-409C-BE32-E72D297353CC}">
                  <c16:uniqueId val="{00000001-8664-A14C-BE43-24F6860C36D0}"/>
                </c:ext>
              </c:extLst>
            </c:dLbl>
            <c:dLbl>
              <c:idx val="2"/>
              <c:delete val="1"/>
              <c:extLst>
                <c:ext xmlns:c15="http://schemas.microsoft.com/office/drawing/2012/chart" uri="{CE6537A1-D6FC-4f65-9D91-7224C49458BB}"/>
                <c:ext xmlns:c16="http://schemas.microsoft.com/office/drawing/2014/chart" uri="{C3380CC4-5D6E-409C-BE32-E72D297353CC}">
                  <c16:uniqueId val="{00000002-8664-A14C-BE43-24F6860C36D0}"/>
                </c:ext>
              </c:extLst>
            </c:dLbl>
            <c:dLbl>
              <c:idx val="3"/>
              <c:delete val="1"/>
              <c:extLst>
                <c:ext xmlns:c15="http://schemas.microsoft.com/office/drawing/2012/chart" uri="{CE6537A1-D6FC-4f65-9D91-7224C49458BB}"/>
                <c:ext xmlns:c16="http://schemas.microsoft.com/office/drawing/2014/chart" uri="{C3380CC4-5D6E-409C-BE32-E72D297353CC}">
                  <c16:uniqueId val="{00000003-8664-A14C-BE43-24F6860C36D0}"/>
                </c:ext>
              </c:extLst>
            </c:dLbl>
            <c:dLbl>
              <c:idx val="5"/>
              <c:delete val="1"/>
              <c:extLst>
                <c:ext xmlns:c15="http://schemas.microsoft.com/office/drawing/2012/chart" uri="{CE6537A1-D6FC-4f65-9D91-7224C49458BB}"/>
                <c:ext xmlns:c16="http://schemas.microsoft.com/office/drawing/2014/chart" uri="{C3380CC4-5D6E-409C-BE32-E72D297353CC}">
                  <c16:uniqueId val="{00000004-8664-A14C-BE43-24F6860C36D0}"/>
                </c:ext>
              </c:extLst>
            </c:dLbl>
            <c:dLbl>
              <c:idx val="6"/>
              <c:delete val="1"/>
              <c:extLst>
                <c:ext xmlns:c15="http://schemas.microsoft.com/office/drawing/2012/chart" uri="{CE6537A1-D6FC-4f65-9D91-7224C49458BB}"/>
                <c:ext xmlns:c16="http://schemas.microsoft.com/office/drawing/2014/chart" uri="{C3380CC4-5D6E-409C-BE32-E72D297353CC}">
                  <c16:uniqueId val="{00000005-8664-A14C-BE43-24F6860C36D0}"/>
                </c:ext>
              </c:extLst>
            </c:dLbl>
            <c:dLbl>
              <c:idx val="7"/>
              <c:delete val="1"/>
              <c:extLst>
                <c:ext xmlns:c15="http://schemas.microsoft.com/office/drawing/2012/chart" uri="{CE6537A1-D6FC-4f65-9D91-7224C49458BB}"/>
                <c:ext xmlns:c16="http://schemas.microsoft.com/office/drawing/2014/chart" uri="{C3380CC4-5D6E-409C-BE32-E72D297353CC}">
                  <c16:uniqueId val="{00000006-8664-A14C-BE43-24F6860C36D0}"/>
                </c:ext>
              </c:extLst>
            </c:dLbl>
            <c:dLbl>
              <c:idx val="8"/>
              <c:delete val="1"/>
              <c:extLst>
                <c:ext xmlns:c15="http://schemas.microsoft.com/office/drawing/2012/chart" uri="{CE6537A1-D6FC-4f65-9D91-7224C49458BB}"/>
                <c:ext xmlns:c16="http://schemas.microsoft.com/office/drawing/2014/chart" uri="{C3380CC4-5D6E-409C-BE32-E72D297353CC}">
                  <c16:uniqueId val="{00000007-8664-A14C-BE43-24F6860C36D0}"/>
                </c:ext>
              </c:extLst>
            </c:dLbl>
            <c:dLbl>
              <c:idx val="10"/>
              <c:delete val="1"/>
              <c:extLst>
                <c:ext xmlns:c15="http://schemas.microsoft.com/office/drawing/2012/chart" uri="{CE6537A1-D6FC-4f65-9D91-7224C49458BB}"/>
                <c:ext xmlns:c16="http://schemas.microsoft.com/office/drawing/2014/chart" uri="{C3380CC4-5D6E-409C-BE32-E72D297353CC}">
                  <c16:uniqueId val="{00000008-8664-A14C-BE43-24F6860C36D0}"/>
                </c:ext>
              </c:extLst>
            </c:dLbl>
            <c:dLbl>
              <c:idx val="11"/>
              <c:delete val="1"/>
              <c:extLst>
                <c:ext xmlns:c15="http://schemas.microsoft.com/office/drawing/2012/chart" uri="{CE6537A1-D6FC-4f65-9D91-7224C49458BB}"/>
                <c:ext xmlns:c16="http://schemas.microsoft.com/office/drawing/2014/chart" uri="{C3380CC4-5D6E-409C-BE32-E72D297353CC}">
                  <c16:uniqueId val="{00000009-8664-A14C-BE43-24F6860C36D0}"/>
                </c:ext>
              </c:extLst>
            </c:dLbl>
            <c:dLbl>
              <c:idx val="12"/>
              <c:delete val="1"/>
              <c:extLst>
                <c:ext xmlns:c15="http://schemas.microsoft.com/office/drawing/2012/chart" uri="{CE6537A1-D6FC-4f65-9D91-7224C49458BB}"/>
                <c:ext xmlns:c16="http://schemas.microsoft.com/office/drawing/2014/chart" uri="{C3380CC4-5D6E-409C-BE32-E72D297353CC}">
                  <c16:uniqueId val="{0000000A-8664-A14C-BE43-24F6860C36D0}"/>
                </c:ext>
              </c:extLst>
            </c:dLbl>
            <c:dLbl>
              <c:idx val="13"/>
              <c:delete val="1"/>
              <c:extLst>
                <c:ext xmlns:c15="http://schemas.microsoft.com/office/drawing/2012/chart" uri="{CE6537A1-D6FC-4f65-9D91-7224C49458BB}"/>
                <c:ext xmlns:c16="http://schemas.microsoft.com/office/drawing/2014/chart" uri="{C3380CC4-5D6E-409C-BE32-E72D297353CC}">
                  <c16:uniqueId val="{0000000B-8664-A14C-BE43-24F6860C36D0}"/>
                </c:ext>
              </c:extLst>
            </c:dLbl>
            <c:dLbl>
              <c:idx val="17"/>
              <c:delete val="1"/>
              <c:extLst>
                <c:ext xmlns:c15="http://schemas.microsoft.com/office/drawing/2012/chart" uri="{CE6537A1-D6FC-4f65-9D91-7224C49458BB}"/>
                <c:ext xmlns:c16="http://schemas.microsoft.com/office/drawing/2014/chart" uri="{C3380CC4-5D6E-409C-BE32-E72D297353CC}">
                  <c16:uniqueId val="{0000000C-8664-A14C-BE43-24F6860C36D0}"/>
                </c:ext>
              </c:extLst>
            </c:dLbl>
            <c:dLbl>
              <c:idx val="18"/>
              <c:delete val="1"/>
              <c:extLst>
                <c:ext xmlns:c15="http://schemas.microsoft.com/office/drawing/2012/chart" uri="{CE6537A1-D6FC-4f65-9D91-7224C49458BB}"/>
                <c:ext xmlns:c16="http://schemas.microsoft.com/office/drawing/2014/chart" uri="{C3380CC4-5D6E-409C-BE32-E72D297353CC}">
                  <c16:uniqueId val="{0000000D-8664-A14C-BE43-24F6860C36D0}"/>
                </c:ext>
              </c:extLst>
            </c:dLbl>
            <c:dLbl>
              <c:idx val="19"/>
              <c:delete val="1"/>
              <c:extLst>
                <c:ext xmlns:c15="http://schemas.microsoft.com/office/drawing/2012/chart" uri="{CE6537A1-D6FC-4f65-9D91-7224C49458BB}"/>
                <c:ext xmlns:c16="http://schemas.microsoft.com/office/drawing/2014/chart" uri="{C3380CC4-5D6E-409C-BE32-E72D297353CC}">
                  <c16:uniqueId val="{0000000E-8664-A14C-BE43-24F6860C36D0}"/>
                </c:ext>
              </c:extLst>
            </c:dLbl>
            <c:dLbl>
              <c:idx val="20"/>
              <c:delete val="1"/>
              <c:extLst>
                <c:ext xmlns:c15="http://schemas.microsoft.com/office/drawing/2012/chart" uri="{CE6537A1-D6FC-4f65-9D91-7224C49458BB}"/>
                <c:ext xmlns:c16="http://schemas.microsoft.com/office/drawing/2014/chart" uri="{C3380CC4-5D6E-409C-BE32-E72D297353CC}">
                  <c16:uniqueId val="{0000000F-8664-A14C-BE43-24F6860C36D0}"/>
                </c:ext>
              </c:extLst>
            </c:dLbl>
            <c:dLbl>
              <c:idx val="21"/>
              <c:delete val="1"/>
              <c:extLst>
                <c:ext xmlns:c15="http://schemas.microsoft.com/office/drawing/2012/chart" uri="{CE6537A1-D6FC-4f65-9D91-7224C49458BB}"/>
                <c:ext xmlns:c16="http://schemas.microsoft.com/office/drawing/2014/chart" uri="{C3380CC4-5D6E-409C-BE32-E72D297353CC}">
                  <c16:uniqueId val="{00000010-8664-A14C-BE43-24F6860C36D0}"/>
                </c:ext>
              </c:extLst>
            </c:dLbl>
            <c:dLbl>
              <c:idx val="22"/>
              <c:delete val="1"/>
              <c:extLst>
                <c:ext xmlns:c15="http://schemas.microsoft.com/office/drawing/2012/chart" uri="{CE6537A1-D6FC-4f65-9D91-7224C49458BB}"/>
                <c:ext xmlns:c16="http://schemas.microsoft.com/office/drawing/2014/chart" uri="{C3380CC4-5D6E-409C-BE32-E72D297353CC}">
                  <c16:uniqueId val="{00000011-8664-A14C-BE43-24F6860C36D0}"/>
                </c:ext>
              </c:extLst>
            </c:dLbl>
            <c:dLbl>
              <c:idx val="23"/>
              <c:delete val="1"/>
              <c:extLst>
                <c:ext xmlns:c15="http://schemas.microsoft.com/office/drawing/2012/chart" uri="{CE6537A1-D6FC-4f65-9D91-7224C49458BB}"/>
                <c:ext xmlns:c16="http://schemas.microsoft.com/office/drawing/2014/chart" uri="{C3380CC4-5D6E-409C-BE32-E72D297353CC}">
                  <c16:uniqueId val="{00000012-8664-A14C-BE43-24F6860C36D0}"/>
                </c:ext>
              </c:extLst>
            </c:dLbl>
            <c:dLbl>
              <c:idx val="24"/>
              <c:delete val="1"/>
              <c:extLst>
                <c:ext xmlns:c15="http://schemas.microsoft.com/office/drawing/2012/chart" uri="{CE6537A1-D6FC-4f65-9D91-7224C49458BB}"/>
                <c:ext xmlns:c16="http://schemas.microsoft.com/office/drawing/2014/chart" uri="{C3380CC4-5D6E-409C-BE32-E72D297353CC}">
                  <c16:uniqueId val="{00000013-8664-A14C-BE43-24F6860C36D0}"/>
                </c:ext>
              </c:extLst>
            </c:dLbl>
            <c:dLbl>
              <c:idx val="27"/>
              <c:delete val="1"/>
              <c:extLst>
                <c:ext xmlns:c15="http://schemas.microsoft.com/office/drawing/2012/chart" uri="{CE6537A1-D6FC-4f65-9D91-7224C49458BB}"/>
                <c:ext xmlns:c16="http://schemas.microsoft.com/office/drawing/2014/chart" uri="{C3380CC4-5D6E-409C-BE32-E72D297353CC}">
                  <c16:uniqueId val="{00000014-8664-A14C-BE43-24F6860C36D0}"/>
                </c:ext>
              </c:extLst>
            </c:dLbl>
            <c:dLbl>
              <c:idx val="28"/>
              <c:delete val="1"/>
              <c:extLst>
                <c:ext xmlns:c15="http://schemas.microsoft.com/office/drawing/2012/chart" uri="{CE6537A1-D6FC-4f65-9D91-7224C49458BB}"/>
                <c:ext xmlns:c16="http://schemas.microsoft.com/office/drawing/2014/chart" uri="{C3380CC4-5D6E-409C-BE32-E72D297353CC}">
                  <c16:uniqueId val="{00000015-8664-A14C-BE43-24F6860C36D0}"/>
                </c:ext>
              </c:extLst>
            </c:dLbl>
            <c:dLbl>
              <c:idx val="29"/>
              <c:delete val="1"/>
              <c:extLst>
                <c:ext xmlns:c15="http://schemas.microsoft.com/office/drawing/2012/chart" uri="{CE6537A1-D6FC-4f65-9D91-7224C49458BB}"/>
                <c:ext xmlns:c16="http://schemas.microsoft.com/office/drawing/2014/chart" uri="{C3380CC4-5D6E-409C-BE32-E72D297353CC}">
                  <c16:uniqueId val="{00000016-8664-A14C-BE43-24F6860C36D0}"/>
                </c:ext>
              </c:extLst>
            </c:dLbl>
            <c:dLbl>
              <c:idx val="31"/>
              <c:delete val="1"/>
              <c:extLst>
                <c:ext xmlns:c15="http://schemas.microsoft.com/office/drawing/2012/chart" uri="{CE6537A1-D6FC-4f65-9D91-7224C49458BB}"/>
                <c:ext xmlns:c16="http://schemas.microsoft.com/office/drawing/2014/chart" uri="{C3380CC4-5D6E-409C-BE32-E72D297353CC}">
                  <c16:uniqueId val="{00000017-8664-A14C-BE43-24F6860C36D0}"/>
                </c:ext>
              </c:extLst>
            </c:dLbl>
            <c:dLbl>
              <c:idx val="32"/>
              <c:delete val="1"/>
              <c:extLst>
                <c:ext xmlns:c15="http://schemas.microsoft.com/office/drawing/2012/chart" uri="{CE6537A1-D6FC-4f65-9D91-7224C49458BB}"/>
                <c:ext xmlns:c16="http://schemas.microsoft.com/office/drawing/2014/chart" uri="{C3380CC4-5D6E-409C-BE32-E72D297353CC}">
                  <c16:uniqueId val="{00000018-8664-A14C-BE43-24F6860C36D0}"/>
                </c:ext>
              </c:extLst>
            </c:dLbl>
            <c:dLbl>
              <c:idx val="33"/>
              <c:delete val="1"/>
              <c:extLst>
                <c:ext xmlns:c15="http://schemas.microsoft.com/office/drawing/2012/chart" uri="{CE6537A1-D6FC-4f65-9D91-7224C49458BB}"/>
                <c:ext xmlns:c16="http://schemas.microsoft.com/office/drawing/2014/chart" uri="{C3380CC4-5D6E-409C-BE32-E72D297353CC}">
                  <c16:uniqueId val="{00000019-8664-A14C-BE43-24F6860C36D0}"/>
                </c:ext>
              </c:extLst>
            </c:dLbl>
            <c:dLbl>
              <c:idx val="34"/>
              <c:delete val="1"/>
              <c:extLst>
                <c:ext xmlns:c15="http://schemas.microsoft.com/office/drawing/2012/chart" uri="{CE6537A1-D6FC-4f65-9D91-7224C49458BB}"/>
                <c:ext xmlns:c16="http://schemas.microsoft.com/office/drawing/2014/chart" uri="{C3380CC4-5D6E-409C-BE32-E72D297353CC}">
                  <c16:uniqueId val="{0000001A-8664-A14C-BE43-24F6860C36D0}"/>
                </c:ext>
              </c:extLst>
            </c:dLbl>
            <c:dLbl>
              <c:idx val="36"/>
              <c:delete val="1"/>
              <c:extLst>
                <c:ext xmlns:c15="http://schemas.microsoft.com/office/drawing/2012/chart" uri="{CE6537A1-D6FC-4f65-9D91-7224C49458BB}"/>
                <c:ext xmlns:c16="http://schemas.microsoft.com/office/drawing/2014/chart" uri="{C3380CC4-5D6E-409C-BE32-E72D297353CC}">
                  <c16:uniqueId val="{0000001B-8664-A14C-BE43-24F6860C36D0}"/>
                </c:ext>
              </c:extLst>
            </c:dLbl>
            <c:dLbl>
              <c:idx val="37"/>
              <c:delete val="1"/>
              <c:extLst>
                <c:ext xmlns:c15="http://schemas.microsoft.com/office/drawing/2012/chart" uri="{CE6537A1-D6FC-4f65-9D91-7224C49458BB}"/>
                <c:ext xmlns:c16="http://schemas.microsoft.com/office/drawing/2014/chart" uri="{C3380CC4-5D6E-409C-BE32-E72D297353CC}">
                  <c16:uniqueId val="{0000001C-8664-A14C-BE43-24F6860C36D0}"/>
                </c:ext>
              </c:extLst>
            </c:dLbl>
            <c:dLbl>
              <c:idx val="38"/>
              <c:delete val="1"/>
              <c:extLst>
                <c:ext xmlns:c15="http://schemas.microsoft.com/office/drawing/2012/chart" uri="{CE6537A1-D6FC-4f65-9D91-7224C49458BB}"/>
                <c:ext xmlns:c16="http://schemas.microsoft.com/office/drawing/2014/chart" uri="{C3380CC4-5D6E-409C-BE32-E72D297353CC}">
                  <c16:uniqueId val="{0000001D-8664-A14C-BE43-24F6860C36D0}"/>
                </c:ext>
              </c:extLst>
            </c:dLbl>
            <c:dLbl>
              <c:idx val="39"/>
              <c:delete val="1"/>
              <c:extLst>
                <c:ext xmlns:c15="http://schemas.microsoft.com/office/drawing/2012/chart" uri="{CE6537A1-D6FC-4f65-9D91-7224C49458BB}"/>
                <c:ext xmlns:c16="http://schemas.microsoft.com/office/drawing/2014/chart" uri="{C3380CC4-5D6E-409C-BE32-E72D297353CC}">
                  <c16:uniqueId val="{0000001E-8664-A14C-BE43-24F6860C36D0}"/>
                </c:ext>
              </c:extLst>
            </c:dLbl>
            <c:dLbl>
              <c:idx val="40"/>
              <c:delete val="1"/>
              <c:extLst>
                <c:ext xmlns:c15="http://schemas.microsoft.com/office/drawing/2012/chart" uri="{CE6537A1-D6FC-4f65-9D91-7224C49458BB}"/>
                <c:ext xmlns:c16="http://schemas.microsoft.com/office/drawing/2014/chart" uri="{C3380CC4-5D6E-409C-BE32-E72D297353CC}">
                  <c16:uniqueId val="{0000001F-8664-A14C-BE43-24F6860C36D0}"/>
                </c:ext>
              </c:extLst>
            </c:dLbl>
            <c:dLbl>
              <c:idx val="41"/>
              <c:delete val="1"/>
              <c:extLst>
                <c:ext xmlns:c15="http://schemas.microsoft.com/office/drawing/2012/chart" uri="{CE6537A1-D6FC-4f65-9D91-7224C49458BB}"/>
                <c:ext xmlns:c16="http://schemas.microsoft.com/office/drawing/2014/chart" uri="{C3380CC4-5D6E-409C-BE32-E72D297353CC}">
                  <c16:uniqueId val="{00000020-8664-A14C-BE43-24F6860C36D0}"/>
                </c:ext>
              </c:extLst>
            </c:dLbl>
            <c:dLbl>
              <c:idx val="43"/>
              <c:delete val="1"/>
              <c:extLst>
                <c:ext xmlns:c15="http://schemas.microsoft.com/office/drawing/2012/chart" uri="{CE6537A1-D6FC-4f65-9D91-7224C49458BB}"/>
                <c:ext xmlns:c16="http://schemas.microsoft.com/office/drawing/2014/chart" uri="{C3380CC4-5D6E-409C-BE32-E72D297353CC}">
                  <c16:uniqueId val="{00000021-8664-A14C-BE43-24F6860C36D0}"/>
                </c:ext>
              </c:extLst>
            </c:dLbl>
            <c:dLbl>
              <c:idx val="48"/>
              <c:delete val="1"/>
              <c:extLst>
                <c:ext xmlns:c15="http://schemas.microsoft.com/office/drawing/2012/chart" uri="{CE6537A1-D6FC-4f65-9D91-7224C49458BB}"/>
                <c:ext xmlns:c16="http://schemas.microsoft.com/office/drawing/2014/chart" uri="{C3380CC4-5D6E-409C-BE32-E72D297353CC}">
                  <c16:uniqueId val="{00000022-8664-A14C-BE43-24F6860C36D0}"/>
                </c:ext>
              </c:extLst>
            </c:dLbl>
            <c:dLbl>
              <c:idx val="49"/>
              <c:delete val="1"/>
              <c:extLst>
                <c:ext xmlns:c15="http://schemas.microsoft.com/office/drawing/2012/chart" uri="{CE6537A1-D6FC-4f65-9D91-7224C49458BB}"/>
                <c:ext xmlns:c16="http://schemas.microsoft.com/office/drawing/2014/chart" uri="{C3380CC4-5D6E-409C-BE32-E72D297353CC}">
                  <c16:uniqueId val="{00000023-8664-A14C-BE43-24F6860C36D0}"/>
                </c:ext>
              </c:extLst>
            </c:dLbl>
            <c:dLbl>
              <c:idx val="50"/>
              <c:delete val="1"/>
              <c:extLst>
                <c:ext xmlns:c15="http://schemas.microsoft.com/office/drawing/2012/chart" uri="{CE6537A1-D6FC-4f65-9D91-7224C49458BB}"/>
                <c:ext xmlns:c16="http://schemas.microsoft.com/office/drawing/2014/chart" uri="{C3380CC4-5D6E-409C-BE32-E72D297353CC}">
                  <c16:uniqueId val="{00000024-8664-A14C-BE43-24F6860C36D0}"/>
                </c:ext>
              </c:extLst>
            </c:dLbl>
            <c:dLbl>
              <c:idx val="55"/>
              <c:delete val="1"/>
              <c:extLst>
                <c:ext xmlns:c15="http://schemas.microsoft.com/office/drawing/2012/chart" uri="{CE6537A1-D6FC-4f65-9D91-7224C49458BB}"/>
                <c:ext xmlns:c16="http://schemas.microsoft.com/office/drawing/2014/chart" uri="{C3380CC4-5D6E-409C-BE32-E72D297353CC}">
                  <c16:uniqueId val="{00000025-8664-A14C-BE43-24F6860C36D0}"/>
                </c:ext>
              </c:extLst>
            </c:dLbl>
            <c:dLbl>
              <c:idx val="57"/>
              <c:delete val="1"/>
              <c:extLst>
                <c:ext xmlns:c15="http://schemas.microsoft.com/office/drawing/2012/chart" uri="{CE6537A1-D6FC-4f65-9D91-7224C49458BB}"/>
                <c:ext xmlns:c16="http://schemas.microsoft.com/office/drawing/2014/chart" uri="{C3380CC4-5D6E-409C-BE32-E72D297353CC}">
                  <c16:uniqueId val="{00000026-8664-A14C-BE43-24F6860C36D0}"/>
                </c:ext>
              </c:extLst>
            </c:dLbl>
            <c:dLbl>
              <c:idx val="64"/>
              <c:delete val="1"/>
              <c:extLst>
                <c:ext xmlns:c15="http://schemas.microsoft.com/office/drawing/2012/chart" uri="{CE6537A1-D6FC-4f65-9D91-7224C49458BB}"/>
                <c:ext xmlns:c16="http://schemas.microsoft.com/office/drawing/2014/chart" uri="{C3380CC4-5D6E-409C-BE32-E72D297353CC}">
                  <c16:uniqueId val="{00000027-8664-A14C-BE43-24F6860C36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Sheet1!$B$2:$B$17</c:f>
              <c:numCache>
                <c:formatCode>General</c:formatCode>
                <c:ptCount val="16"/>
                <c:pt idx="0">
                  <c:v>1</c:v>
                </c:pt>
                <c:pt idx="1">
                  <c:v>1</c:v>
                </c:pt>
                <c:pt idx="2">
                  <c:v>1</c:v>
                </c:pt>
                <c:pt idx="6">
                  <c:v>1</c:v>
                </c:pt>
                <c:pt idx="7">
                  <c:v>0</c:v>
                </c:pt>
                <c:pt idx="10">
                  <c:v>1</c:v>
                </c:pt>
                <c:pt idx="11">
                  <c:v>0</c:v>
                </c:pt>
                <c:pt idx="12">
                  <c:v>1</c:v>
                </c:pt>
                <c:pt idx="13">
                  <c:v>1</c:v>
                </c:pt>
                <c:pt idx="15">
                  <c:v>1</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664-A14C-BE43-24F6860C36D0}"/>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664-A14C-BE43-24F6860C36D0}"/>
                </c:ext>
              </c:extLst>
            </c:dLbl>
            <c:dLbl>
              <c:idx val="17"/>
              <c:delete val="1"/>
              <c:extLst>
                <c:ext xmlns:c15="http://schemas.microsoft.com/office/drawing/2012/chart" uri="{CE6537A1-D6FC-4f65-9D91-7224C49458BB}"/>
                <c:ext xmlns:c16="http://schemas.microsoft.com/office/drawing/2014/chart" uri="{C3380CC4-5D6E-409C-BE32-E72D297353CC}">
                  <c16:uniqueId val="{0000002B-8664-A14C-BE43-24F6860C36D0}"/>
                </c:ext>
              </c:extLst>
            </c:dLbl>
            <c:dLbl>
              <c:idx val="19"/>
              <c:delete val="1"/>
              <c:extLst>
                <c:ext xmlns:c15="http://schemas.microsoft.com/office/drawing/2012/chart" uri="{CE6537A1-D6FC-4f65-9D91-7224C49458BB}"/>
                <c:ext xmlns:c16="http://schemas.microsoft.com/office/drawing/2014/chart" uri="{C3380CC4-5D6E-409C-BE32-E72D297353CC}">
                  <c16:uniqueId val="{0000002C-8664-A14C-BE43-24F6860C36D0}"/>
                </c:ext>
              </c:extLst>
            </c:dLbl>
            <c:dLbl>
              <c:idx val="20"/>
              <c:delete val="1"/>
              <c:extLst>
                <c:ext xmlns:c15="http://schemas.microsoft.com/office/drawing/2012/chart" uri="{CE6537A1-D6FC-4f65-9D91-7224C49458BB}"/>
                <c:ext xmlns:c16="http://schemas.microsoft.com/office/drawing/2014/chart" uri="{C3380CC4-5D6E-409C-BE32-E72D297353CC}">
                  <c16:uniqueId val="{0000002D-8664-A14C-BE43-24F6860C36D0}"/>
                </c:ext>
              </c:extLst>
            </c:dLbl>
            <c:dLbl>
              <c:idx val="21"/>
              <c:delete val="1"/>
              <c:extLst>
                <c:ext xmlns:c15="http://schemas.microsoft.com/office/drawing/2012/chart" uri="{CE6537A1-D6FC-4f65-9D91-7224C49458BB}"/>
                <c:ext xmlns:c16="http://schemas.microsoft.com/office/drawing/2014/chart" uri="{C3380CC4-5D6E-409C-BE32-E72D297353CC}">
                  <c16:uniqueId val="{0000002E-8664-A14C-BE43-24F6860C36D0}"/>
                </c:ext>
              </c:extLst>
            </c:dLbl>
            <c:dLbl>
              <c:idx val="24"/>
              <c:delete val="1"/>
              <c:extLst>
                <c:ext xmlns:c15="http://schemas.microsoft.com/office/drawing/2012/chart" uri="{CE6537A1-D6FC-4f65-9D91-7224C49458BB}"/>
                <c:ext xmlns:c16="http://schemas.microsoft.com/office/drawing/2014/chart" uri="{C3380CC4-5D6E-409C-BE32-E72D297353CC}">
                  <c16:uniqueId val="{0000002F-8664-A14C-BE43-24F6860C36D0}"/>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664-A14C-BE43-24F6860C36D0}"/>
                </c:ext>
              </c:extLst>
            </c:dLbl>
            <c:dLbl>
              <c:idx val="30"/>
              <c:delete val="1"/>
              <c:extLst>
                <c:ext xmlns:c15="http://schemas.microsoft.com/office/drawing/2012/chart" uri="{CE6537A1-D6FC-4f65-9D91-7224C49458BB}"/>
                <c:ext xmlns:c16="http://schemas.microsoft.com/office/drawing/2014/chart" uri="{C3380CC4-5D6E-409C-BE32-E72D297353CC}">
                  <c16:uniqueId val="{00000031-8664-A14C-BE43-24F6860C36D0}"/>
                </c:ext>
              </c:extLst>
            </c:dLbl>
            <c:dLbl>
              <c:idx val="32"/>
              <c:delete val="1"/>
              <c:extLst>
                <c:ext xmlns:c15="http://schemas.microsoft.com/office/drawing/2012/chart" uri="{CE6537A1-D6FC-4f65-9D91-7224C49458BB}"/>
                <c:ext xmlns:c16="http://schemas.microsoft.com/office/drawing/2014/chart" uri="{C3380CC4-5D6E-409C-BE32-E72D297353CC}">
                  <c16:uniqueId val="{00000032-8664-A14C-BE43-24F6860C36D0}"/>
                </c:ext>
              </c:extLst>
            </c:dLbl>
            <c:dLbl>
              <c:idx val="34"/>
              <c:delete val="1"/>
              <c:extLst>
                <c:ext xmlns:c15="http://schemas.microsoft.com/office/drawing/2012/chart" uri="{CE6537A1-D6FC-4f65-9D91-7224C49458BB}"/>
                <c:ext xmlns:c16="http://schemas.microsoft.com/office/drawing/2014/chart" uri="{C3380CC4-5D6E-409C-BE32-E72D297353CC}">
                  <c16:uniqueId val="{00000033-8664-A14C-BE43-24F6860C36D0}"/>
                </c:ext>
              </c:extLst>
            </c:dLbl>
            <c:dLbl>
              <c:idx val="35"/>
              <c:delete val="1"/>
              <c:extLst>
                <c:ext xmlns:c15="http://schemas.microsoft.com/office/drawing/2012/chart" uri="{CE6537A1-D6FC-4f65-9D91-7224C49458BB}"/>
                <c:ext xmlns:c16="http://schemas.microsoft.com/office/drawing/2014/chart" uri="{C3380CC4-5D6E-409C-BE32-E72D297353CC}">
                  <c16:uniqueId val="{00000034-8664-A14C-BE43-24F6860C36D0}"/>
                </c:ext>
              </c:extLst>
            </c:dLbl>
            <c:dLbl>
              <c:idx val="37"/>
              <c:delete val="1"/>
              <c:extLst>
                <c:ext xmlns:c15="http://schemas.microsoft.com/office/drawing/2012/chart" uri="{CE6537A1-D6FC-4f65-9D91-7224C49458BB}"/>
                <c:ext xmlns:c16="http://schemas.microsoft.com/office/drawing/2014/chart" uri="{C3380CC4-5D6E-409C-BE32-E72D297353CC}">
                  <c16:uniqueId val="{00000035-8664-A14C-BE43-24F6860C36D0}"/>
                </c:ext>
              </c:extLst>
            </c:dLbl>
            <c:dLbl>
              <c:idx val="38"/>
              <c:delete val="1"/>
              <c:extLst>
                <c:ext xmlns:c15="http://schemas.microsoft.com/office/drawing/2012/chart" uri="{CE6537A1-D6FC-4f65-9D91-7224C49458BB}"/>
                <c:ext xmlns:c16="http://schemas.microsoft.com/office/drawing/2014/chart" uri="{C3380CC4-5D6E-409C-BE32-E72D297353CC}">
                  <c16:uniqueId val="{00000036-8664-A14C-BE43-24F6860C36D0}"/>
                </c:ext>
              </c:extLst>
            </c:dLbl>
            <c:dLbl>
              <c:idx val="39"/>
              <c:delete val="1"/>
              <c:extLst>
                <c:ext xmlns:c15="http://schemas.microsoft.com/office/drawing/2012/chart" uri="{CE6537A1-D6FC-4f65-9D91-7224C49458BB}"/>
                <c:ext xmlns:c16="http://schemas.microsoft.com/office/drawing/2014/chart" uri="{C3380CC4-5D6E-409C-BE32-E72D297353CC}">
                  <c16:uniqueId val="{00000037-8664-A14C-BE43-24F6860C36D0}"/>
                </c:ext>
              </c:extLst>
            </c:dLbl>
            <c:dLbl>
              <c:idx val="41"/>
              <c:delete val="1"/>
              <c:extLst>
                <c:ext xmlns:c15="http://schemas.microsoft.com/office/drawing/2012/chart" uri="{CE6537A1-D6FC-4f65-9D91-7224C49458BB}"/>
                <c:ext xmlns:c16="http://schemas.microsoft.com/office/drawing/2014/chart" uri="{C3380CC4-5D6E-409C-BE32-E72D297353CC}">
                  <c16:uniqueId val="{00000038-8664-A14C-BE43-24F6860C36D0}"/>
                </c:ext>
              </c:extLst>
            </c:dLbl>
            <c:dLbl>
              <c:idx val="44"/>
              <c:delete val="1"/>
              <c:extLst>
                <c:ext xmlns:c15="http://schemas.microsoft.com/office/drawing/2012/chart" uri="{CE6537A1-D6FC-4f65-9D91-7224C49458BB}"/>
                <c:ext xmlns:c16="http://schemas.microsoft.com/office/drawing/2014/chart" uri="{C3380CC4-5D6E-409C-BE32-E72D297353CC}">
                  <c16:uniqueId val="{00000039-8664-A14C-BE43-24F6860C36D0}"/>
                </c:ext>
              </c:extLst>
            </c:dLbl>
            <c:dLbl>
              <c:idx val="45"/>
              <c:delete val="1"/>
              <c:extLst>
                <c:ext xmlns:c15="http://schemas.microsoft.com/office/drawing/2012/chart" uri="{CE6537A1-D6FC-4f65-9D91-7224C49458BB}"/>
                <c:ext xmlns:c16="http://schemas.microsoft.com/office/drawing/2014/chart" uri="{C3380CC4-5D6E-409C-BE32-E72D297353CC}">
                  <c16:uniqueId val="{0000003A-8664-A14C-BE43-24F6860C36D0}"/>
                </c:ext>
              </c:extLst>
            </c:dLbl>
            <c:dLbl>
              <c:idx val="46"/>
              <c:delete val="1"/>
              <c:extLst>
                <c:ext xmlns:c15="http://schemas.microsoft.com/office/drawing/2012/chart" uri="{CE6537A1-D6FC-4f65-9D91-7224C49458BB}"/>
                <c:ext xmlns:c16="http://schemas.microsoft.com/office/drawing/2014/chart" uri="{C3380CC4-5D6E-409C-BE32-E72D297353CC}">
                  <c16:uniqueId val="{0000003B-8664-A14C-BE43-24F6860C36D0}"/>
                </c:ext>
              </c:extLst>
            </c:dLbl>
            <c:dLbl>
              <c:idx val="48"/>
              <c:delete val="1"/>
              <c:extLst>
                <c:ext xmlns:c15="http://schemas.microsoft.com/office/drawing/2012/chart" uri="{CE6537A1-D6FC-4f65-9D91-7224C49458BB}"/>
                <c:ext xmlns:c16="http://schemas.microsoft.com/office/drawing/2014/chart" uri="{C3380CC4-5D6E-409C-BE32-E72D297353CC}">
                  <c16:uniqueId val="{0000003C-8664-A14C-BE43-24F6860C36D0}"/>
                </c:ext>
              </c:extLst>
            </c:dLbl>
            <c:dLbl>
              <c:idx val="49"/>
              <c:delete val="1"/>
              <c:extLst>
                <c:ext xmlns:c15="http://schemas.microsoft.com/office/drawing/2012/chart" uri="{CE6537A1-D6FC-4f65-9D91-7224C49458BB}"/>
                <c:ext xmlns:c16="http://schemas.microsoft.com/office/drawing/2014/chart" uri="{C3380CC4-5D6E-409C-BE32-E72D297353CC}">
                  <c16:uniqueId val="{0000003D-8664-A14C-BE43-24F6860C36D0}"/>
                </c:ext>
              </c:extLst>
            </c:dLbl>
            <c:dLbl>
              <c:idx val="50"/>
              <c:delete val="1"/>
              <c:extLst>
                <c:ext xmlns:c15="http://schemas.microsoft.com/office/drawing/2012/chart" uri="{CE6537A1-D6FC-4f65-9D91-7224C49458BB}"/>
                <c:ext xmlns:c16="http://schemas.microsoft.com/office/drawing/2014/chart" uri="{C3380CC4-5D6E-409C-BE32-E72D297353CC}">
                  <c16:uniqueId val="{0000003E-8664-A14C-BE43-24F6860C36D0}"/>
                </c:ext>
              </c:extLst>
            </c:dLbl>
            <c:dLbl>
              <c:idx val="51"/>
              <c:delete val="1"/>
              <c:extLst>
                <c:ext xmlns:c15="http://schemas.microsoft.com/office/drawing/2012/chart" uri="{CE6537A1-D6FC-4f65-9D91-7224C49458BB}"/>
                <c:ext xmlns:c16="http://schemas.microsoft.com/office/drawing/2014/chart" uri="{C3380CC4-5D6E-409C-BE32-E72D297353CC}">
                  <c16:uniqueId val="{0000003F-8664-A14C-BE43-24F6860C36D0}"/>
                </c:ext>
              </c:extLst>
            </c:dLbl>
            <c:dLbl>
              <c:idx val="53"/>
              <c:delete val="1"/>
              <c:extLst>
                <c:ext xmlns:c15="http://schemas.microsoft.com/office/drawing/2012/chart" uri="{CE6537A1-D6FC-4f65-9D91-7224C49458BB}"/>
                <c:ext xmlns:c16="http://schemas.microsoft.com/office/drawing/2014/chart" uri="{C3380CC4-5D6E-409C-BE32-E72D297353CC}">
                  <c16:uniqueId val="{00000040-8664-A14C-BE43-24F6860C36D0}"/>
                </c:ext>
              </c:extLst>
            </c:dLbl>
            <c:dLbl>
              <c:idx val="57"/>
              <c:delete val="1"/>
              <c:extLst>
                <c:ext xmlns:c15="http://schemas.microsoft.com/office/drawing/2012/chart" uri="{CE6537A1-D6FC-4f65-9D91-7224C49458BB}"/>
                <c:ext xmlns:c16="http://schemas.microsoft.com/office/drawing/2014/chart" uri="{C3380CC4-5D6E-409C-BE32-E72D297353CC}">
                  <c16:uniqueId val="{00000041-8664-A14C-BE43-24F6860C36D0}"/>
                </c:ext>
              </c:extLst>
            </c:dLbl>
            <c:dLbl>
              <c:idx val="60"/>
              <c:delete val="1"/>
              <c:extLst>
                <c:ext xmlns:c15="http://schemas.microsoft.com/office/drawing/2012/chart" uri="{CE6537A1-D6FC-4f65-9D91-7224C49458BB}"/>
                <c:ext xmlns:c16="http://schemas.microsoft.com/office/drawing/2014/chart" uri="{C3380CC4-5D6E-409C-BE32-E72D297353CC}">
                  <c16:uniqueId val="{00000042-8664-A14C-BE43-24F6860C36D0}"/>
                </c:ext>
              </c:extLst>
            </c:dLbl>
            <c:dLbl>
              <c:idx val="62"/>
              <c:delete val="1"/>
              <c:extLst>
                <c:ext xmlns:c15="http://schemas.microsoft.com/office/drawing/2012/chart" uri="{CE6537A1-D6FC-4f65-9D91-7224C49458BB}"/>
                <c:ext xmlns:c16="http://schemas.microsoft.com/office/drawing/2014/chart" uri="{C3380CC4-5D6E-409C-BE32-E72D297353CC}">
                  <c16:uniqueId val="{00000043-8664-A14C-BE43-24F6860C36D0}"/>
                </c:ext>
              </c:extLst>
            </c:dLbl>
            <c:dLbl>
              <c:idx val="65"/>
              <c:delete val="1"/>
              <c:extLst>
                <c:ext xmlns:c15="http://schemas.microsoft.com/office/drawing/2012/chart" uri="{CE6537A1-D6FC-4f65-9D91-7224C49458BB}"/>
                <c:ext xmlns:c16="http://schemas.microsoft.com/office/drawing/2014/chart" uri="{C3380CC4-5D6E-409C-BE32-E72D297353CC}">
                  <c16:uniqueId val="{00000044-8664-A14C-BE43-24F6860C36D0}"/>
                </c:ext>
              </c:extLst>
            </c:dLbl>
            <c:dLbl>
              <c:idx val="66"/>
              <c:delete val="1"/>
              <c:extLst>
                <c:ext xmlns:c15="http://schemas.microsoft.com/office/drawing/2012/chart" uri="{CE6537A1-D6FC-4f65-9D91-7224C49458BB}"/>
                <c:ext xmlns:c16="http://schemas.microsoft.com/office/drawing/2014/chart" uri="{C3380CC4-5D6E-409C-BE32-E72D297353CC}">
                  <c16:uniqueId val="{00000045-8664-A14C-BE43-24F6860C36D0}"/>
                </c:ext>
              </c:extLst>
            </c:dLbl>
            <c:dLbl>
              <c:idx val="67"/>
              <c:delete val="1"/>
              <c:extLst>
                <c:ext xmlns:c15="http://schemas.microsoft.com/office/drawing/2012/chart" uri="{CE6537A1-D6FC-4f65-9D91-7224C49458BB}"/>
                <c:ext xmlns:c16="http://schemas.microsoft.com/office/drawing/2014/chart" uri="{C3380CC4-5D6E-409C-BE32-E72D297353CC}">
                  <c16:uniqueId val="{00000046-8664-A14C-BE43-24F6860C36D0}"/>
                </c:ext>
              </c:extLst>
            </c:dLbl>
            <c:dLbl>
              <c:idx val="69"/>
              <c:delete val="1"/>
              <c:extLst>
                <c:ext xmlns:c15="http://schemas.microsoft.com/office/drawing/2012/chart" uri="{CE6537A1-D6FC-4f65-9D91-7224C49458BB}"/>
                <c:ext xmlns:c16="http://schemas.microsoft.com/office/drawing/2014/chart" uri="{C3380CC4-5D6E-409C-BE32-E72D297353CC}">
                  <c16:uniqueId val="{00000047-8664-A14C-BE43-24F6860C36D0}"/>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Sheet1!$C$2:$C$17</c:f>
              <c:numCache>
                <c:formatCode>General</c:formatCode>
                <c:ptCount val="16"/>
                <c:pt idx="0">
                  <c:v>2</c:v>
                </c:pt>
                <c:pt idx="1">
                  <c:v>4</c:v>
                </c:pt>
                <c:pt idx="2">
                  <c:v>2</c:v>
                </c:pt>
                <c:pt idx="3">
                  <c:v>4</c:v>
                </c:pt>
                <c:pt idx="5">
                  <c:v>3</c:v>
                </c:pt>
                <c:pt idx="6">
                  <c:v>3</c:v>
                </c:pt>
                <c:pt idx="7">
                  <c:v>5</c:v>
                </c:pt>
                <c:pt idx="8">
                  <c:v>4</c:v>
                </c:pt>
                <c:pt idx="10">
                  <c:v>4</c:v>
                </c:pt>
                <c:pt idx="11">
                  <c:v>4</c:v>
                </c:pt>
                <c:pt idx="12">
                  <c:v>6</c:v>
                </c:pt>
                <c:pt idx="13">
                  <c:v>8</c:v>
                </c:pt>
                <c:pt idx="15">
                  <c:v>7</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Sheet1!$D$2:$D$17</c:f>
              <c:numCache>
                <c:formatCode>General</c:formatCode>
                <c:ptCount val="16"/>
                <c:pt idx="0">
                  <c:v>55</c:v>
                </c:pt>
                <c:pt idx="1">
                  <c:v>56</c:v>
                </c:pt>
                <c:pt idx="2">
                  <c:v>52</c:v>
                </c:pt>
                <c:pt idx="3">
                  <c:v>52</c:v>
                </c:pt>
                <c:pt idx="5">
                  <c:v>52</c:v>
                </c:pt>
                <c:pt idx="6">
                  <c:v>56</c:v>
                </c:pt>
                <c:pt idx="7">
                  <c:v>52</c:v>
                </c:pt>
                <c:pt idx="8">
                  <c:v>55</c:v>
                </c:pt>
                <c:pt idx="10">
                  <c:v>51</c:v>
                </c:pt>
                <c:pt idx="11">
                  <c:v>54</c:v>
                </c:pt>
                <c:pt idx="12">
                  <c:v>58</c:v>
                </c:pt>
                <c:pt idx="13">
                  <c:v>60</c:v>
                </c:pt>
                <c:pt idx="15">
                  <c:v>63</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Sheet1!$E$2:$E$17</c:f>
              <c:numCache>
                <c:formatCode>General</c:formatCode>
                <c:ptCount val="16"/>
                <c:pt idx="0">
                  <c:v>42</c:v>
                </c:pt>
                <c:pt idx="1">
                  <c:v>39</c:v>
                </c:pt>
                <c:pt idx="2">
                  <c:v>45</c:v>
                </c:pt>
                <c:pt idx="3">
                  <c:v>43</c:v>
                </c:pt>
                <c:pt idx="5">
                  <c:v>45</c:v>
                </c:pt>
                <c:pt idx="6">
                  <c:v>40</c:v>
                </c:pt>
                <c:pt idx="7">
                  <c:v>43</c:v>
                </c:pt>
                <c:pt idx="8">
                  <c:v>40</c:v>
                </c:pt>
                <c:pt idx="10">
                  <c:v>45</c:v>
                </c:pt>
                <c:pt idx="11">
                  <c:v>41</c:v>
                </c:pt>
                <c:pt idx="12">
                  <c:v>34</c:v>
                </c:pt>
                <c:pt idx="13">
                  <c:v>29</c:v>
                </c:pt>
                <c:pt idx="15">
                  <c:v>29</c:v>
                </c:pt>
              </c:numCache>
            </c:numRef>
          </c:val>
          <c:extLst>
            <c:ext xmlns:c16="http://schemas.microsoft.com/office/drawing/2014/chart" uri="{C3380CC4-5D6E-409C-BE32-E72D297353CC}">
              <c16:uniqueId val="{0000004A-8664-A14C-BE43-24F6860C36D0}"/>
            </c:ext>
          </c:extLst>
        </c:ser>
        <c:dLbls>
          <c:showLegendKey val="0"/>
          <c:showVal val="0"/>
          <c:showCatName val="0"/>
          <c:showSerName val="0"/>
          <c:showPercent val="0"/>
          <c:showBubbleSize val="0"/>
        </c:dLbls>
        <c:gapWidth val="30"/>
        <c:overlap val="100"/>
        <c:axId val="63164800"/>
        <c:axId val="63166336"/>
      </c:barChart>
      <c:catAx>
        <c:axId val="63164800"/>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63166336"/>
        <c:crosses val="autoZero"/>
        <c:auto val="1"/>
        <c:lblAlgn val="ctr"/>
        <c:lblOffset val="100"/>
        <c:noMultiLvlLbl val="0"/>
      </c:catAx>
      <c:valAx>
        <c:axId val="63166336"/>
        <c:scaling>
          <c:orientation val="minMax"/>
        </c:scaling>
        <c:delete val="1"/>
        <c:axPos val="l"/>
        <c:numFmt formatCode="0%" sourceLinked="1"/>
        <c:majorTickMark val="out"/>
        <c:minorTickMark val="none"/>
        <c:tickLblPos val="nextTo"/>
        <c:crossAx val="63164800"/>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CA4-C34B-9BF5-B1EDF22C62B2}"/>
                </c:ext>
              </c:extLst>
            </c:dLbl>
            <c:dLbl>
              <c:idx val="1"/>
              <c:delete val="1"/>
              <c:extLst>
                <c:ext xmlns:c15="http://schemas.microsoft.com/office/drawing/2012/chart" uri="{CE6537A1-D6FC-4f65-9D91-7224C49458BB}"/>
                <c:ext xmlns:c16="http://schemas.microsoft.com/office/drawing/2014/chart" uri="{C3380CC4-5D6E-409C-BE32-E72D297353CC}">
                  <c16:uniqueId val="{00000001-7CA4-C34B-9BF5-B1EDF22C62B2}"/>
                </c:ext>
              </c:extLst>
            </c:dLbl>
            <c:dLbl>
              <c:idx val="2"/>
              <c:delete val="1"/>
              <c:extLst>
                <c:ext xmlns:c15="http://schemas.microsoft.com/office/drawing/2012/chart" uri="{CE6537A1-D6FC-4f65-9D91-7224C49458BB}"/>
                <c:ext xmlns:c16="http://schemas.microsoft.com/office/drawing/2014/chart" uri="{C3380CC4-5D6E-409C-BE32-E72D297353CC}">
                  <c16:uniqueId val="{00000002-7CA4-C34B-9BF5-B1EDF22C62B2}"/>
                </c:ext>
              </c:extLst>
            </c:dLbl>
            <c:dLbl>
              <c:idx val="3"/>
              <c:delete val="1"/>
              <c:extLst>
                <c:ext xmlns:c15="http://schemas.microsoft.com/office/drawing/2012/chart" uri="{CE6537A1-D6FC-4f65-9D91-7224C49458BB}"/>
                <c:ext xmlns:c16="http://schemas.microsoft.com/office/drawing/2014/chart" uri="{C3380CC4-5D6E-409C-BE32-E72D297353CC}">
                  <c16:uniqueId val="{00000003-7CA4-C34B-9BF5-B1EDF22C62B2}"/>
                </c:ext>
              </c:extLst>
            </c:dLbl>
            <c:dLbl>
              <c:idx val="5"/>
              <c:delete val="1"/>
              <c:extLst>
                <c:ext xmlns:c15="http://schemas.microsoft.com/office/drawing/2012/chart" uri="{CE6537A1-D6FC-4f65-9D91-7224C49458BB}"/>
                <c:ext xmlns:c16="http://schemas.microsoft.com/office/drawing/2014/chart" uri="{C3380CC4-5D6E-409C-BE32-E72D297353CC}">
                  <c16:uniqueId val="{00000004-7CA4-C34B-9BF5-B1EDF22C62B2}"/>
                </c:ext>
              </c:extLst>
            </c:dLbl>
            <c:dLbl>
              <c:idx val="6"/>
              <c:delete val="1"/>
              <c:extLst>
                <c:ext xmlns:c15="http://schemas.microsoft.com/office/drawing/2012/chart" uri="{CE6537A1-D6FC-4f65-9D91-7224C49458BB}"/>
                <c:ext xmlns:c16="http://schemas.microsoft.com/office/drawing/2014/chart" uri="{C3380CC4-5D6E-409C-BE32-E72D297353CC}">
                  <c16:uniqueId val="{00000005-7CA4-C34B-9BF5-B1EDF22C62B2}"/>
                </c:ext>
              </c:extLst>
            </c:dLbl>
            <c:dLbl>
              <c:idx val="7"/>
              <c:delete val="1"/>
              <c:extLst>
                <c:ext xmlns:c15="http://schemas.microsoft.com/office/drawing/2012/chart" uri="{CE6537A1-D6FC-4f65-9D91-7224C49458BB}"/>
                <c:ext xmlns:c16="http://schemas.microsoft.com/office/drawing/2014/chart" uri="{C3380CC4-5D6E-409C-BE32-E72D297353CC}">
                  <c16:uniqueId val="{00000006-7CA4-C34B-9BF5-B1EDF22C62B2}"/>
                </c:ext>
              </c:extLst>
            </c:dLbl>
            <c:dLbl>
              <c:idx val="8"/>
              <c:delete val="1"/>
              <c:extLst>
                <c:ext xmlns:c15="http://schemas.microsoft.com/office/drawing/2012/chart" uri="{CE6537A1-D6FC-4f65-9D91-7224C49458BB}"/>
                <c:ext xmlns:c16="http://schemas.microsoft.com/office/drawing/2014/chart" uri="{C3380CC4-5D6E-409C-BE32-E72D297353CC}">
                  <c16:uniqueId val="{00000007-7CA4-C34B-9BF5-B1EDF22C62B2}"/>
                </c:ext>
              </c:extLst>
            </c:dLbl>
            <c:dLbl>
              <c:idx val="10"/>
              <c:delete val="1"/>
              <c:extLst>
                <c:ext xmlns:c15="http://schemas.microsoft.com/office/drawing/2012/chart" uri="{CE6537A1-D6FC-4f65-9D91-7224C49458BB}"/>
                <c:ext xmlns:c16="http://schemas.microsoft.com/office/drawing/2014/chart" uri="{C3380CC4-5D6E-409C-BE32-E72D297353CC}">
                  <c16:uniqueId val="{00000008-7CA4-C34B-9BF5-B1EDF22C62B2}"/>
                </c:ext>
              </c:extLst>
            </c:dLbl>
            <c:dLbl>
              <c:idx val="11"/>
              <c:delete val="1"/>
              <c:extLst>
                <c:ext xmlns:c15="http://schemas.microsoft.com/office/drawing/2012/chart" uri="{CE6537A1-D6FC-4f65-9D91-7224C49458BB}"/>
                <c:ext xmlns:c16="http://schemas.microsoft.com/office/drawing/2014/chart" uri="{C3380CC4-5D6E-409C-BE32-E72D297353CC}">
                  <c16:uniqueId val="{00000009-7CA4-C34B-9BF5-B1EDF22C62B2}"/>
                </c:ext>
              </c:extLst>
            </c:dLbl>
            <c:dLbl>
              <c:idx val="12"/>
              <c:delete val="1"/>
              <c:extLst>
                <c:ext xmlns:c15="http://schemas.microsoft.com/office/drawing/2012/chart" uri="{CE6537A1-D6FC-4f65-9D91-7224C49458BB}"/>
                <c:ext xmlns:c16="http://schemas.microsoft.com/office/drawing/2014/chart" uri="{C3380CC4-5D6E-409C-BE32-E72D297353CC}">
                  <c16:uniqueId val="{0000000A-7CA4-C34B-9BF5-B1EDF22C62B2}"/>
                </c:ext>
              </c:extLst>
            </c:dLbl>
            <c:dLbl>
              <c:idx val="13"/>
              <c:delete val="1"/>
              <c:extLst>
                <c:ext xmlns:c15="http://schemas.microsoft.com/office/drawing/2012/chart" uri="{CE6537A1-D6FC-4f65-9D91-7224C49458BB}"/>
                <c:ext xmlns:c16="http://schemas.microsoft.com/office/drawing/2014/chart" uri="{C3380CC4-5D6E-409C-BE32-E72D297353CC}">
                  <c16:uniqueId val="{0000000B-7CA4-C34B-9BF5-B1EDF22C62B2}"/>
                </c:ext>
              </c:extLst>
            </c:dLbl>
            <c:dLbl>
              <c:idx val="17"/>
              <c:delete val="1"/>
              <c:extLst>
                <c:ext xmlns:c15="http://schemas.microsoft.com/office/drawing/2012/chart" uri="{CE6537A1-D6FC-4f65-9D91-7224C49458BB}"/>
                <c:ext xmlns:c16="http://schemas.microsoft.com/office/drawing/2014/chart" uri="{C3380CC4-5D6E-409C-BE32-E72D297353CC}">
                  <c16:uniqueId val="{0000000C-7CA4-C34B-9BF5-B1EDF22C62B2}"/>
                </c:ext>
              </c:extLst>
            </c:dLbl>
            <c:dLbl>
              <c:idx val="18"/>
              <c:delete val="1"/>
              <c:extLst>
                <c:ext xmlns:c15="http://schemas.microsoft.com/office/drawing/2012/chart" uri="{CE6537A1-D6FC-4f65-9D91-7224C49458BB}"/>
                <c:ext xmlns:c16="http://schemas.microsoft.com/office/drawing/2014/chart" uri="{C3380CC4-5D6E-409C-BE32-E72D297353CC}">
                  <c16:uniqueId val="{0000000D-7CA4-C34B-9BF5-B1EDF22C62B2}"/>
                </c:ext>
              </c:extLst>
            </c:dLbl>
            <c:dLbl>
              <c:idx val="19"/>
              <c:delete val="1"/>
              <c:extLst>
                <c:ext xmlns:c15="http://schemas.microsoft.com/office/drawing/2012/chart" uri="{CE6537A1-D6FC-4f65-9D91-7224C49458BB}"/>
                <c:ext xmlns:c16="http://schemas.microsoft.com/office/drawing/2014/chart" uri="{C3380CC4-5D6E-409C-BE32-E72D297353CC}">
                  <c16:uniqueId val="{0000000E-7CA4-C34B-9BF5-B1EDF22C62B2}"/>
                </c:ext>
              </c:extLst>
            </c:dLbl>
            <c:dLbl>
              <c:idx val="20"/>
              <c:delete val="1"/>
              <c:extLst>
                <c:ext xmlns:c15="http://schemas.microsoft.com/office/drawing/2012/chart" uri="{CE6537A1-D6FC-4f65-9D91-7224C49458BB}"/>
                <c:ext xmlns:c16="http://schemas.microsoft.com/office/drawing/2014/chart" uri="{C3380CC4-5D6E-409C-BE32-E72D297353CC}">
                  <c16:uniqueId val="{0000000F-7CA4-C34B-9BF5-B1EDF22C62B2}"/>
                </c:ext>
              </c:extLst>
            </c:dLbl>
            <c:dLbl>
              <c:idx val="21"/>
              <c:delete val="1"/>
              <c:extLst>
                <c:ext xmlns:c15="http://schemas.microsoft.com/office/drawing/2012/chart" uri="{CE6537A1-D6FC-4f65-9D91-7224C49458BB}"/>
                <c:ext xmlns:c16="http://schemas.microsoft.com/office/drawing/2014/chart" uri="{C3380CC4-5D6E-409C-BE32-E72D297353CC}">
                  <c16:uniqueId val="{00000010-7CA4-C34B-9BF5-B1EDF22C62B2}"/>
                </c:ext>
              </c:extLst>
            </c:dLbl>
            <c:dLbl>
              <c:idx val="22"/>
              <c:delete val="1"/>
              <c:extLst>
                <c:ext xmlns:c15="http://schemas.microsoft.com/office/drawing/2012/chart" uri="{CE6537A1-D6FC-4f65-9D91-7224C49458BB}"/>
                <c:ext xmlns:c16="http://schemas.microsoft.com/office/drawing/2014/chart" uri="{C3380CC4-5D6E-409C-BE32-E72D297353CC}">
                  <c16:uniqueId val="{00000011-7CA4-C34B-9BF5-B1EDF22C62B2}"/>
                </c:ext>
              </c:extLst>
            </c:dLbl>
            <c:dLbl>
              <c:idx val="23"/>
              <c:delete val="1"/>
              <c:extLst>
                <c:ext xmlns:c15="http://schemas.microsoft.com/office/drawing/2012/chart" uri="{CE6537A1-D6FC-4f65-9D91-7224C49458BB}"/>
                <c:ext xmlns:c16="http://schemas.microsoft.com/office/drawing/2014/chart" uri="{C3380CC4-5D6E-409C-BE32-E72D297353CC}">
                  <c16:uniqueId val="{00000012-7CA4-C34B-9BF5-B1EDF22C62B2}"/>
                </c:ext>
              </c:extLst>
            </c:dLbl>
            <c:dLbl>
              <c:idx val="24"/>
              <c:delete val="1"/>
              <c:extLst>
                <c:ext xmlns:c15="http://schemas.microsoft.com/office/drawing/2012/chart" uri="{CE6537A1-D6FC-4f65-9D91-7224C49458BB}"/>
                <c:ext xmlns:c16="http://schemas.microsoft.com/office/drawing/2014/chart" uri="{C3380CC4-5D6E-409C-BE32-E72D297353CC}">
                  <c16:uniqueId val="{00000013-7CA4-C34B-9BF5-B1EDF22C62B2}"/>
                </c:ext>
              </c:extLst>
            </c:dLbl>
            <c:dLbl>
              <c:idx val="27"/>
              <c:delete val="1"/>
              <c:extLst>
                <c:ext xmlns:c15="http://schemas.microsoft.com/office/drawing/2012/chart" uri="{CE6537A1-D6FC-4f65-9D91-7224C49458BB}"/>
                <c:ext xmlns:c16="http://schemas.microsoft.com/office/drawing/2014/chart" uri="{C3380CC4-5D6E-409C-BE32-E72D297353CC}">
                  <c16:uniqueId val="{00000014-7CA4-C34B-9BF5-B1EDF22C62B2}"/>
                </c:ext>
              </c:extLst>
            </c:dLbl>
            <c:dLbl>
              <c:idx val="28"/>
              <c:delete val="1"/>
              <c:extLst>
                <c:ext xmlns:c15="http://schemas.microsoft.com/office/drawing/2012/chart" uri="{CE6537A1-D6FC-4f65-9D91-7224C49458BB}"/>
                <c:ext xmlns:c16="http://schemas.microsoft.com/office/drawing/2014/chart" uri="{C3380CC4-5D6E-409C-BE32-E72D297353CC}">
                  <c16:uniqueId val="{00000015-7CA4-C34B-9BF5-B1EDF22C62B2}"/>
                </c:ext>
              </c:extLst>
            </c:dLbl>
            <c:dLbl>
              <c:idx val="29"/>
              <c:delete val="1"/>
              <c:extLst>
                <c:ext xmlns:c15="http://schemas.microsoft.com/office/drawing/2012/chart" uri="{CE6537A1-D6FC-4f65-9D91-7224C49458BB}"/>
                <c:ext xmlns:c16="http://schemas.microsoft.com/office/drawing/2014/chart" uri="{C3380CC4-5D6E-409C-BE32-E72D297353CC}">
                  <c16:uniqueId val="{00000016-7CA4-C34B-9BF5-B1EDF22C62B2}"/>
                </c:ext>
              </c:extLst>
            </c:dLbl>
            <c:dLbl>
              <c:idx val="31"/>
              <c:delete val="1"/>
              <c:extLst>
                <c:ext xmlns:c15="http://schemas.microsoft.com/office/drawing/2012/chart" uri="{CE6537A1-D6FC-4f65-9D91-7224C49458BB}"/>
                <c:ext xmlns:c16="http://schemas.microsoft.com/office/drawing/2014/chart" uri="{C3380CC4-5D6E-409C-BE32-E72D297353CC}">
                  <c16:uniqueId val="{00000017-7CA4-C34B-9BF5-B1EDF22C62B2}"/>
                </c:ext>
              </c:extLst>
            </c:dLbl>
            <c:dLbl>
              <c:idx val="32"/>
              <c:delete val="1"/>
              <c:extLst>
                <c:ext xmlns:c15="http://schemas.microsoft.com/office/drawing/2012/chart" uri="{CE6537A1-D6FC-4f65-9D91-7224C49458BB}"/>
                <c:ext xmlns:c16="http://schemas.microsoft.com/office/drawing/2014/chart" uri="{C3380CC4-5D6E-409C-BE32-E72D297353CC}">
                  <c16:uniqueId val="{00000018-7CA4-C34B-9BF5-B1EDF22C62B2}"/>
                </c:ext>
              </c:extLst>
            </c:dLbl>
            <c:dLbl>
              <c:idx val="33"/>
              <c:delete val="1"/>
              <c:extLst>
                <c:ext xmlns:c15="http://schemas.microsoft.com/office/drawing/2012/chart" uri="{CE6537A1-D6FC-4f65-9D91-7224C49458BB}"/>
                <c:ext xmlns:c16="http://schemas.microsoft.com/office/drawing/2014/chart" uri="{C3380CC4-5D6E-409C-BE32-E72D297353CC}">
                  <c16:uniqueId val="{00000019-7CA4-C34B-9BF5-B1EDF22C62B2}"/>
                </c:ext>
              </c:extLst>
            </c:dLbl>
            <c:dLbl>
              <c:idx val="34"/>
              <c:delete val="1"/>
              <c:extLst>
                <c:ext xmlns:c15="http://schemas.microsoft.com/office/drawing/2012/chart" uri="{CE6537A1-D6FC-4f65-9D91-7224C49458BB}"/>
                <c:ext xmlns:c16="http://schemas.microsoft.com/office/drawing/2014/chart" uri="{C3380CC4-5D6E-409C-BE32-E72D297353CC}">
                  <c16:uniqueId val="{0000001A-7CA4-C34B-9BF5-B1EDF22C62B2}"/>
                </c:ext>
              </c:extLst>
            </c:dLbl>
            <c:dLbl>
              <c:idx val="36"/>
              <c:delete val="1"/>
              <c:extLst>
                <c:ext xmlns:c15="http://schemas.microsoft.com/office/drawing/2012/chart" uri="{CE6537A1-D6FC-4f65-9D91-7224C49458BB}"/>
                <c:ext xmlns:c16="http://schemas.microsoft.com/office/drawing/2014/chart" uri="{C3380CC4-5D6E-409C-BE32-E72D297353CC}">
                  <c16:uniqueId val="{0000001B-7CA4-C34B-9BF5-B1EDF22C62B2}"/>
                </c:ext>
              </c:extLst>
            </c:dLbl>
            <c:dLbl>
              <c:idx val="37"/>
              <c:delete val="1"/>
              <c:extLst>
                <c:ext xmlns:c15="http://schemas.microsoft.com/office/drawing/2012/chart" uri="{CE6537A1-D6FC-4f65-9D91-7224C49458BB}"/>
                <c:ext xmlns:c16="http://schemas.microsoft.com/office/drawing/2014/chart" uri="{C3380CC4-5D6E-409C-BE32-E72D297353CC}">
                  <c16:uniqueId val="{0000001C-7CA4-C34B-9BF5-B1EDF22C62B2}"/>
                </c:ext>
              </c:extLst>
            </c:dLbl>
            <c:dLbl>
              <c:idx val="38"/>
              <c:delete val="1"/>
              <c:extLst>
                <c:ext xmlns:c15="http://schemas.microsoft.com/office/drawing/2012/chart" uri="{CE6537A1-D6FC-4f65-9D91-7224C49458BB}"/>
                <c:ext xmlns:c16="http://schemas.microsoft.com/office/drawing/2014/chart" uri="{C3380CC4-5D6E-409C-BE32-E72D297353CC}">
                  <c16:uniqueId val="{0000001D-7CA4-C34B-9BF5-B1EDF22C62B2}"/>
                </c:ext>
              </c:extLst>
            </c:dLbl>
            <c:dLbl>
              <c:idx val="39"/>
              <c:delete val="1"/>
              <c:extLst>
                <c:ext xmlns:c15="http://schemas.microsoft.com/office/drawing/2012/chart" uri="{CE6537A1-D6FC-4f65-9D91-7224C49458BB}"/>
                <c:ext xmlns:c16="http://schemas.microsoft.com/office/drawing/2014/chart" uri="{C3380CC4-5D6E-409C-BE32-E72D297353CC}">
                  <c16:uniqueId val="{0000001E-7CA4-C34B-9BF5-B1EDF22C62B2}"/>
                </c:ext>
              </c:extLst>
            </c:dLbl>
            <c:dLbl>
              <c:idx val="40"/>
              <c:delete val="1"/>
              <c:extLst>
                <c:ext xmlns:c15="http://schemas.microsoft.com/office/drawing/2012/chart" uri="{CE6537A1-D6FC-4f65-9D91-7224C49458BB}"/>
                <c:ext xmlns:c16="http://schemas.microsoft.com/office/drawing/2014/chart" uri="{C3380CC4-5D6E-409C-BE32-E72D297353CC}">
                  <c16:uniqueId val="{0000001F-7CA4-C34B-9BF5-B1EDF22C62B2}"/>
                </c:ext>
              </c:extLst>
            </c:dLbl>
            <c:dLbl>
              <c:idx val="41"/>
              <c:delete val="1"/>
              <c:extLst>
                <c:ext xmlns:c15="http://schemas.microsoft.com/office/drawing/2012/chart" uri="{CE6537A1-D6FC-4f65-9D91-7224C49458BB}"/>
                <c:ext xmlns:c16="http://schemas.microsoft.com/office/drawing/2014/chart" uri="{C3380CC4-5D6E-409C-BE32-E72D297353CC}">
                  <c16:uniqueId val="{00000020-7CA4-C34B-9BF5-B1EDF22C62B2}"/>
                </c:ext>
              </c:extLst>
            </c:dLbl>
            <c:dLbl>
              <c:idx val="43"/>
              <c:delete val="1"/>
              <c:extLst>
                <c:ext xmlns:c15="http://schemas.microsoft.com/office/drawing/2012/chart" uri="{CE6537A1-D6FC-4f65-9D91-7224C49458BB}"/>
                <c:ext xmlns:c16="http://schemas.microsoft.com/office/drawing/2014/chart" uri="{C3380CC4-5D6E-409C-BE32-E72D297353CC}">
                  <c16:uniqueId val="{00000021-7CA4-C34B-9BF5-B1EDF22C62B2}"/>
                </c:ext>
              </c:extLst>
            </c:dLbl>
            <c:dLbl>
              <c:idx val="48"/>
              <c:delete val="1"/>
              <c:extLst>
                <c:ext xmlns:c15="http://schemas.microsoft.com/office/drawing/2012/chart" uri="{CE6537A1-D6FC-4f65-9D91-7224C49458BB}"/>
                <c:ext xmlns:c16="http://schemas.microsoft.com/office/drawing/2014/chart" uri="{C3380CC4-5D6E-409C-BE32-E72D297353CC}">
                  <c16:uniqueId val="{00000022-7CA4-C34B-9BF5-B1EDF22C62B2}"/>
                </c:ext>
              </c:extLst>
            </c:dLbl>
            <c:dLbl>
              <c:idx val="49"/>
              <c:delete val="1"/>
              <c:extLst>
                <c:ext xmlns:c15="http://schemas.microsoft.com/office/drawing/2012/chart" uri="{CE6537A1-D6FC-4f65-9D91-7224C49458BB}"/>
                <c:ext xmlns:c16="http://schemas.microsoft.com/office/drawing/2014/chart" uri="{C3380CC4-5D6E-409C-BE32-E72D297353CC}">
                  <c16:uniqueId val="{00000023-7CA4-C34B-9BF5-B1EDF22C62B2}"/>
                </c:ext>
              </c:extLst>
            </c:dLbl>
            <c:dLbl>
              <c:idx val="50"/>
              <c:delete val="1"/>
              <c:extLst>
                <c:ext xmlns:c15="http://schemas.microsoft.com/office/drawing/2012/chart" uri="{CE6537A1-D6FC-4f65-9D91-7224C49458BB}"/>
                <c:ext xmlns:c16="http://schemas.microsoft.com/office/drawing/2014/chart" uri="{C3380CC4-5D6E-409C-BE32-E72D297353CC}">
                  <c16:uniqueId val="{00000024-7CA4-C34B-9BF5-B1EDF22C62B2}"/>
                </c:ext>
              </c:extLst>
            </c:dLbl>
            <c:dLbl>
              <c:idx val="55"/>
              <c:delete val="1"/>
              <c:extLst>
                <c:ext xmlns:c15="http://schemas.microsoft.com/office/drawing/2012/chart" uri="{CE6537A1-D6FC-4f65-9D91-7224C49458BB}"/>
                <c:ext xmlns:c16="http://schemas.microsoft.com/office/drawing/2014/chart" uri="{C3380CC4-5D6E-409C-BE32-E72D297353CC}">
                  <c16:uniqueId val="{00000025-7CA4-C34B-9BF5-B1EDF22C62B2}"/>
                </c:ext>
              </c:extLst>
            </c:dLbl>
            <c:dLbl>
              <c:idx val="57"/>
              <c:delete val="1"/>
              <c:extLst>
                <c:ext xmlns:c15="http://schemas.microsoft.com/office/drawing/2012/chart" uri="{CE6537A1-D6FC-4f65-9D91-7224C49458BB}"/>
                <c:ext xmlns:c16="http://schemas.microsoft.com/office/drawing/2014/chart" uri="{C3380CC4-5D6E-409C-BE32-E72D297353CC}">
                  <c16:uniqueId val="{00000026-7CA4-C34B-9BF5-B1EDF22C62B2}"/>
                </c:ext>
              </c:extLst>
            </c:dLbl>
            <c:dLbl>
              <c:idx val="64"/>
              <c:delete val="1"/>
              <c:extLst>
                <c:ext xmlns:c15="http://schemas.microsoft.com/office/drawing/2012/chart" uri="{CE6537A1-D6FC-4f65-9D91-7224C49458BB}"/>
                <c:ext xmlns:c16="http://schemas.microsoft.com/office/drawing/2014/chart" uri="{C3380CC4-5D6E-409C-BE32-E72D297353CC}">
                  <c16:uniqueId val="{00000027-7CA4-C34B-9BF5-B1EDF22C62B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Sheet1!$B$2:$B$17</c:f>
              <c:numCache>
                <c:formatCode>General</c:formatCode>
                <c:ptCount val="16"/>
                <c:pt idx="0">
                  <c:v>1</c:v>
                </c:pt>
                <c:pt idx="3">
                  <c:v>1</c:v>
                </c:pt>
                <c:pt idx="7">
                  <c:v>0</c:v>
                </c:pt>
                <c:pt idx="10">
                  <c:v>1</c:v>
                </c:pt>
                <c:pt idx="11">
                  <c:v>0</c:v>
                </c:pt>
                <c:pt idx="12">
                  <c:v>1</c:v>
                </c:pt>
                <c:pt idx="13">
                  <c:v>1</c:v>
                </c:pt>
                <c:pt idx="15">
                  <c:v>0</c:v>
                </c:pt>
              </c:numCache>
            </c:numRef>
          </c:val>
          <c:extLst>
            <c:ext xmlns:c16="http://schemas.microsoft.com/office/drawing/2014/chart" uri="{C3380CC4-5D6E-409C-BE32-E72D297353CC}">
              <c16:uniqueId val="{00000028-7CA4-C34B-9BF5-B1EDF22C62B2}"/>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9-7CA4-C34B-9BF5-B1EDF22C62B2}"/>
                </c:ext>
              </c:extLst>
            </c:dLbl>
            <c:dLbl>
              <c:idx val="3"/>
              <c:delete val="1"/>
              <c:extLst>
                <c:ext xmlns:c15="http://schemas.microsoft.com/office/drawing/2012/chart" uri="{CE6537A1-D6FC-4f65-9D91-7224C49458BB}"/>
                <c:ext xmlns:c16="http://schemas.microsoft.com/office/drawing/2014/chart" uri="{C3380CC4-5D6E-409C-BE32-E72D297353CC}">
                  <c16:uniqueId val="{0000002A-7CA4-C34B-9BF5-B1EDF22C62B2}"/>
                </c:ext>
              </c:extLst>
            </c:dLbl>
            <c:dLbl>
              <c:idx val="15"/>
              <c:layout>
                <c:manualLayout>
                  <c:x val="0"/>
                  <c:y val="-1.3469198088157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CA4-C34B-9BF5-B1EDF22C62B2}"/>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CA4-C34B-9BF5-B1EDF22C62B2}"/>
                </c:ext>
              </c:extLst>
            </c:dLbl>
            <c:dLbl>
              <c:idx val="17"/>
              <c:delete val="1"/>
              <c:extLst>
                <c:ext xmlns:c15="http://schemas.microsoft.com/office/drawing/2012/chart" uri="{CE6537A1-D6FC-4f65-9D91-7224C49458BB}"/>
                <c:ext xmlns:c16="http://schemas.microsoft.com/office/drawing/2014/chart" uri="{C3380CC4-5D6E-409C-BE32-E72D297353CC}">
                  <c16:uniqueId val="{0000002D-7CA4-C34B-9BF5-B1EDF22C62B2}"/>
                </c:ext>
              </c:extLst>
            </c:dLbl>
            <c:dLbl>
              <c:idx val="19"/>
              <c:delete val="1"/>
              <c:extLst>
                <c:ext xmlns:c15="http://schemas.microsoft.com/office/drawing/2012/chart" uri="{CE6537A1-D6FC-4f65-9D91-7224C49458BB}"/>
                <c:ext xmlns:c16="http://schemas.microsoft.com/office/drawing/2014/chart" uri="{C3380CC4-5D6E-409C-BE32-E72D297353CC}">
                  <c16:uniqueId val="{0000002E-7CA4-C34B-9BF5-B1EDF22C62B2}"/>
                </c:ext>
              </c:extLst>
            </c:dLbl>
            <c:dLbl>
              <c:idx val="20"/>
              <c:delete val="1"/>
              <c:extLst>
                <c:ext xmlns:c15="http://schemas.microsoft.com/office/drawing/2012/chart" uri="{CE6537A1-D6FC-4f65-9D91-7224C49458BB}"/>
                <c:ext xmlns:c16="http://schemas.microsoft.com/office/drawing/2014/chart" uri="{C3380CC4-5D6E-409C-BE32-E72D297353CC}">
                  <c16:uniqueId val="{0000002F-7CA4-C34B-9BF5-B1EDF22C62B2}"/>
                </c:ext>
              </c:extLst>
            </c:dLbl>
            <c:dLbl>
              <c:idx val="21"/>
              <c:delete val="1"/>
              <c:extLst>
                <c:ext xmlns:c15="http://schemas.microsoft.com/office/drawing/2012/chart" uri="{CE6537A1-D6FC-4f65-9D91-7224C49458BB}"/>
                <c:ext xmlns:c16="http://schemas.microsoft.com/office/drawing/2014/chart" uri="{C3380CC4-5D6E-409C-BE32-E72D297353CC}">
                  <c16:uniqueId val="{00000030-7CA4-C34B-9BF5-B1EDF22C62B2}"/>
                </c:ext>
              </c:extLst>
            </c:dLbl>
            <c:dLbl>
              <c:idx val="24"/>
              <c:delete val="1"/>
              <c:extLst>
                <c:ext xmlns:c15="http://schemas.microsoft.com/office/drawing/2012/chart" uri="{CE6537A1-D6FC-4f65-9D91-7224C49458BB}"/>
                <c:ext xmlns:c16="http://schemas.microsoft.com/office/drawing/2014/chart" uri="{C3380CC4-5D6E-409C-BE32-E72D297353CC}">
                  <c16:uniqueId val="{00000031-7CA4-C34B-9BF5-B1EDF22C62B2}"/>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CA4-C34B-9BF5-B1EDF22C62B2}"/>
                </c:ext>
              </c:extLst>
            </c:dLbl>
            <c:dLbl>
              <c:idx val="30"/>
              <c:delete val="1"/>
              <c:extLst>
                <c:ext xmlns:c15="http://schemas.microsoft.com/office/drawing/2012/chart" uri="{CE6537A1-D6FC-4f65-9D91-7224C49458BB}"/>
                <c:ext xmlns:c16="http://schemas.microsoft.com/office/drawing/2014/chart" uri="{C3380CC4-5D6E-409C-BE32-E72D297353CC}">
                  <c16:uniqueId val="{00000033-7CA4-C34B-9BF5-B1EDF22C62B2}"/>
                </c:ext>
              </c:extLst>
            </c:dLbl>
            <c:dLbl>
              <c:idx val="32"/>
              <c:delete val="1"/>
              <c:extLst>
                <c:ext xmlns:c15="http://schemas.microsoft.com/office/drawing/2012/chart" uri="{CE6537A1-D6FC-4f65-9D91-7224C49458BB}"/>
                <c:ext xmlns:c16="http://schemas.microsoft.com/office/drawing/2014/chart" uri="{C3380CC4-5D6E-409C-BE32-E72D297353CC}">
                  <c16:uniqueId val="{00000034-7CA4-C34B-9BF5-B1EDF22C62B2}"/>
                </c:ext>
              </c:extLst>
            </c:dLbl>
            <c:dLbl>
              <c:idx val="34"/>
              <c:delete val="1"/>
              <c:extLst>
                <c:ext xmlns:c15="http://schemas.microsoft.com/office/drawing/2012/chart" uri="{CE6537A1-D6FC-4f65-9D91-7224C49458BB}"/>
                <c:ext xmlns:c16="http://schemas.microsoft.com/office/drawing/2014/chart" uri="{C3380CC4-5D6E-409C-BE32-E72D297353CC}">
                  <c16:uniqueId val="{00000035-7CA4-C34B-9BF5-B1EDF22C62B2}"/>
                </c:ext>
              </c:extLst>
            </c:dLbl>
            <c:dLbl>
              <c:idx val="35"/>
              <c:delete val="1"/>
              <c:extLst>
                <c:ext xmlns:c15="http://schemas.microsoft.com/office/drawing/2012/chart" uri="{CE6537A1-D6FC-4f65-9D91-7224C49458BB}"/>
                <c:ext xmlns:c16="http://schemas.microsoft.com/office/drawing/2014/chart" uri="{C3380CC4-5D6E-409C-BE32-E72D297353CC}">
                  <c16:uniqueId val="{00000036-7CA4-C34B-9BF5-B1EDF22C62B2}"/>
                </c:ext>
              </c:extLst>
            </c:dLbl>
            <c:dLbl>
              <c:idx val="37"/>
              <c:delete val="1"/>
              <c:extLst>
                <c:ext xmlns:c15="http://schemas.microsoft.com/office/drawing/2012/chart" uri="{CE6537A1-D6FC-4f65-9D91-7224C49458BB}"/>
                <c:ext xmlns:c16="http://schemas.microsoft.com/office/drawing/2014/chart" uri="{C3380CC4-5D6E-409C-BE32-E72D297353CC}">
                  <c16:uniqueId val="{00000037-7CA4-C34B-9BF5-B1EDF22C62B2}"/>
                </c:ext>
              </c:extLst>
            </c:dLbl>
            <c:dLbl>
              <c:idx val="38"/>
              <c:delete val="1"/>
              <c:extLst>
                <c:ext xmlns:c15="http://schemas.microsoft.com/office/drawing/2012/chart" uri="{CE6537A1-D6FC-4f65-9D91-7224C49458BB}"/>
                <c:ext xmlns:c16="http://schemas.microsoft.com/office/drawing/2014/chart" uri="{C3380CC4-5D6E-409C-BE32-E72D297353CC}">
                  <c16:uniqueId val="{00000038-7CA4-C34B-9BF5-B1EDF22C62B2}"/>
                </c:ext>
              </c:extLst>
            </c:dLbl>
            <c:dLbl>
              <c:idx val="39"/>
              <c:delete val="1"/>
              <c:extLst>
                <c:ext xmlns:c15="http://schemas.microsoft.com/office/drawing/2012/chart" uri="{CE6537A1-D6FC-4f65-9D91-7224C49458BB}"/>
                <c:ext xmlns:c16="http://schemas.microsoft.com/office/drawing/2014/chart" uri="{C3380CC4-5D6E-409C-BE32-E72D297353CC}">
                  <c16:uniqueId val="{00000039-7CA4-C34B-9BF5-B1EDF22C62B2}"/>
                </c:ext>
              </c:extLst>
            </c:dLbl>
            <c:dLbl>
              <c:idx val="41"/>
              <c:delete val="1"/>
              <c:extLst>
                <c:ext xmlns:c15="http://schemas.microsoft.com/office/drawing/2012/chart" uri="{CE6537A1-D6FC-4f65-9D91-7224C49458BB}"/>
                <c:ext xmlns:c16="http://schemas.microsoft.com/office/drawing/2014/chart" uri="{C3380CC4-5D6E-409C-BE32-E72D297353CC}">
                  <c16:uniqueId val="{0000003A-7CA4-C34B-9BF5-B1EDF22C62B2}"/>
                </c:ext>
              </c:extLst>
            </c:dLbl>
            <c:dLbl>
              <c:idx val="44"/>
              <c:delete val="1"/>
              <c:extLst>
                <c:ext xmlns:c15="http://schemas.microsoft.com/office/drawing/2012/chart" uri="{CE6537A1-D6FC-4f65-9D91-7224C49458BB}"/>
                <c:ext xmlns:c16="http://schemas.microsoft.com/office/drawing/2014/chart" uri="{C3380CC4-5D6E-409C-BE32-E72D297353CC}">
                  <c16:uniqueId val="{0000003B-7CA4-C34B-9BF5-B1EDF22C62B2}"/>
                </c:ext>
              </c:extLst>
            </c:dLbl>
            <c:dLbl>
              <c:idx val="45"/>
              <c:delete val="1"/>
              <c:extLst>
                <c:ext xmlns:c15="http://schemas.microsoft.com/office/drawing/2012/chart" uri="{CE6537A1-D6FC-4f65-9D91-7224C49458BB}"/>
                <c:ext xmlns:c16="http://schemas.microsoft.com/office/drawing/2014/chart" uri="{C3380CC4-5D6E-409C-BE32-E72D297353CC}">
                  <c16:uniqueId val="{0000003C-7CA4-C34B-9BF5-B1EDF22C62B2}"/>
                </c:ext>
              </c:extLst>
            </c:dLbl>
            <c:dLbl>
              <c:idx val="46"/>
              <c:delete val="1"/>
              <c:extLst>
                <c:ext xmlns:c15="http://schemas.microsoft.com/office/drawing/2012/chart" uri="{CE6537A1-D6FC-4f65-9D91-7224C49458BB}"/>
                <c:ext xmlns:c16="http://schemas.microsoft.com/office/drawing/2014/chart" uri="{C3380CC4-5D6E-409C-BE32-E72D297353CC}">
                  <c16:uniqueId val="{0000003D-7CA4-C34B-9BF5-B1EDF22C62B2}"/>
                </c:ext>
              </c:extLst>
            </c:dLbl>
            <c:dLbl>
              <c:idx val="48"/>
              <c:delete val="1"/>
              <c:extLst>
                <c:ext xmlns:c15="http://schemas.microsoft.com/office/drawing/2012/chart" uri="{CE6537A1-D6FC-4f65-9D91-7224C49458BB}"/>
                <c:ext xmlns:c16="http://schemas.microsoft.com/office/drawing/2014/chart" uri="{C3380CC4-5D6E-409C-BE32-E72D297353CC}">
                  <c16:uniqueId val="{0000003E-7CA4-C34B-9BF5-B1EDF22C62B2}"/>
                </c:ext>
              </c:extLst>
            </c:dLbl>
            <c:dLbl>
              <c:idx val="49"/>
              <c:delete val="1"/>
              <c:extLst>
                <c:ext xmlns:c15="http://schemas.microsoft.com/office/drawing/2012/chart" uri="{CE6537A1-D6FC-4f65-9D91-7224C49458BB}"/>
                <c:ext xmlns:c16="http://schemas.microsoft.com/office/drawing/2014/chart" uri="{C3380CC4-5D6E-409C-BE32-E72D297353CC}">
                  <c16:uniqueId val="{0000003F-7CA4-C34B-9BF5-B1EDF22C62B2}"/>
                </c:ext>
              </c:extLst>
            </c:dLbl>
            <c:dLbl>
              <c:idx val="50"/>
              <c:delete val="1"/>
              <c:extLst>
                <c:ext xmlns:c15="http://schemas.microsoft.com/office/drawing/2012/chart" uri="{CE6537A1-D6FC-4f65-9D91-7224C49458BB}"/>
                <c:ext xmlns:c16="http://schemas.microsoft.com/office/drawing/2014/chart" uri="{C3380CC4-5D6E-409C-BE32-E72D297353CC}">
                  <c16:uniqueId val="{00000040-7CA4-C34B-9BF5-B1EDF22C62B2}"/>
                </c:ext>
              </c:extLst>
            </c:dLbl>
            <c:dLbl>
              <c:idx val="51"/>
              <c:delete val="1"/>
              <c:extLst>
                <c:ext xmlns:c15="http://schemas.microsoft.com/office/drawing/2012/chart" uri="{CE6537A1-D6FC-4f65-9D91-7224C49458BB}"/>
                <c:ext xmlns:c16="http://schemas.microsoft.com/office/drawing/2014/chart" uri="{C3380CC4-5D6E-409C-BE32-E72D297353CC}">
                  <c16:uniqueId val="{00000041-7CA4-C34B-9BF5-B1EDF22C62B2}"/>
                </c:ext>
              </c:extLst>
            </c:dLbl>
            <c:dLbl>
              <c:idx val="53"/>
              <c:delete val="1"/>
              <c:extLst>
                <c:ext xmlns:c15="http://schemas.microsoft.com/office/drawing/2012/chart" uri="{CE6537A1-D6FC-4f65-9D91-7224C49458BB}"/>
                <c:ext xmlns:c16="http://schemas.microsoft.com/office/drawing/2014/chart" uri="{C3380CC4-5D6E-409C-BE32-E72D297353CC}">
                  <c16:uniqueId val="{00000042-7CA4-C34B-9BF5-B1EDF22C62B2}"/>
                </c:ext>
              </c:extLst>
            </c:dLbl>
            <c:dLbl>
              <c:idx val="57"/>
              <c:delete val="1"/>
              <c:extLst>
                <c:ext xmlns:c15="http://schemas.microsoft.com/office/drawing/2012/chart" uri="{CE6537A1-D6FC-4f65-9D91-7224C49458BB}"/>
                <c:ext xmlns:c16="http://schemas.microsoft.com/office/drawing/2014/chart" uri="{C3380CC4-5D6E-409C-BE32-E72D297353CC}">
                  <c16:uniqueId val="{00000043-7CA4-C34B-9BF5-B1EDF22C62B2}"/>
                </c:ext>
              </c:extLst>
            </c:dLbl>
            <c:dLbl>
              <c:idx val="60"/>
              <c:delete val="1"/>
              <c:extLst>
                <c:ext xmlns:c15="http://schemas.microsoft.com/office/drawing/2012/chart" uri="{CE6537A1-D6FC-4f65-9D91-7224C49458BB}"/>
                <c:ext xmlns:c16="http://schemas.microsoft.com/office/drawing/2014/chart" uri="{C3380CC4-5D6E-409C-BE32-E72D297353CC}">
                  <c16:uniqueId val="{00000044-7CA4-C34B-9BF5-B1EDF22C62B2}"/>
                </c:ext>
              </c:extLst>
            </c:dLbl>
            <c:dLbl>
              <c:idx val="62"/>
              <c:delete val="1"/>
              <c:extLst>
                <c:ext xmlns:c15="http://schemas.microsoft.com/office/drawing/2012/chart" uri="{CE6537A1-D6FC-4f65-9D91-7224C49458BB}"/>
                <c:ext xmlns:c16="http://schemas.microsoft.com/office/drawing/2014/chart" uri="{C3380CC4-5D6E-409C-BE32-E72D297353CC}">
                  <c16:uniqueId val="{00000045-7CA4-C34B-9BF5-B1EDF22C62B2}"/>
                </c:ext>
              </c:extLst>
            </c:dLbl>
            <c:dLbl>
              <c:idx val="65"/>
              <c:delete val="1"/>
              <c:extLst>
                <c:ext xmlns:c15="http://schemas.microsoft.com/office/drawing/2012/chart" uri="{CE6537A1-D6FC-4f65-9D91-7224C49458BB}"/>
                <c:ext xmlns:c16="http://schemas.microsoft.com/office/drawing/2014/chart" uri="{C3380CC4-5D6E-409C-BE32-E72D297353CC}">
                  <c16:uniqueId val="{00000046-7CA4-C34B-9BF5-B1EDF22C62B2}"/>
                </c:ext>
              </c:extLst>
            </c:dLbl>
            <c:dLbl>
              <c:idx val="66"/>
              <c:delete val="1"/>
              <c:extLst>
                <c:ext xmlns:c15="http://schemas.microsoft.com/office/drawing/2012/chart" uri="{CE6537A1-D6FC-4f65-9D91-7224C49458BB}"/>
                <c:ext xmlns:c16="http://schemas.microsoft.com/office/drawing/2014/chart" uri="{C3380CC4-5D6E-409C-BE32-E72D297353CC}">
                  <c16:uniqueId val="{00000047-7CA4-C34B-9BF5-B1EDF22C62B2}"/>
                </c:ext>
              </c:extLst>
            </c:dLbl>
            <c:dLbl>
              <c:idx val="67"/>
              <c:delete val="1"/>
              <c:extLst>
                <c:ext xmlns:c15="http://schemas.microsoft.com/office/drawing/2012/chart" uri="{CE6537A1-D6FC-4f65-9D91-7224C49458BB}"/>
                <c:ext xmlns:c16="http://schemas.microsoft.com/office/drawing/2014/chart" uri="{C3380CC4-5D6E-409C-BE32-E72D297353CC}">
                  <c16:uniqueId val="{00000048-7CA4-C34B-9BF5-B1EDF22C62B2}"/>
                </c:ext>
              </c:extLst>
            </c:dLbl>
            <c:dLbl>
              <c:idx val="69"/>
              <c:delete val="1"/>
              <c:extLst>
                <c:ext xmlns:c15="http://schemas.microsoft.com/office/drawing/2012/chart" uri="{CE6537A1-D6FC-4f65-9D91-7224C49458BB}"/>
                <c:ext xmlns:c16="http://schemas.microsoft.com/office/drawing/2014/chart" uri="{C3380CC4-5D6E-409C-BE32-E72D297353CC}">
                  <c16:uniqueId val="{00000049-7CA4-C34B-9BF5-B1EDF22C62B2}"/>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Sheet1!$C$2:$C$17</c:f>
              <c:numCache>
                <c:formatCode>General</c:formatCode>
                <c:ptCount val="16"/>
                <c:pt idx="0">
                  <c:v>1</c:v>
                </c:pt>
                <c:pt idx="1">
                  <c:v>3</c:v>
                </c:pt>
                <c:pt idx="2">
                  <c:v>2</c:v>
                </c:pt>
                <c:pt idx="3">
                  <c:v>1</c:v>
                </c:pt>
                <c:pt idx="5">
                  <c:v>2</c:v>
                </c:pt>
                <c:pt idx="6">
                  <c:v>2</c:v>
                </c:pt>
                <c:pt idx="7">
                  <c:v>2</c:v>
                </c:pt>
                <c:pt idx="8">
                  <c:v>2</c:v>
                </c:pt>
                <c:pt idx="10">
                  <c:v>2</c:v>
                </c:pt>
                <c:pt idx="11">
                  <c:v>4</c:v>
                </c:pt>
                <c:pt idx="12">
                  <c:v>4</c:v>
                </c:pt>
                <c:pt idx="13">
                  <c:v>5</c:v>
                </c:pt>
                <c:pt idx="15">
                  <c:v>5</c:v>
                </c:pt>
              </c:numCache>
            </c:numRef>
          </c:val>
          <c:extLst>
            <c:ext xmlns:c16="http://schemas.microsoft.com/office/drawing/2014/chart" uri="{C3380CC4-5D6E-409C-BE32-E72D297353CC}">
              <c16:uniqueId val="{0000004A-7CA4-C34B-9BF5-B1EDF22C62B2}"/>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Sheet1!$D$2:$D$17</c:f>
              <c:numCache>
                <c:formatCode>General</c:formatCode>
                <c:ptCount val="16"/>
                <c:pt idx="0">
                  <c:v>46</c:v>
                </c:pt>
                <c:pt idx="1">
                  <c:v>43</c:v>
                </c:pt>
                <c:pt idx="2">
                  <c:v>48</c:v>
                </c:pt>
                <c:pt idx="3">
                  <c:v>46</c:v>
                </c:pt>
                <c:pt idx="5">
                  <c:v>41</c:v>
                </c:pt>
                <c:pt idx="6">
                  <c:v>37</c:v>
                </c:pt>
                <c:pt idx="7">
                  <c:v>39</c:v>
                </c:pt>
                <c:pt idx="8">
                  <c:v>41</c:v>
                </c:pt>
                <c:pt idx="10">
                  <c:v>37</c:v>
                </c:pt>
                <c:pt idx="11">
                  <c:v>44</c:v>
                </c:pt>
                <c:pt idx="12">
                  <c:v>46</c:v>
                </c:pt>
                <c:pt idx="13">
                  <c:v>49</c:v>
                </c:pt>
                <c:pt idx="15">
                  <c:v>48</c:v>
                </c:pt>
              </c:numCache>
            </c:numRef>
          </c:val>
          <c:extLst>
            <c:ext xmlns:c16="http://schemas.microsoft.com/office/drawing/2014/chart" uri="{C3380CC4-5D6E-409C-BE32-E72D297353CC}">
              <c16:uniqueId val="{0000004B-7CA4-C34B-9BF5-B1EDF22C62B2}"/>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Sheet1!$E$2:$E$17</c:f>
              <c:numCache>
                <c:formatCode>General</c:formatCode>
                <c:ptCount val="16"/>
                <c:pt idx="0">
                  <c:v>51</c:v>
                </c:pt>
                <c:pt idx="1">
                  <c:v>54</c:v>
                </c:pt>
                <c:pt idx="2">
                  <c:v>50</c:v>
                </c:pt>
                <c:pt idx="3">
                  <c:v>52</c:v>
                </c:pt>
                <c:pt idx="5">
                  <c:v>57</c:v>
                </c:pt>
                <c:pt idx="6">
                  <c:v>60</c:v>
                </c:pt>
                <c:pt idx="7">
                  <c:v>58</c:v>
                </c:pt>
                <c:pt idx="8">
                  <c:v>56</c:v>
                </c:pt>
                <c:pt idx="10">
                  <c:v>60</c:v>
                </c:pt>
                <c:pt idx="11">
                  <c:v>51</c:v>
                </c:pt>
                <c:pt idx="12">
                  <c:v>49</c:v>
                </c:pt>
                <c:pt idx="13">
                  <c:v>43</c:v>
                </c:pt>
                <c:pt idx="15">
                  <c:v>46</c:v>
                </c:pt>
              </c:numCache>
            </c:numRef>
          </c:val>
          <c:extLst>
            <c:ext xmlns:c16="http://schemas.microsoft.com/office/drawing/2014/chart" uri="{C3380CC4-5D6E-409C-BE32-E72D297353CC}">
              <c16:uniqueId val="{0000004C-7CA4-C34B-9BF5-B1EDF22C62B2}"/>
            </c:ext>
          </c:extLst>
        </c:ser>
        <c:dLbls>
          <c:showLegendKey val="0"/>
          <c:showVal val="0"/>
          <c:showCatName val="0"/>
          <c:showSerName val="0"/>
          <c:showPercent val="0"/>
          <c:showBubbleSize val="0"/>
        </c:dLbls>
        <c:gapWidth val="30"/>
        <c:overlap val="100"/>
        <c:axId val="65068416"/>
        <c:axId val="66282624"/>
      </c:barChart>
      <c:catAx>
        <c:axId val="65068416"/>
        <c:scaling>
          <c:orientation val="minMax"/>
        </c:scaling>
        <c:delete val="0"/>
        <c:axPos val="b"/>
        <c:numFmt formatCode="General" sourceLinked="0"/>
        <c:majorTickMark val="out"/>
        <c:minorTickMark val="none"/>
        <c:tickLblPos val="nextTo"/>
        <c:spPr>
          <a:ln>
            <a:noFill/>
          </a:ln>
        </c:spPr>
        <c:txPr>
          <a:bodyPr rot="-5400000" vert="horz"/>
          <a:lstStyle/>
          <a:p>
            <a:pPr>
              <a:defRPr sz="11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66282624"/>
        <c:crosses val="autoZero"/>
        <c:auto val="1"/>
        <c:lblAlgn val="ctr"/>
        <c:lblOffset val="100"/>
        <c:noMultiLvlLbl val="0"/>
      </c:catAx>
      <c:valAx>
        <c:axId val="66282624"/>
        <c:scaling>
          <c:orientation val="minMax"/>
        </c:scaling>
        <c:delete val="1"/>
        <c:axPos val="l"/>
        <c:numFmt formatCode="0%" sourceLinked="1"/>
        <c:majorTickMark val="out"/>
        <c:minorTickMark val="none"/>
        <c:tickLblPos val="nextTo"/>
        <c:crossAx val="65068416"/>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212-6647-B89C-F07F8BC63D4F}"/>
                </c:ext>
              </c:extLst>
            </c:dLbl>
            <c:dLbl>
              <c:idx val="1"/>
              <c:delete val="1"/>
              <c:extLst>
                <c:ext xmlns:c15="http://schemas.microsoft.com/office/drawing/2012/chart" uri="{CE6537A1-D6FC-4f65-9D91-7224C49458BB}"/>
                <c:ext xmlns:c16="http://schemas.microsoft.com/office/drawing/2014/chart" uri="{C3380CC4-5D6E-409C-BE32-E72D297353CC}">
                  <c16:uniqueId val="{00000001-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02-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03-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04-1212-6647-B89C-F07F8BC63D4F}"/>
                </c:ext>
              </c:extLst>
            </c:dLbl>
            <c:dLbl>
              <c:idx val="6"/>
              <c:delete val="1"/>
              <c:extLst>
                <c:ext xmlns:c15="http://schemas.microsoft.com/office/drawing/2012/chart" uri="{CE6537A1-D6FC-4f65-9D91-7224C49458BB}"/>
                <c:ext xmlns:c16="http://schemas.microsoft.com/office/drawing/2014/chart" uri="{C3380CC4-5D6E-409C-BE32-E72D297353CC}">
                  <c16:uniqueId val="{00000005-1212-6647-B89C-F07F8BC63D4F}"/>
                </c:ext>
              </c:extLst>
            </c:dLbl>
            <c:dLbl>
              <c:idx val="7"/>
              <c:delete val="1"/>
              <c:extLst>
                <c:ext xmlns:c15="http://schemas.microsoft.com/office/drawing/2012/chart" uri="{CE6537A1-D6FC-4f65-9D91-7224C49458BB}"/>
                <c:ext xmlns:c16="http://schemas.microsoft.com/office/drawing/2014/chart" uri="{C3380CC4-5D6E-409C-BE32-E72D297353CC}">
                  <c16:uniqueId val="{00000006-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07-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08-1212-6647-B89C-F07F8BC63D4F}"/>
                </c:ext>
              </c:extLst>
            </c:dLbl>
            <c:dLbl>
              <c:idx val="11"/>
              <c:delete val="1"/>
              <c:extLst>
                <c:ext xmlns:c15="http://schemas.microsoft.com/office/drawing/2012/chart" uri="{CE6537A1-D6FC-4f65-9D91-7224C49458BB}"/>
                <c:ext xmlns:c16="http://schemas.microsoft.com/office/drawing/2014/chart" uri="{C3380CC4-5D6E-409C-BE32-E72D297353CC}">
                  <c16:uniqueId val="{00000009-1212-6647-B89C-F07F8BC63D4F}"/>
                </c:ext>
              </c:extLst>
            </c:dLbl>
            <c:dLbl>
              <c:idx val="12"/>
              <c:delete val="1"/>
              <c:extLst>
                <c:ext xmlns:c15="http://schemas.microsoft.com/office/drawing/2012/chart" uri="{CE6537A1-D6FC-4f65-9D91-7224C49458BB}"/>
                <c:ext xmlns:c16="http://schemas.microsoft.com/office/drawing/2014/chart" uri="{C3380CC4-5D6E-409C-BE32-E72D297353CC}">
                  <c16:uniqueId val="{0000000A-1212-6647-B89C-F07F8BC63D4F}"/>
                </c:ext>
              </c:extLst>
            </c:dLbl>
            <c:dLbl>
              <c:idx val="13"/>
              <c:delete val="1"/>
              <c:extLst>
                <c:ext xmlns:c15="http://schemas.microsoft.com/office/drawing/2012/chart" uri="{CE6537A1-D6FC-4f65-9D91-7224C49458BB}"/>
                <c:ext xmlns:c16="http://schemas.microsoft.com/office/drawing/2014/chart" uri="{C3380CC4-5D6E-409C-BE32-E72D297353CC}">
                  <c16:uniqueId val="{0000000B-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0C-1212-6647-B89C-F07F8BC63D4F}"/>
                </c:ext>
              </c:extLst>
            </c:dLbl>
            <c:dLbl>
              <c:idx val="18"/>
              <c:delete val="1"/>
              <c:extLst>
                <c:ext xmlns:c15="http://schemas.microsoft.com/office/drawing/2012/chart" uri="{CE6537A1-D6FC-4f65-9D91-7224C49458BB}"/>
                <c:ext xmlns:c16="http://schemas.microsoft.com/office/drawing/2014/chart" uri="{C3380CC4-5D6E-409C-BE32-E72D297353CC}">
                  <c16:uniqueId val="{0000000D-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0E-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0F-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10-1212-6647-B89C-F07F8BC63D4F}"/>
                </c:ext>
              </c:extLst>
            </c:dLbl>
            <c:dLbl>
              <c:idx val="22"/>
              <c:delete val="1"/>
              <c:extLst>
                <c:ext xmlns:c15="http://schemas.microsoft.com/office/drawing/2012/chart" uri="{CE6537A1-D6FC-4f65-9D91-7224C49458BB}"/>
                <c:ext xmlns:c16="http://schemas.microsoft.com/office/drawing/2014/chart" uri="{C3380CC4-5D6E-409C-BE32-E72D297353CC}">
                  <c16:uniqueId val="{00000011-1212-6647-B89C-F07F8BC63D4F}"/>
                </c:ext>
              </c:extLst>
            </c:dLbl>
            <c:dLbl>
              <c:idx val="23"/>
              <c:delete val="1"/>
              <c:extLst>
                <c:ext xmlns:c15="http://schemas.microsoft.com/office/drawing/2012/chart" uri="{CE6537A1-D6FC-4f65-9D91-7224C49458BB}"/>
                <c:ext xmlns:c16="http://schemas.microsoft.com/office/drawing/2014/chart" uri="{C3380CC4-5D6E-409C-BE32-E72D297353CC}">
                  <c16:uniqueId val="{00000012-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13-1212-6647-B89C-F07F8BC63D4F}"/>
                </c:ext>
              </c:extLst>
            </c:dLbl>
            <c:dLbl>
              <c:idx val="27"/>
              <c:delete val="1"/>
              <c:extLst>
                <c:ext xmlns:c15="http://schemas.microsoft.com/office/drawing/2012/chart" uri="{CE6537A1-D6FC-4f65-9D91-7224C49458BB}"/>
                <c:ext xmlns:c16="http://schemas.microsoft.com/office/drawing/2014/chart" uri="{C3380CC4-5D6E-409C-BE32-E72D297353CC}">
                  <c16:uniqueId val="{00000014-1212-6647-B89C-F07F8BC63D4F}"/>
                </c:ext>
              </c:extLst>
            </c:dLbl>
            <c:dLbl>
              <c:idx val="28"/>
              <c:delete val="1"/>
              <c:extLst>
                <c:ext xmlns:c15="http://schemas.microsoft.com/office/drawing/2012/chart" uri="{CE6537A1-D6FC-4f65-9D91-7224C49458BB}"/>
                <c:ext xmlns:c16="http://schemas.microsoft.com/office/drawing/2014/chart" uri="{C3380CC4-5D6E-409C-BE32-E72D297353CC}">
                  <c16:uniqueId val="{00000015-1212-6647-B89C-F07F8BC63D4F}"/>
                </c:ext>
              </c:extLst>
            </c:dLbl>
            <c:dLbl>
              <c:idx val="29"/>
              <c:delete val="1"/>
              <c:extLst>
                <c:ext xmlns:c15="http://schemas.microsoft.com/office/drawing/2012/chart" uri="{CE6537A1-D6FC-4f65-9D91-7224C49458BB}"/>
                <c:ext xmlns:c16="http://schemas.microsoft.com/office/drawing/2014/chart" uri="{C3380CC4-5D6E-409C-BE32-E72D297353CC}">
                  <c16:uniqueId val="{00000016-1212-6647-B89C-F07F8BC63D4F}"/>
                </c:ext>
              </c:extLst>
            </c:dLbl>
            <c:dLbl>
              <c:idx val="31"/>
              <c:delete val="1"/>
              <c:extLst>
                <c:ext xmlns:c15="http://schemas.microsoft.com/office/drawing/2012/chart" uri="{CE6537A1-D6FC-4f65-9D91-7224C49458BB}"/>
                <c:ext xmlns:c16="http://schemas.microsoft.com/office/drawing/2014/chart" uri="{C3380CC4-5D6E-409C-BE32-E72D297353CC}">
                  <c16:uniqueId val="{0000001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18-1212-6647-B89C-F07F8BC63D4F}"/>
                </c:ext>
              </c:extLst>
            </c:dLbl>
            <c:dLbl>
              <c:idx val="33"/>
              <c:delete val="1"/>
              <c:extLst>
                <c:ext xmlns:c15="http://schemas.microsoft.com/office/drawing/2012/chart" uri="{CE6537A1-D6FC-4f65-9D91-7224C49458BB}"/>
                <c:ext xmlns:c16="http://schemas.microsoft.com/office/drawing/2014/chart" uri="{C3380CC4-5D6E-409C-BE32-E72D297353CC}">
                  <c16:uniqueId val="{00000019-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1A-1212-6647-B89C-F07F8BC63D4F}"/>
                </c:ext>
              </c:extLst>
            </c:dLbl>
            <c:dLbl>
              <c:idx val="36"/>
              <c:delete val="1"/>
              <c:extLst>
                <c:ext xmlns:c15="http://schemas.microsoft.com/office/drawing/2012/chart" uri="{CE6537A1-D6FC-4f65-9D91-7224C49458BB}"/>
                <c:ext xmlns:c16="http://schemas.microsoft.com/office/drawing/2014/chart" uri="{C3380CC4-5D6E-409C-BE32-E72D297353CC}">
                  <c16:uniqueId val="{0000001B-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1C-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1D-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1E-1212-6647-B89C-F07F8BC63D4F}"/>
                </c:ext>
              </c:extLst>
            </c:dLbl>
            <c:dLbl>
              <c:idx val="40"/>
              <c:delete val="1"/>
              <c:extLst>
                <c:ext xmlns:c15="http://schemas.microsoft.com/office/drawing/2012/chart" uri="{CE6537A1-D6FC-4f65-9D91-7224C49458BB}"/>
                <c:ext xmlns:c16="http://schemas.microsoft.com/office/drawing/2014/chart" uri="{C3380CC4-5D6E-409C-BE32-E72D297353CC}">
                  <c16:uniqueId val="{0000001F-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20-1212-6647-B89C-F07F8BC63D4F}"/>
                </c:ext>
              </c:extLst>
            </c:dLbl>
            <c:dLbl>
              <c:idx val="43"/>
              <c:delete val="1"/>
              <c:extLst>
                <c:ext xmlns:c15="http://schemas.microsoft.com/office/drawing/2012/chart" uri="{CE6537A1-D6FC-4f65-9D91-7224C49458BB}"/>
                <c:ext xmlns:c16="http://schemas.microsoft.com/office/drawing/2014/chart" uri="{C3380CC4-5D6E-409C-BE32-E72D297353CC}">
                  <c16:uniqueId val="{0000002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2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2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24-1212-6647-B89C-F07F8BC63D4F}"/>
                </c:ext>
              </c:extLst>
            </c:dLbl>
            <c:dLbl>
              <c:idx val="55"/>
              <c:delete val="1"/>
              <c:extLst>
                <c:ext xmlns:c15="http://schemas.microsoft.com/office/drawing/2012/chart" uri="{CE6537A1-D6FC-4f65-9D91-7224C49458BB}"/>
                <c:ext xmlns:c16="http://schemas.microsoft.com/office/drawing/2014/chart" uri="{C3380CC4-5D6E-409C-BE32-E72D297353CC}">
                  <c16:uniqueId val="{00000025-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26-1212-6647-B89C-F07F8BC63D4F}"/>
                </c:ext>
              </c:extLst>
            </c:dLbl>
            <c:dLbl>
              <c:idx val="64"/>
              <c:delete val="1"/>
              <c:extLst>
                <c:ext xmlns:c15="http://schemas.microsoft.com/office/drawing/2012/chart" uri="{CE6537A1-D6FC-4f65-9D91-7224C49458BB}"/>
                <c:ext xmlns:c16="http://schemas.microsoft.com/office/drawing/2014/chart" uri="{C3380CC4-5D6E-409C-BE32-E72D297353CC}">
                  <c16:uniqueId val="{00000027-1212-6647-B89C-F07F8BC63D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Sheet1!$B$2:$B$17</c:f>
              <c:numCache>
                <c:formatCode>General</c:formatCode>
                <c:ptCount val="16"/>
                <c:pt idx="0">
                  <c:v>1</c:v>
                </c:pt>
                <c:pt idx="7">
                  <c:v>0</c:v>
                </c:pt>
                <c:pt idx="10">
                  <c:v>0</c:v>
                </c:pt>
                <c:pt idx="11">
                  <c:v>0</c:v>
                </c:pt>
                <c:pt idx="12">
                  <c:v>0</c:v>
                </c:pt>
                <c:pt idx="13">
                  <c:v>0</c:v>
                </c:pt>
                <c:pt idx="15">
                  <c:v>1</c:v>
                </c:pt>
              </c:numCache>
            </c:numRef>
          </c:val>
          <c:extLst>
            <c:ext xmlns:c16="http://schemas.microsoft.com/office/drawing/2014/chart" uri="{C3380CC4-5D6E-409C-BE32-E72D297353CC}">
              <c16:uniqueId val="{00000028-1212-6647-B89C-F07F8BC63D4F}"/>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9-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2A-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2B-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2C-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2D-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2E-1212-6647-B89C-F07F8BC63D4F}"/>
                </c:ext>
              </c:extLst>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212-6647-B89C-F07F8BC63D4F}"/>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31-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32-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33-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34-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35-1212-6647-B89C-F07F8BC63D4F}"/>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212-6647-B89C-F07F8BC63D4F}"/>
                </c:ext>
              </c:extLst>
            </c:dLbl>
            <c:dLbl>
              <c:idx val="30"/>
              <c:delete val="1"/>
              <c:extLst>
                <c:ext xmlns:c15="http://schemas.microsoft.com/office/drawing/2012/chart" uri="{CE6537A1-D6FC-4f65-9D91-7224C49458BB}"/>
                <c:ext xmlns:c16="http://schemas.microsoft.com/office/drawing/2014/chart" uri="{C3380CC4-5D6E-409C-BE32-E72D297353CC}">
                  <c16:uniqueId val="{0000003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38-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39-1212-6647-B89C-F07F8BC63D4F}"/>
                </c:ext>
              </c:extLst>
            </c:dLbl>
            <c:dLbl>
              <c:idx val="35"/>
              <c:delete val="1"/>
              <c:extLst>
                <c:ext xmlns:c15="http://schemas.microsoft.com/office/drawing/2012/chart" uri="{CE6537A1-D6FC-4f65-9D91-7224C49458BB}"/>
                <c:ext xmlns:c16="http://schemas.microsoft.com/office/drawing/2014/chart" uri="{C3380CC4-5D6E-409C-BE32-E72D297353CC}">
                  <c16:uniqueId val="{0000003A-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3B-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3C-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3D-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3E-1212-6647-B89C-F07F8BC63D4F}"/>
                </c:ext>
              </c:extLst>
            </c:dLbl>
            <c:dLbl>
              <c:idx val="44"/>
              <c:delete val="1"/>
              <c:extLst>
                <c:ext xmlns:c15="http://schemas.microsoft.com/office/drawing/2012/chart" uri="{CE6537A1-D6FC-4f65-9D91-7224C49458BB}"/>
                <c:ext xmlns:c16="http://schemas.microsoft.com/office/drawing/2014/chart" uri="{C3380CC4-5D6E-409C-BE32-E72D297353CC}">
                  <c16:uniqueId val="{0000003F-1212-6647-B89C-F07F8BC63D4F}"/>
                </c:ext>
              </c:extLst>
            </c:dLbl>
            <c:dLbl>
              <c:idx val="45"/>
              <c:delete val="1"/>
              <c:extLst>
                <c:ext xmlns:c15="http://schemas.microsoft.com/office/drawing/2012/chart" uri="{CE6537A1-D6FC-4f65-9D91-7224C49458BB}"/>
                <c:ext xmlns:c16="http://schemas.microsoft.com/office/drawing/2014/chart" uri="{C3380CC4-5D6E-409C-BE32-E72D297353CC}">
                  <c16:uniqueId val="{00000040-1212-6647-B89C-F07F8BC63D4F}"/>
                </c:ext>
              </c:extLst>
            </c:dLbl>
            <c:dLbl>
              <c:idx val="46"/>
              <c:delete val="1"/>
              <c:extLst>
                <c:ext xmlns:c15="http://schemas.microsoft.com/office/drawing/2012/chart" uri="{CE6537A1-D6FC-4f65-9D91-7224C49458BB}"/>
                <c:ext xmlns:c16="http://schemas.microsoft.com/office/drawing/2014/chart" uri="{C3380CC4-5D6E-409C-BE32-E72D297353CC}">
                  <c16:uniqueId val="{0000004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4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4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44-1212-6647-B89C-F07F8BC63D4F}"/>
                </c:ext>
              </c:extLst>
            </c:dLbl>
            <c:dLbl>
              <c:idx val="51"/>
              <c:delete val="1"/>
              <c:extLst>
                <c:ext xmlns:c15="http://schemas.microsoft.com/office/drawing/2012/chart" uri="{CE6537A1-D6FC-4f65-9D91-7224C49458BB}"/>
                <c:ext xmlns:c16="http://schemas.microsoft.com/office/drawing/2014/chart" uri="{C3380CC4-5D6E-409C-BE32-E72D297353CC}">
                  <c16:uniqueId val="{00000045-1212-6647-B89C-F07F8BC63D4F}"/>
                </c:ext>
              </c:extLst>
            </c:dLbl>
            <c:dLbl>
              <c:idx val="53"/>
              <c:delete val="1"/>
              <c:extLst>
                <c:ext xmlns:c15="http://schemas.microsoft.com/office/drawing/2012/chart" uri="{CE6537A1-D6FC-4f65-9D91-7224C49458BB}"/>
                <c:ext xmlns:c16="http://schemas.microsoft.com/office/drawing/2014/chart" uri="{C3380CC4-5D6E-409C-BE32-E72D297353CC}">
                  <c16:uniqueId val="{00000046-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47-1212-6647-B89C-F07F8BC63D4F}"/>
                </c:ext>
              </c:extLst>
            </c:dLbl>
            <c:dLbl>
              <c:idx val="60"/>
              <c:delete val="1"/>
              <c:extLst>
                <c:ext xmlns:c15="http://schemas.microsoft.com/office/drawing/2012/chart" uri="{CE6537A1-D6FC-4f65-9D91-7224C49458BB}"/>
                <c:ext xmlns:c16="http://schemas.microsoft.com/office/drawing/2014/chart" uri="{C3380CC4-5D6E-409C-BE32-E72D297353CC}">
                  <c16:uniqueId val="{00000048-1212-6647-B89C-F07F8BC63D4F}"/>
                </c:ext>
              </c:extLst>
            </c:dLbl>
            <c:dLbl>
              <c:idx val="62"/>
              <c:delete val="1"/>
              <c:extLst>
                <c:ext xmlns:c15="http://schemas.microsoft.com/office/drawing/2012/chart" uri="{CE6537A1-D6FC-4f65-9D91-7224C49458BB}"/>
                <c:ext xmlns:c16="http://schemas.microsoft.com/office/drawing/2014/chart" uri="{C3380CC4-5D6E-409C-BE32-E72D297353CC}">
                  <c16:uniqueId val="{00000049-1212-6647-B89C-F07F8BC63D4F}"/>
                </c:ext>
              </c:extLst>
            </c:dLbl>
            <c:dLbl>
              <c:idx val="65"/>
              <c:delete val="1"/>
              <c:extLst>
                <c:ext xmlns:c15="http://schemas.microsoft.com/office/drawing/2012/chart" uri="{CE6537A1-D6FC-4f65-9D91-7224C49458BB}"/>
                <c:ext xmlns:c16="http://schemas.microsoft.com/office/drawing/2014/chart" uri="{C3380CC4-5D6E-409C-BE32-E72D297353CC}">
                  <c16:uniqueId val="{0000004A-1212-6647-B89C-F07F8BC63D4F}"/>
                </c:ext>
              </c:extLst>
            </c:dLbl>
            <c:dLbl>
              <c:idx val="66"/>
              <c:delete val="1"/>
              <c:extLst>
                <c:ext xmlns:c15="http://schemas.microsoft.com/office/drawing/2012/chart" uri="{CE6537A1-D6FC-4f65-9D91-7224C49458BB}"/>
                <c:ext xmlns:c16="http://schemas.microsoft.com/office/drawing/2014/chart" uri="{C3380CC4-5D6E-409C-BE32-E72D297353CC}">
                  <c16:uniqueId val="{0000004B-1212-6647-B89C-F07F8BC63D4F}"/>
                </c:ext>
              </c:extLst>
            </c:dLbl>
            <c:dLbl>
              <c:idx val="67"/>
              <c:delete val="1"/>
              <c:extLst>
                <c:ext xmlns:c15="http://schemas.microsoft.com/office/drawing/2012/chart" uri="{CE6537A1-D6FC-4f65-9D91-7224C49458BB}"/>
                <c:ext xmlns:c16="http://schemas.microsoft.com/office/drawing/2014/chart" uri="{C3380CC4-5D6E-409C-BE32-E72D297353CC}">
                  <c16:uniqueId val="{0000004C-1212-6647-B89C-F07F8BC63D4F}"/>
                </c:ext>
              </c:extLst>
            </c:dLbl>
            <c:dLbl>
              <c:idx val="69"/>
              <c:delete val="1"/>
              <c:extLst>
                <c:ext xmlns:c15="http://schemas.microsoft.com/office/drawing/2012/chart" uri="{CE6537A1-D6FC-4f65-9D91-7224C49458BB}"/>
                <c:ext xmlns:c16="http://schemas.microsoft.com/office/drawing/2014/chart" uri="{C3380CC4-5D6E-409C-BE32-E72D297353CC}">
                  <c16:uniqueId val="{0000004D-1212-6647-B89C-F07F8BC63D4F}"/>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Sheet1!$C$2:$C$17</c:f>
              <c:numCache>
                <c:formatCode>General</c:formatCode>
                <c:ptCount val="16"/>
                <c:pt idx="0">
                  <c:v>2</c:v>
                </c:pt>
                <c:pt idx="1">
                  <c:v>1</c:v>
                </c:pt>
                <c:pt idx="2">
                  <c:v>1</c:v>
                </c:pt>
                <c:pt idx="3">
                  <c:v>1</c:v>
                </c:pt>
                <c:pt idx="5">
                  <c:v>1</c:v>
                </c:pt>
                <c:pt idx="6">
                  <c:v>3</c:v>
                </c:pt>
                <c:pt idx="7">
                  <c:v>2</c:v>
                </c:pt>
                <c:pt idx="8">
                  <c:v>1</c:v>
                </c:pt>
                <c:pt idx="10">
                  <c:v>1</c:v>
                </c:pt>
                <c:pt idx="11">
                  <c:v>1</c:v>
                </c:pt>
                <c:pt idx="12">
                  <c:v>3</c:v>
                </c:pt>
                <c:pt idx="13">
                  <c:v>4</c:v>
                </c:pt>
                <c:pt idx="15">
                  <c:v>2</c:v>
                </c:pt>
              </c:numCache>
            </c:numRef>
          </c:val>
          <c:extLst>
            <c:ext xmlns:c16="http://schemas.microsoft.com/office/drawing/2014/chart" uri="{C3380CC4-5D6E-409C-BE32-E72D297353CC}">
              <c16:uniqueId val="{0000004E-1212-6647-B89C-F07F8BC63D4F}"/>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Sheet1!$D$2:$D$17</c:f>
              <c:numCache>
                <c:formatCode>General</c:formatCode>
                <c:ptCount val="16"/>
                <c:pt idx="0">
                  <c:v>38</c:v>
                </c:pt>
                <c:pt idx="1">
                  <c:v>39</c:v>
                </c:pt>
                <c:pt idx="2">
                  <c:v>41</c:v>
                </c:pt>
                <c:pt idx="3">
                  <c:v>37</c:v>
                </c:pt>
                <c:pt idx="5">
                  <c:v>35</c:v>
                </c:pt>
                <c:pt idx="6">
                  <c:v>38</c:v>
                </c:pt>
                <c:pt idx="7">
                  <c:v>34</c:v>
                </c:pt>
                <c:pt idx="8">
                  <c:v>33</c:v>
                </c:pt>
                <c:pt idx="10">
                  <c:v>32</c:v>
                </c:pt>
                <c:pt idx="11">
                  <c:v>31</c:v>
                </c:pt>
                <c:pt idx="12">
                  <c:v>36</c:v>
                </c:pt>
                <c:pt idx="13">
                  <c:v>42</c:v>
                </c:pt>
                <c:pt idx="15">
                  <c:v>45</c:v>
                </c:pt>
              </c:numCache>
            </c:numRef>
          </c:val>
          <c:extLst>
            <c:ext xmlns:c16="http://schemas.microsoft.com/office/drawing/2014/chart" uri="{C3380CC4-5D6E-409C-BE32-E72D297353CC}">
              <c16:uniqueId val="{0000004F-1212-6647-B89C-F07F8BC63D4F}"/>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Q1</c:v>
                </c:pt>
                <c:pt idx="1">
                  <c:v>Q2</c:v>
                </c:pt>
                <c:pt idx="2">
                  <c:v>Q3</c:v>
                </c:pt>
                <c:pt idx="3">
                  <c:v>Q4</c:v>
                </c:pt>
                <c:pt idx="5">
                  <c:v>Q1</c:v>
                </c:pt>
                <c:pt idx="6">
                  <c:v>Q2</c:v>
                </c:pt>
                <c:pt idx="7">
                  <c:v>Q3</c:v>
                </c:pt>
                <c:pt idx="8">
                  <c:v>Q4</c:v>
                </c:pt>
                <c:pt idx="10">
                  <c:v>Q1</c:v>
                </c:pt>
                <c:pt idx="11">
                  <c:v>Q2</c:v>
                </c:pt>
                <c:pt idx="12">
                  <c:v>Q3</c:v>
                </c:pt>
                <c:pt idx="13">
                  <c:v>Q4</c:v>
                </c:pt>
                <c:pt idx="15">
                  <c:v>Q1</c:v>
                </c:pt>
              </c:strCache>
            </c:strRef>
          </c:cat>
          <c:val>
            <c:numRef>
              <c:f>Sheet1!$E$2:$E$17</c:f>
              <c:numCache>
                <c:formatCode>General</c:formatCode>
                <c:ptCount val="16"/>
                <c:pt idx="0">
                  <c:v>59</c:v>
                </c:pt>
                <c:pt idx="1">
                  <c:v>60</c:v>
                </c:pt>
                <c:pt idx="2">
                  <c:v>58</c:v>
                </c:pt>
                <c:pt idx="3">
                  <c:v>61</c:v>
                </c:pt>
                <c:pt idx="5">
                  <c:v>64</c:v>
                </c:pt>
                <c:pt idx="6">
                  <c:v>59</c:v>
                </c:pt>
                <c:pt idx="7">
                  <c:v>64</c:v>
                </c:pt>
                <c:pt idx="8">
                  <c:v>64</c:v>
                </c:pt>
                <c:pt idx="10">
                  <c:v>67</c:v>
                </c:pt>
                <c:pt idx="11">
                  <c:v>68</c:v>
                </c:pt>
                <c:pt idx="12">
                  <c:v>60</c:v>
                </c:pt>
                <c:pt idx="13">
                  <c:v>54</c:v>
                </c:pt>
                <c:pt idx="15">
                  <c:v>53</c:v>
                </c:pt>
              </c:numCache>
            </c:numRef>
          </c:val>
          <c:extLst>
            <c:ext xmlns:c16="http://schemas.microsoft.com/office/drawing/2014/chart" uri="{C3380CC4-5D6E-409C-BE32-E72D297353CC}">
              <c16:uniqueId val="{00000050-1212-6647-B89C-F07F8BC63D4F}"/>
            </c:ext>
          </c:extLst>
        </c:ser>
        <c:dLbls>
          <c:showLegendKey val="0"/>
          <c:showVal val="0"/>
          <c:showCatName val="0"/>
          <c:showSerName val="0"/>
          <c:showPercent val="0"/>
          <c:showBubbleSize val="0"/>
        </c:dLbls>
        <c:gapWidth val="30"/>
        <c:overlap val="100"/>
        <c:axId val="173748992"/>
        <c:axId val="173750528"/>
      </c:barChart>
      <c:catAx>
        <c:axId val="173748992"/>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73750528"/>
        <c:crosses val="autoZero"/>
        <c:auto val="1"/>
        <c:lblAlgn val="ctr"/>
        <c:lblOffset val="100"/>
        <c:noMultiLvlLbl val="0"/>
      </c:catAx>
      <c:valAx>
        <c:axId val="173750528"/>
        <c:scaling>
          <c:orientation val="minMax"/>
        </c:scaling>
        <c:delete val="1"/>
        <c:axPos val="l"/>
        <c:numFmt formatCode="0%" sourceLinked="1"/>
        <c:majorTickMark val="out"/>
        <c:minorTickMark val="none"/>
        <c:tickLblPos val="nextTo"/>
        <c:crossAx val="173748992"/>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0331593974688E-2"/>
          <c:y val="3.4072951847605747E-2"/>
          <c:w val="0.92654121802264788"/>
          <c:h val="0.83421994056306903"/>
        </c:manualLayout>
      </c:layout>
      <c:lineChart>
        <c:grouping val="standard"/>
        <c:varyColors val="0"/>
        <c:ser>
          <c:idx val="0"/>
          <c:order val="0"/>
          <c:spPr>
            <a:ln w="19050">
              <a:solidFill>
                <a:schemeClr val="accent5"/>
              </a:solidFill>
              <a:prstDash val="solid"/>
            </a:ln>
          </c:spPr>
          <c:marker>
            <c:symbol val="circle"/>
            <c:size val="6"/>
            <c:spPr>
              <a:solidFill>
                <a:schemeClr val="bg1"/>
              </a:solidFill>
              <a:ln w="19050">
                <a:solidFill>
                  <a:schemeClr val="accent5"/>
                </a:solidFill>
              </a:ln>
            </c:spPr>
          </c:marker>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A-418B-AA51-726B2B40517D}"/>
                </c:ext>
              </c:extLst>
            </c:dLbl>
            <c:spPr>
              <a:noFill/>
              <a:ln>
                <a:noFill/>
              </a:ln>
              <a:effectLst/>
            </c:spPr>
            <c:txPr>
              <a:bodyPr/>
              <a:lstStyle/>
              <a:p>
                <a:pPr>
                  <a:defRPr>
                    <a:solidFill>
                      <a:schemeClr val="accent5"/>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Sheet1!$T$1:$AR$1</c:f>
              <c:strCache>
                <c:ptCount val="25"/>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pt idx="23">
                  <c:v>Q4 18</c:v>
                </c:pt>
                <c:pt idx="24">
                  <c:v>Q1 19</c:v>
                </c:pt>
              </c:strCache>
            </c:strRef>
          </c:cat>
          <c:val>
            <c:numRef>
              <c:f>Sheet1!$T$2:$AR$2</c:f>
              <c:numCache>
                <c:formatCode>General</c:formatCode>
                <c:ptCount val="25"/>
                <c:pt idx="0">
                  <c:v>64</c:v>
                </c:pt>
                <c:pt idx="1">
                  <c:v>82</c:v>
                </c:pt>
                <c:pt idx="2">
                  <c:v>89</c:v>
                </c:pt>
                <c:pt idx="3">
                  <c:v>85</c:v>
                </c:pt>
                <c:pt idx="4">
                  <c:v>100</c:v>
                </c:pt>
                <c:pt idx="5">
                  <c:v>88</c:v>
                </c:pt>
                <c:pt idx="6">
                  <c:v>86</c:v>
                </c:pt>
                <c:pt idx="7">
                  <c:v>88</c:v>
                </c:pt>
                <c:pt idx="8">
                  <c:v>86</c:v>
                </c:pt>
                <c:pt idx="9">
                  <c:v>99</c:v>
                </c:pt>
                <c:pt idx="10">
                  <c:v>94</c:v>
                </c:pt>
                <c:pt idx="11">
                  <c:v>98</c:v>
                </c:pt>
                <c:pt idx="12">
                  <c:v>95</c:v>
                </c:pt>
                <c:pt idx="13">
                  <c:v>93</c:v>
                </c:pt>
                <c:pt idx="14">
                  <c:v>96</c:v>
                </c:pt>
                <c:pt idx="15">
                  <c:v>96</c:v>
                </c:pt>
                <c:pt idx="16">
                  <c:v>93</c:v>
                </c:pt>
                <c:pt idx="17">
                  <c:v>95</c:v>
                </c:pt>
                <c:pt idx="18">
                  <c:v>95</c:v>
                </c:pt>
                <c:pt idx="19">
                  <c:v>95</c:v>
                </c:pt>
                <c:pt idx="20">
                  <c:v>95</c:v>
                </c:pt>
                <c:pt idx="21">
                  <c:v>92</c:v>
                </c:pt>
                <c:pt idx="22">
                  <c:v>91</c:v>
                </c:pt>
                <c:pt idx="23">
                  <c:v>88</c:v>
                </c:pt>
                <c:pt idx="24">
                  <c:v>89</c:v>
                </c:pt>
              </c:numCache>
            </c:numRef>
          </c:val>
          <c:smooth val="1"/>
          <c:extLst>
            <c:ext xmlns:c16="http://schemas.microsoft.com/office/drawing/2014/chart" uri="{C3380CC4-5D6E-409C-BE32-E72D297353CC}">
              <c16:uniqueId val="{00000008-4D6C-F44B-BEFF-9A863702BF85}"/>
            </c:ext>
          </c:extLst>
        </c:ser>
        <c:ser>
          <c:idx val="1"/>
          <c:order val="1"/>
          <c:spPr>
            <a:ln w="19050">
              <a:solidFill>
                <a:schemeClr val="accent6"/>
              </a:solidFill>
              <a:prstDash val="solid"/>
            </a:ln>
          </c:spPr>
          <c:marker>
            <c:symbol val="circle"/>
            <c:size val="6"/>
            <c:spPr>
              <a:solidFill>
                <a:schemeClr val="bg1"/>
              </a:solidFill>
              <a:ln w="19050">
                <a:solidFill>
                  <a:schemeClr val="accent6"/>
                </a:solidFill>
              </a:ln>
            </c:spPr>
          </c:marker>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CA-418B-AA51-726B2B40517D}"/>
                </c:ext>
              </c:extLst>
            </c:dLbl>
            <c:spPr>
              <a:noFill/>
              <a:ln>
                <a:noFill/>
              </a:ln>
              <a:effectLst/>
            </c:spPr>
            <c:txPr>
              <a:bodyPr/>
              <a:lstStyle/>
              <a:p>
                <a:pPr>
                  <a:defRPr>
                    <a:solidFill>
                      <a:schemeClr val="accent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Sheet1!$T$1:$AR$1</c:f>
              <c:strCache>
                <c:ptCount val="25"/>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pt idx="23">
                  <c:v>Q4 18</c:v>
                </c:pt>
                <c:pt idx="24">
                  <c:v>Q1 19</c:v>
                </c:pt>
              </c:strCache>
            </c:strRef>
          </c:cat>
          <c:val>
            <c:numRef>
              <c:f>Sheet1!$T$3:$AR$3</c:f>
              <c:numCache>
                <c:formatCode>General</c:formatCode>
                <c:ptCount val="25"/>
                <c:pt idx="0">
                  <c:v>67</c:v>
                </c:pt>
                <c:pt idx="1">
                  <c:v>84</c:v>
                </c:pt>
                <c:pt idx="2">
                  <c:v>88</c:v>
                </c:pt>
                <c:pt idx="3">
                  <c:v>88</c:v>
                </c:pt>
                <c:pt idx="4">
                  <c:v>95</c:v>
                </c:pt>
                <c:pt idx="5">
                  <c:v>86</c:v>
                </c:pt>
                <c:pt idx="6">
                  <c:v>74</c:v>
                </c:pt>
                <c:pt idx="7">
                  <c:v>88</c:v>
                </c:pt>
                <c:pt idx="8">
                  <c:v>86</c:v>
                </c:pt>
                <c:pt idx="9">
                  <c:v>98</c:v>
                </c:pt>
                <c:pt idx="10">
                  <c:v>97</c:v>
                </c:pt>
                <c:pt idx="11">
                  <c:v>97</c:v>
                </c:pt>
                <c:pt idx="12">
                  <c:v>94</c:v>
                </c:pt>
                <c:pt idx="13">
                  <c:v>90</c:v>
                </c:pt>
                <c:pt idx="14">
                  <c:v>94</c:v>
                </c:pt>
                <c:pt idx="15">
                  <c:v>91</c:v>
                </c:pt>
                <c:pt idx="16">
                  <c:v>96</c:v>
                </c:pt>
                <c:pt idx="17">
                  <c:v>93</c:v>
                </c:pt>
                <c:pt idx="18">
                  <c:v>90</c:v>
                </c:pt>
                <c:pt idx="19">
                  <c:v>91</c:v>
                </c:pt>
                <c:pt idx="20">
                  <c:v>92</c:v>
                </c:pt>
                <c:pt idx="21">
                  <c:v>90</c:v>
                </c:pt>
                <c:pt idx="22">
                  <c:v>86</c:v>
                </c:pt>
                <c:pt idx="23">
                  <c:v>81</c:v>
                </c:pt>
                <c:pt idx="24">
                  <c:v>84</c:v>
                </c:pt>
              </c:numCache>
            </c:numRef>
          </c:val>
          <c:smooth val="1"/>
          <c:extLst>
            <c:ext xmlns:c16="http://schemas.microsoft.com/office/drawing/2014/chart" uri="{C3380CC4-5D6E-409C-BE32-E72D297353CC}">
              <c16:uniqueId val="{0000000F-4D6C-F44B-BEFF-9A863702BF85}"/>
            </c:ext>
          </c:extLst>
        </c:ser>
        <c:ser>
          <c:idx val="2"/>
          <c:order val="2"/>
          <c:spPr>
            <a:ln w="19050">
              <a:solidFill>
                <a:schemeClr val="accent3"/>
              </a:solidFill>
            </a:ln>
          </c:spPr>
          <c:marker>
            <c:symbol val="circle"/>
            <c:size val="6"/>
            <c:spPr>
              <a:solidFill>
                <a:schemeClr val="bg1"/>
              </a:solidFill>
              <a:ln w="19050">
                <a:solidFill>
                  <a:schemeClr val="accent3"/>
                </a:solidFill>
              </a:ln>
            </c:spPr>
          </c:marker>
          <c:dLbls>
            <c:dLbl>
              <c:idx val="24"/>
              <c:spPr/>
              <c:txPr>
                <a:bodyPr/>
                <a:lstStyle/>
                <a:p>
                  <a:pPr>
                    <a:defRPr>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CA-418B-AA51-726B2B4051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Sheet1!$T$1:$AR$1</c:f>
              <c:strCache>
                <c:ptCount val="25"/>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pt idx="23">
                  <c:v>Q4 18</c:v>
                </c:pt>
                <c:pt idx="24">
                  <c:v>Q1 19</c:v>
                </c:pt>
              </c:strCache>
            </c:strRef>
          </c:cat>
          <c:val>
            <c:numRef>
              <c:f>Sheet1!$T$4:$AR$4</c:f>
              <c:numCache>
                <c:formatCode>General</c:formatCode>
                <c:ptCount val="25"/>
                <c:pt idx="0">
                  <c:v>86</c:v>
                </c:pt>
                <c:pt idx="1">
                  <c:v>88</c:v>
                </c:pt>
                <c:pt idx="2">
                  <c:v>91</c:v>
                </c:pt>
                <c:pt idx="3">
                  <c:v>94</c:v>
                </c:pt>
                <c:pt idx="4">
                  <c:v>100</c:v>
                </c:pt>
                <c:pt idx="5">
                  <c:v>93</c:v>
                </c:pt>
                <c:pt idx="6">
                  <c:v>96</c:v>
                </c:pt>
                <c:pt idx="7">
                  <c:v>97</c:v>
                </c:pt>
                <c:pt idx="8">
                  <c:v>99</c:v>
                </c:pt>
                <c:pt idx="9">
                  <c:v>99</c:v>
                </c:pt>
                <c:pt idx="10">
                  <c:v>98</c:v>
                </c:pt>
                <c:pt idx="11">
                  <c:v>99</c:v>
                </c:pt>
                <c:pt idx="12">
                  <c:v>95</c:v>
                </c:pt>
                <c:pt idx="13">
                  <c:v>97</c:v>
                </c:pt>
                <c:pt idx="14">
                  <c:v>98</c:v>
                </c:pt>
                <c:pt idx="15">
                  <c:v>97</c:v>
                </c:pt>
                <c:pt idx="16">
                  <c:v>97</c:v>
                </c:pt>
                <c:pt idx="17">
                  <c:v>94</c:v>
                </c:pt>
                <c:pt idx="18">
                  <c:v>96</c:v>
                </c:pt>
                <c:pt idx="19">
                  <c:v>96</c:v>
                </c:pt>
                <c:pt idx="20">
                  <c:v>98</c:v>
                </c:pt>
                <c:pt idx="21">
                  <c:v>97</c:v>
                </c:pt>
                <c:pt idx="22">
                  <c:v>93</c:v>
                </c:pt>
                <c:pt idx="23">
                  <c:v>91</c:v>
                </c:pt>
                <c:pt idx="24">
                  <c:v>96</c:v>
                </c:pt>
              </c:numCache>
            </c:numRef>
          </c:val>
          <c:smooth val="1"/>
          <c:extLst>
            <c:ext xmlns:c16="http://schemas.microsoft.com/office/drawing/2014/chart" uri="{C3380CC4-5D6E-409C-BE32-E72D297353CC}">
              <c16:uniqueId val="{00000017-4D6C-F44B-BEFF-9A863702BF85}"/>
            </c:ext>
          </c:extLst>
        </c:ser>
        <c:dLbls>
          <c:showLegendKey val="0"/>
          <c:showVal val="1"/>
          <c:showCatName val="0"/>
          <c:showSerName val="0"/>
          <c:showPercent val="0"/>
          <c:showBubbleSize val="0"/>
        </c:dLbls>
        <c:marker val="1"/>
        <c:smooth val="0"/>
        <c:axId val="173921792"/>
        <c:axId val="173923328"/>
      </c:lineChart>
      <c:catAx>
        <c:axId val="173921792"/>
        <c:scaling>
          <c:orientation val="minMax"/>
        </c:scaling>
        <c:delete val="0"/>
        <c:axPos val="b"/>
        <c:numFmt formatCode="General" sourceLinked="1"/>
        <c:majorTickMark val="none"/>
        <c:minorTickMark val="none"/>
        <c:tickLblPos val="nextTo"/>
        <c:spPr>
          <a:ln w="13970">
            <a:noFill/>
            <a:prstDash val="solid"/>
          </a:ln>
        </c:spPr>
        <c:txPr>
          <a:bodyPr rot="-5400000" vert="horz"/>
          <a:lstStyle/>
          <a:p>
            <a:pPr>
              <a:defRPr sz="1200" b="0" i="0" u="none" strike="noStrike" baseline="0">
                <a:solidFill>
                  <a:srgbClr val="7F7F7F"/>
                </a:solidFill>
                <a:latin typeface="Calibri" panose="020F0502020204030204" pitchFamily="34" charset="0"/>
                <a:ea typeface="Arial"/>
                <a:cs typeface="Calibri" panose="020F0502020204030204" pitchFamily="34" charset="0"/>
              </a:defRPr>
            </a:pPr>
            <a:endParaRPr lang="en-US"/>
          </a:p>
        </c:txPr>
        <c:crossAx val="173923328"/>
        <c:crossesAt val="-20"/>
        <c:auto val="1"/>
        <c:lblAlgn val="ctr"/>
        <c:lblOffset val="100"/>
        <c:tickLblSkip val="1"/>
        <c:tickMarkSkip val="1"/>
        <c:noMultiLvlLbl val="0"/>
      </c:catAx>
      <c:valAx>
        <c:axId val="173923328"/>
        <c:scaling>
          <c:orientation val="minMax"/>
          <c:max val="100"/>
          <c:min val="0"/>
        </c:scaling>
        <c:delete val="0"/>
        <c:axPos val="l"/>
        <c:numFmt formatCode="General" sourceLinked="1"/>
        <c:majorTickMark val="out"/>
        <c:minorTickMark val="none"/>
        <c:tickLblPos val="nextTo"/>
        <c:spPr>
          <a:ln>
            <a:noFill/>
          </a:ln>
        </c:spPr>
        <c:txPr>
          <a:bodyPr/>
          <a:lstStyle/>
          <a:p>
            <a:pPr>
              <a:defRPr sz="1200" b="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73921792"/>
        <c:crosses val="autoZero"/>
        <c:crossBetween val="between"/>
        <c:majorUnit val="20"/>
      </c:valAx>
      <c:spPr>
        <a:noFill/>
        <a:ln w="23442">
          <a:noFill/>
        </a:ln>
      </c:spPr>
    </c:plotArea>
    <c:plotVisOnly val="1"/>
    <c:dispBlanksAs val="gap"/>
    <c:showDLblsOverMax val="0"/>
  </c:chart>
  <c:spPr>
    <a:noFill/>
    <a:ln>
      <a:noFill/>
    </a:ln>
  </c:spPr>
  <c:txPr>
    <a:bodyPr/>
    <a:lstStyle/>
    <a:p>
      <a:pPr>
        <a:defRPr sz="12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spPr>
              <a:solidFill>
                <a:schemeClr val="accent3"/>
              </a:solidFill>
            </c:spPr>
            <c:extLst>
              <c:ext xmlns:c16="http://schemas.microsoft.com/office/drawing/2014/chart" uri="{C3380CC4-5D6E-409C-BE32-E72D297353CC}">
                <c16:uniqueId val="{00000004-B8B6-A04A-B3D2-78B0009E8E67}"/>
              </c:ext>
            </c:extLst>
          </c:dPt>
          <c:dPt>
            <c:idx val="19"/>
            <c:invertIfNegative val="0"/>
            <c:bubble3D val="0"/>
            <c:spPr>
              <a:solidFill>
                <a:schemeClr val="accent3"/>
              </a:solidFill>
            </c:spPr>
            <c:extLst>
              <c:ext xmlns:c16="http://schemas.microsoft.com/office/drawing/2014/chart" uri="{C3380CC4-5D6E-409C-BE32-E72D297353CC}">
                <c16:uniqueId val="{00000006-B8B6-A04A-B3D2-78B0009E8E67}"/>
              </c:ext>
            </c:extLst>
          </c:dPt>
          <c:dPt>
            <c:idx val="20"/>
            <c:invertIfNegative val="0"/>
            <c:bubble3D val="0"/>
            <c:spPr>
              <a:solidFill>
                <a:schemeClr val="accent3"/>
              </a:solidFill>
            </c:spPr>
            <c:extLst>
              <c:ext xmlns:c16="http://schemas.microsoft.com/office/drawing/2014/chart" uri="{C3380CC4-5D6E-409C-BE32-E72D297353CC}">
                <c16:uniqueId val="{00000008-B8B6-A04A-B3D2-78B0009E8E67}"/>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Sheet1!$A$18:$A$38</c:f>
              <c:strCache>
                <c:ptCount val="21"/>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strCache>
            </c:strRef>
          </c:cat>
          <c:val>
            <c:numRef>
              <c:f>Sheet1!$B$18:$B$38</c:f>
              <c:numCache>
                <c:formatCode>General</c:formatCode>
                <c:ptCount val="21"/>
                <c:pt idx="0">
                  <c:v>27</c:v>
                </c:pt>
                <c:pt idx="1">
                  <c:v>29</c:v>
                </c:pt>
                <c:pt idx="2">
                  <c:v>37</c:v>
                </c:pt>
                <c:pt idx="3">
                  <c:v>30</c:v>
                </c:pt>
                <c:pt idx="4">
                  <c:v>29</c:v>
                </c:pt>
                <c:pt idx="5">
                  <c:v>28</c:v>
                </c:pt>
                <c:pt idx="6">
                  <c:v>32</c:v>
                </c:pt>
                <c:pt idx="7">
                  <c:v>32</c:v>
                </c:pt>
                <c:pt idx="8">
                  <c:v>28</c:v>
                </c:pt>
                <c:pt idx="9">
                  <c:v>24</c:v>
                </c:pt>
                <c:pt idx="10">
                  <c:v>26</c:v>
                </c:pt>
                <c:pt idx="11">
                  <c:v>31</c:v>
                </c:pt>
                <c:pt idx="12">
                  <c:v>26</c:v>
                </c:pt>
                <c:pt idx="13">
                  <c:v>32</c:v>
                </c:pt>
                <c:pt idx="14">
                  <c:v>24</c:v>
                </c:pt>
                <c:pt idx="15">
                  <c:v>30</c:v>
                </c:pt>
                <c:pt idx="16">
                  <c:v>27</c:v>
                </c:pt>
                <c:pt idx="17">
                  <c:v>26</c:v>
                </c:pt>
                <c:pt idx="18">
                  <c:v>27</c:v>
                </c:pt>
                <c:pt idx="19">
                  <c:v>26</c:v>
                </c:pt>
                <c:pt idx="20">
                  <c:v>26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74422656"/>
        <c:axId val="174424448"/>
      </c:barChart>
      <c:catAx>
        <c:axId val="17442265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4424448"/>
        <c:crosses val="autoZero"/>
        <c:auto val="1"/>
        <c:lblAlgn val="ctr"/>
        <c:lblOffset val="100"/>
        <c:noMultiLvlLbl val="0"/>
      </c:catAx>
      <c:valAx>
        <c:axId val="174424448"/>
        <c:scaling>
          <c:orientation val="minMax"/>
          <c:max val="100"/>
          <c:min val="0"/>
        </c:scaling>
        <c:delete val="1"/>
        <c:axPos val="l"/>
        <c:numFmt formatCode="General" sourceLinked="1"/>
        <c:majorTickMark val="out"/>
        <c:minorTickMark val="none"/>
        <c:tickLblPos val="nextTo"/>
        <c:crossAx val="17442265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EBD0-5F44-BD9E-FE498E6EF0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Q1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strCache>
            </c:strRef>
          </c:cat>
          <c:val>
            <c:numRef>
              <c:f>Sheet1!$B$2:$B$16</c:f>
              <c:numCache>
                <c:formatCode>General</c:formatCode>
                <c:ptCount val="15"/>
                <c:pt idx="0">
                  <c:v>26</c:v>
                </c:pt>
                <c:pt idx="2">
                  <c:v>28</c:v>
                </c:pt>
                <c:pt idx="3">
                  <c:v>25</c:v>
                </c:pt>
                <c:pt idx="5" formatCode="0">
                  <c:v>42</c:v>
                </c:pt>
                <c:pt idx="6" formatCode="0">
                  <c:v>26</c:v>
                </c:pt>
                <c:pt idx="7" formatCode="0">
                  <c:v>20</c:v>
                </c:pt>
                <c:pt idx="8" formatCode="0">
                  <c:v>20</c:v>
                </c:pt>
                <c:pt idx="10" formatCode="0">
                  <c:v>28</c:v>
                </c:pt>
                <c:pt idx="11" formatCode="0">
                  <c:v>24</c:v>
                </c:pt>
                <c:pt idx="12" formatCode="0">
                  <c:v>26</c:v>
                </c:pt>
                <c:pt idx="13" formatCode="0">
                  <c:v>27</c:v>
                </c:pt>
                <c:pt idx="14" formatCode="0">
                  <c:v>26</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74270336"/>
        <c:axId val="174268800"/>
      </c:barChart>
      <c:valAx>
        <c:axId val="174268800"/>
        <c:scaling>
          <c:orientation val="minMax"/>
          <c:max val="120"/>
          <c:min val="0"/>
        </c:scaling>
        <c:delete val="1"/>
        <c:axPos val="b"/>
        <c:numFmt formatCode="General" sourceLinked="1"/>
        <c:majorTickMark val="out"/>
        <c:minorTickMark val="none"/>
        <c:tickLblPos val="nextTo"/>
        <c:crossAx val="174270336"/>
        <c:crosses val="max"/>
        <c:crossBetween val="between"/>
      </c:valAx>
      <c:catAx>
        <c:axId val="17427033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426880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FFAC-5749-9183-09DB50FD24A1}"/>
              </c:ext>
            </c:extLst>
          </c:dPt>
          <c:dPt>
            <c:idx val="13"/>
            <c:invertIfNegative val="0"/>
            <c:bubble3D val="0"/>
            <c:extLst>
              <c:ext xmlns:c16="http://schemas.microsoft.com/office/drawing/2014/chart" uri="{C3380CC4-5D6E-409C-BE32-E72D297353CC}">
                <c16:uniqueId val="{00000001-FFAC-5749-9183-09DB50FD24A1}"/>
              </c:ext>
            </c:extLst>
          </c:dPt>
          <c:dPt>
            <c:idx val="14"/>
            <c:invertIfNegative val="0"/>
            <c:bubble3D val="0"/>
            <c:extLst>
              <c:ext xmlns:c16="http://schemas.microsoft.com/office/drawing/2014/chart" uri="{C3380CC4-5D6E-409C-BE32-E72D297353CC}">
                <c16:uniqueId val="{00000002-FFAC-5749-9183-09DB50FD24A1}"/>
              </c:ext>
            </c:extLst>
          </c:dPt>
          <c:dPt>
            <c:idx val="15"/>
            <c:invertIfNegative val="0"/>
            <c:bubble3D val="0"/>
            <c:extLst>
              <c:ext xmlns:c16="http://schemas.microsoft.com/office/drawing/2014/chart" uri="{C3380CC4-5D6E-409C-BE32-E72D297353CC}">
                <c16:uniqueId val="{00000000-3C8E-9B4C-9BFF-76FCC922CB2A}"/>
              </c:ext>
            </c:extLst>
          </c:dPt>
          <c:dPt>
            <c:idx val="16"/>
            <c:invertIfNegative val="0"/>
            <c:bubble3D val="0"/>
            <c:extLst>
              <c:ext xmlns:c16="http://schemas.microsoft.com/office/drawing/2014/chart" uri="{C3380CC4-5D6E-409C-BE32-E72D297353CC}">
                <c16:uniqueId val="{00000001-3C8E-9B4C-9BFF-76FCC922CB2A}"/>
              </c:ext>
            </c:extLst>
          </c:dPt>
          <c:dPt>
            <c:idx val="17"/>
            <c:invertIfNegative val="0"/>
            <c:bubble3D val="0"/>
            <c:extLst>
              <c:ext xmlns:c16="http://schemas.microsoft.com/office/drawing/2014/chart" uri="{C3380CC4-5D6E-409C-BE32-E72D297353CC}">
                <c16:uniqueId val="{00000002-3C8E-9B4C-9BFF-76FCC922CB2A}"/>
              </c:ext>
            </c:extLst>
          </c:dPt>
          <c:dPt>
            <c:idx val="18"/>
            <c:invertIfNegative val="0"/>
            <c:bubble3D val="0"/>
            <c:spPr>
              <a:solidFill>
                <a:schemeClr val="accent3"/>
              </a:solidFill>
            </c:spPr>
            <c:extLst>
              <c:ext xmlns:c16="http://schemas.microsoft.com/office/drawing/2014/chart" uri="{C3380CC4-5D6E-409C-BE32-E72D297353CC}">
                <c16:uniqueId val="{00000004-3C8E-9B4C-9BFF-76FCC922CB2A}"/>
              </c:ext>
            </c:extLst>
          </c:dPt>
          <c:dPt>
            <c:idx val="19"/>
            <c:invertIfNegative val="0"/>
            <c:bubble3D val="0"/>
            <c:spPr>
              <a:solidFill>
                <a:schemeClr val="accent3"/>
              </a:solidFill>
            </c:spPr>
            <c:extLst>
              <c:ext xmlns:c16="http://schemas.microsoft.com/office/drawing/2014/chart" uri="{C3380CC4-5D6E-409C-BE32-E72D297353CC}">
                <c16:uniqueId val="{00000006-3C8E-9B4C-9BFF-76FCC922CB2A}"/>
              </c:ext>
            </c:extLst>
          </c:dPt>
          <c:dPt>
            <c:idx val="20"/>
            <c:invertIfNegative val="0"/>
            <c:bubble3D val="0"/>
            <c:spPr>
              <a:solidFill>
                <a:schemeClr val="accent3"/>
              </a:solidFill>
            </c:spPr>
            <c:extLst>
              <c:ext xmlns:c16="http://schemas.microsoft.com/office/drawing/2014/chart" uri="{C3380CC4-5D6E-409C-BE32-E72D297353CC}">
                <c16:uniqueId val="{00000008-3C8E-9B4C-9BFF-76FCC922CB2A}"/>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Sheet1!$A$18:$A$38</c:f>
              <c:strCache>
                <c:ptCount val="21"/>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strCache>
            </c:strRef>
          </c:cat>
          <c:val>
            <c:numRef>
              <c:f>Sheet1!$B$18:$B$38</c:f>
              <c:numCache>
                <c:formatCode>General</c:formatCode>
                <c:ptCount val="21"/>
                <c:pt idx="0">
                  <c:v>81</c:v>
                </c:pt>
                <c:pt idx="1">
                  <c:v>81</c:v>
                </c:pt>
                <c:pt idx="2">
                  <c:v>84</c:v>
                </c:pt>
                <c:pt idx="3">
                  <c:v>82</c:v>
                </c:pt>
                <c:pt idx="4">
                  <c:v>82</c:v>
                </c:pt>
                <c:pt idx="5">
                  <c:v>83</c:v>
                </c:pt>
                <c:pt idx="6">
                  <c:v>82</c:v>
                </c:pt>
                <c:pt idx="7">
                  <c:v>83</c:v>
                </c:pt>
                <c:pt idx="8">
                  <c:v>80</c:v>
                </c:pt>
                <c:pt idx="9">
                  <c:v>84</c:v>
                </c:pt>
                <c:pt idx="10">
                  <c:v>86</c:v>
                </c:pt>
                <c:pt idx="11">
                  <c:v>83</c:v>
                </c:pt>
                <c:pt idx="12">
                  <c:v>84</c:v>
                </c:pt>
                <c:pt idx="13">
                  <c:v>83</c:v>
                </c:pt>
                <c:pt idx="14">
                  <c:v>85</c:v>
                </c:pt>
                <c:pt idx="15">
                  <c:v>83</c:v>
                </c:pt>
                <c:pt idx="16">
                  <c:v>82</c:v>
                </c:pt>
                <c:pt idx="17">
                  <c:v>86</c:v>
                </c:pt>
                <c:pt idx="18">
                  <c:v>87</c:v>
                </c:pt>
                <c:pt idx="19">
                  <c:v>87</c:v>
                </c:pt>
                <c:pt idx="20">
                  <c:v>86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74856832"/>
        <c:axId val="174862720"/>
      </c:barChart>
      <c:catAx>
        <c:axId val="17485683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74862720"/>
        <c:crosses val="autoZero"/>
        <c:auto val="1"/>
        <c:lblAlgn val="ctr"/>
        <c:lblOffset val="100"/>
        <c:noMultiLvlLbl val="0"/>
      </c:catAx>
      <c:valAx>
        <c:axId val="174862720"/>
        <c:scaling>
          <c:orientation val="minMax"/>
          <c:max val="100"/>
          <c:min val="0"/>
        </c:scaling>
        <c:delete val="1"/>
        <c:axPos val="l"/>
        <c:numFmt formatCode="General" sourceLinked="1"/>
        <c:majorTickMark val="out"/>
        <c:minorTickMark val="none"/>
        <c:tickLblPos val="nextTo"/>
        <c:crossAx val="17485683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6/3/2019</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dirty="0"/>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6/3/2019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dirty="0"/>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4</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6</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8015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4155854"/>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22" name="Espace réservé du texte 21"/>
          <p:cNvSpPr>
            <a:spLocks noGrp="1"/>
          </p:cNvSpPr>
          <p:nvPr>
            <p:ph type="body" sz="quarter" idx="14" hasCustomPrompt="1"/>
          </p:nvPr>
        </p:nvSpPr>
        <p:spPr>
          <a:xfrm>
            <a:off x="137583" y="4847695"/>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pic>
        <p:nvPicPr>
          <p:cNvPr id="4" name="Image 3">
            <a:extLst>
              <a:ext uri="{FF2B5EF4-FFF2-40B4-BE49-F238E27FC236}">
                <a16:creationId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3928" y="1905707"/>
            <a:ext cx="4324141" cy="1730697"/>
          </a:xfrm>
          <a:prstGeom prst="rect">
            <a:avLst/>
          </a:prstGeom>
        </p:spPr>
      </p:pic>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S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6117336"/>
            <a:ext cx="12192000" cy="740664"/>
          </a:xfrm>
          <a:prstGeom prst="rect">
            <a:avLst/>
          </a:prstGeom>
        </p:spPr>
      </p:pic>
      <p:sp>
        <p:nvSpPr>
          <p:cNvPr id="24" name="Picture Placeholder 2"/>
          <p:cNvSpPr>
            <a:spLocks noGrp="1"/>
          </p:cNvSpPr>
          <p:nvPr>
            <p:ph type="pic" sz="quarter" idx="13" hasCustomPrompt="1"/>
          </p:nvPr>
        </p:nvSpPr>
        <p:spPr>
          <a:xfrm>
            <a:off x="46317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5" name="Picture Placeholder 2"/>
          <p:cNvSpPr>
            <a:spLocks noGrp="1"/>
          </p:cNvSpPr>
          <p:nvPr>
            <p:ph type="pic" sz="quarter" idx="18" hasCustomPrompt="1"/>
          </p:nvPr>
        </p:nvSpPr>
        <p:spPr>
          <a:xfrm>
            <a:off x="7955990" y="15837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6" name="Picture Placeholder 2"/>
          <p:cNvSpPr>
            <a:spLocks noGrp="1"/>
          </p:cNvSpPr>
          <p:nvPr>
            <p:ph type="pic" sz="quarter" idx="19" hasCustomPrompt="1"/>
          </p:nvPr>
        </p:nvSpPr>
        <p:spPr>
          <a:xfrm>
            <a:off x="7955990" y="37681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7" name="Picture Placeholder 2"/>
          <p:cNvSpPr>
            <a:spLocks noGrp="1"/>
          </p:cNvSpPr>
          <p:nvPr>
            <p:ph type="pic" sz="quarter" idx="20" hasCustomPrompt="1"/>
          </p:nvPr>
        </p:nvSpPr>
        <p:spPr>
          <a:xfrm>
            <a:off x="13043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18" name="Title 3">
            <a:extLst>
              <a:ext uri="{FF2B5EF4-FFF2-40B4-BE49-F238E27FC236}">
                <a16:creationId xmlns:a16="http://schemas.microsoft.com/office/drawing/2014/main" id="{0B544FB3-9D02-4B51-8FF8-A962BD514937}"/>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9" name="Text Placeholder 5">
            <a:extLst>
              <a:ext uri="{FF2B5EF4-FFF2-40B4-BE49-F238E27FC236}">
                <a16:creationId xmlns:a16="http://schemas.microsoft.com/office/drawing/2014/main" id="{2C10371B-51FE-4F06-BA8A-ED84F1072D35}"/>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0" name="Image 2">
            <a:extLst>
              <a:ext uri="{FF2B5EF4-FFF2-40B4-BE49-F238E27FC236}">
                <a16:creationId xmlns:a16="http://schemas.microsoft.com/office/drawing/2014/main" id="{C70DEC39-EBD0-E44A-BC0A-26CDCAA0C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38716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5" name="Image 2">
            <a:extLst>
              <a:ext uri="{FF2B5EF4-FFF2-40B4-BE49-F238E27FC236}">
                <a16:creationId xmlns:a16="http://schemas.microsoft.com/office/drawing/2014/main" id="{E06F6CC2-8407-C343-81AC-4EADF4C8C5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CCUEIL_BVA / CLIEN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2" name="Image 11"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3817395"/>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19" name="Espace réservé du texte 18"/>
          <p:cNvSpPr>
            <a:spLocks noGrp="1"/>
          </p:cNvSpPr>
          <p:nvPr>
            <p:ph type="body" sz="quarter" idx="12" hasCustomPrompt="1"/>
          </p:nvPr>
        </p:nvSpPr>
        <p:spPr>
          <a:xfrm>
            <a:off x="4042727" y="5874279"/>
            <a:ext cx="2127780" cy="729721"/>
          </a:xfrm>
        </p:spPr>
        <p:txBody>
          <a:bodyPr>
            <a:norm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email@company.com</a:t>
            </a:r>
          </a:p>
          <a:p>
            <a:pPr lvl="0"/>
            <a:r>
              <a:rPr lang="fr-FR" dirty="0"/>
              <a:t>01 71 31 56 78</a:t>
            </a:r>
          </a:p>
        </p:txBody>
      </p:sp>
      <p:sp>
        <p:nvSpPr>
          <p:cNvPr id="20" name="Espace réservé du texte 18"/>
          <p:cNvSpPr>
            <a:spLocks noGrp="1"/>
          </p:cNvSpPr>
          <p:nvPr>
            <p:ph type="body" sz="quarter" idx="13" hasCustomPrompt="1"/>
          </p:nvPr>
        </p:nvSpPr>
        <p:spPr>
          <a:xfrm>
            <a:off x="6465887" y="5874279"/>
            <a:ext cx="1810279" cy="729721"/>
          </a:xfrm>
        </p:spPr>
        <p:txBody>
          <a:bodyPr>
            <a:no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email@bva-group.com</a:t>
            </a:r>
          </a:p>
          <a:p>
            <a:pPr lvl="0"/>
            <a:r>
              <a:rPr lang="fr-FR" dirty="0"/>
              <a:t>01 71 31 56 78</a:t>
            </a:r>
          </a:p>
        </p:txBody>
      </p:sp>
      <p:sp>
        <p:nvSpPr>
          <p:cNvPr id="22" name="Espace réservé du texte 21"/>
          <p:cNvSpPr>
            <a:spLocks noGrp="1"/>
          </p:cNvSpPr>
          <p:nvPr>
            <p:ph type="body" sz="quarter" idx="14" hasCustomPrompt="1"/>
          </p:nvPr>
        </p:nvSpPr>
        <p:spPr>
          <a:xfrm>
            <a:off x="137583" y="4519613"/>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sp>
        <p:nvSpPr>
          <p:cNvPr id="27" name="Espace réservé du texte 26"/>
          <p:cNvSpPr>
            <a:spLocks noGrp="1"/>
          </p:cNvSpPr>
          <p:nvPr>
            <p:ph type="body" sz="quarter" idx="15" hasCustomPrompt="1"/>
          </p:nvPr>
        </p:nvSpPr>
        <p:spPr>
          <a:xfrm>
            <a:off x="6465887" y="5620280"/>
            <a:ext cx="1810279" cy="179387"/>
          </a:xfrm>
        </p:spPr>
        <p:txBody>
          <a:bodyPr>
            <a:noAutofit/>
          </a:bodyPr>
          <a:lstStyle>
            <a:lvl1pPr marL="0" indent="0" algn="l">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BVA BDRC CONTACT :</a:t>
            </a:r>
          </a:p>
        </p:txBody>
      </p:sp>
      <p:sp>
        <p:nvSpPr>
          <p:cNvPr id="29" name="Espace réservé du texte 28"/>
          <p:cNvSpPr>
            <a:spLocks noGrp="1"/>
          </p:cNvSpPr>
          <p:nvPr>
            <p:ph type="body" sz="quarter" idx="16" hasCustomPrompt="1"/>
          </p:nvPr>
        </p:nvSpPr>
        <p:spPr>
          <a:xfrm>
            <a:off x="4042727" y="5620280"/>
            <a:ext cx="2127780" cy="179387"/>
          </a:xfrm>
        </p:spPr>
        <p:txBody>
          <a:bodyPr>
            <a:noAutofit/>
          </a:bodyPr>
          <a:lstStyle>
            <a:lvl1pPr marL="0" indent="0">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CLIENT NAME CONTACT :</a:t>
            </a:r>
          </a:p>
        </p:txBody>
      </p:sp>
      <p:pic>
        <p:nvPicPr>
          <p:cNvPr id="2" name="Image 1"/>
          <p:cNvPicPr>
            <a:picLocks noChangeAspect="1"/>
          </p:cNvPicPr>
          <p:nvPr userDrawn="1"/>
        </p:nvPicPr>
        <p:blipFill>
          <a:blip r:embed="rId3"/>
          <a:stretch>
            <a:fillRect/>
          </a:stretch>
        </p:blipFill>
        <p:spPr>
          <a:xfrm>
            <a:off x="4950884" y="1386416"/>
            <a:ext cx="2290232" cy="2120086"/>
          </a:xfrm>
          <a:prstGeom prst="rect">
            <a:avLst/>
          </a:prstGeom>
        </p:spPr>
      </p:pic>
      <p:sp>
        <p:nvSpPr>
          <p:cNvPr id="15" name="Espace réservé du texte 18"/>
          <p:cNvSpPr>
            <a:spLocks noGrp="1"/>
          </p:cNvSpPr>
          <p:nvPr>
            <p:ph type="body" sz="quarter" idx="18" hasCustomPrompt="1"/>
          </p:nvPr>
        </p:nvSpPr>
        <p:spPr>
          <a:xfrm>
            <a:off x="380470" y="6390204"/>
            <a:ext cx="1641427" cy="213796"/>
          </a:xfrm>
        </p:spPr>
        <p:txBody>
          <a:bodyPr>
            <a:normAutofit/>
          </a:bodyPr>
          <a:lstStyle>
            <a:lvl1pPr marL="0" indent="0">
              <a:buNone/>
              <a:defRPr sz="1200" baseline="0">
                <a:solidFill>
                  <a:srgbClr val="FFFFFF"/>
                </a:solidFill>
                <a:latin typeface="Calibri" panose="020F0502020204030204" pitchFamily="34" charset="0"/>
                <a:cs typeface="Calibri" panose="020F0502020204030204" pitchFamily="34" charset="0"/>
              </a:defRPr>
            </a:lvl1pPr>
          </a:lstStyle>
          <a:p>
            <a:pPr lvl="0"/>
            <a:r>
              <a:rPr lang="fr-FR" dirty="0" err="1"/>
              <a:t>Research</a:t>
            </a:r>
            <a:r>
              <a:rPr lang="fr-FR" dirty="0"/>
              <a:t> </a:t>
            </a:r>
            <a:r>
              <a:rPr lang="fr-FR" dirty="0" err="1"/>
              <a:t>number</a:t>
            </a:r>
            <a:r>
              <a:rPr lang="fr-FR" dirty="0"/>
              <a:t> :</a:t>
            </a:r>
          </a:p>
        </p:txBody>
      </p:sp>
      <p:sp>
        <p:nvSpPr>
          <p:cNvPr id="7" name="Espace réservé pour une image  6"/>
          <p:cNvSpPr>
            <a:spLocks noGrp="1"/>
          </p:cNvSpPr>
          <p:nvPr>
            <p:ph type="pic" sz="quarter" idx="19" hasCustomPrompt="1"/>
          </p:nvPr>
        </p:nvSpPr>
        <p:spPr>
          <a:xfrm>
            <a:off x="5228326" y="1737047"/>
            <a:ext cx="1767299" cy="1307236"/>
          </a:xfrm>
        </p:spPr>
        <p:txBody>
          <a:bodyPr/>
          <a:lstStyle>
            <a:lvl1pPr marL="0" indent="0" algn="ctr">
              <a:buNone/>
              <a:defRPr>
                <a:latin typeface="Calibri" panose="020F0502020204030204" pitchFamily="34" charset="0"/>
                <a:cs typeface="Calibri" panose="020F0502020204030204" pitchFamily="34" charset="0"/>
              </a:defRPr>
            </a:lvl1pPr>
          </a:lstStyle>
          <a:p>
            <a:r>
              <a:rPr lang="fr-FR" dirty="0"/>
              <a:t>Picture </a:t>
            </a:r>
          </a:p>
        </p:txBody>
      </p:sp>
      <p:pic>
        <p:nvPicPr>
          <p:cNvPr id="14" name="Image 13">
            <a:extLst>
              <a:ext uri="{FF2B5EF4-FFF2-40B4-BE49-F238E27FC236}">
                <a16:creationId xmlns:a16="http://schemas.microsoft.com/office/drawing/2014/main" id="{4D30A71F-3491-4ABD-8EC8-B0DE005C8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9716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ORANGE">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5" name="Title 3"/>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54216924-DA73-480D-A496-F9CFF6F4B6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6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a:extLst>
              <a:ext uri="{FF2B5EF4-FFF2-40B4-BE49-F238E27FC236}">
                <a16:creationId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2" name="ZoneTexte 1"/>
          <p:cNvSpPr txBox="1"/>
          <p:nvPr userDrawn="1"/>
        </p:nvSpPr>
        <p:spPr>
          <a:xfrm>
            <a:off x="8329083" y="-1534583"/>
            <a:ext cx="184666" cy="369332"/>
          </a:xfrm>
          <a:prstGeom prst="rect">
            <a:avLst/>
          </a:prstGeom>
          <a:noFill/>
        </p:spPr>
        <p:txBody>
          <a:bodyPr wrap="none" rtlCol="0">
            <a:spAutoFit/>
          </a:bodyPr>
          <a:lstStyle/>
          <a:p>
            <a:endParaRPr lang="fr-FR" dirty="0"/>
          </a:p>
        </p:txBody>
      </p:sp>
      <p:sp>
        <p:nvSpPr>
          <p:cNvPr id="8" name="Title 3">
            <a:extLst>
              <a:ext uri="{FF2B5EF4-FFF2-40B4-BE49-F238E27FC236}">
                <a16:creationId xmlns:a16="http://schemas.microsoft.com/office/drawing/2014/main" id="{FA4EA2FE-10C4-42F4-BD61-87B9F15A661B}"/>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9" name="Text Placeholder 5">
            <a:extLst>
              <a:ext uri="{FF2B5EF4-FFF2-40B4-BE49-F238E27FC236}">
                <a16:creationId xmlns:a16="http://schemas.microsoft.com/office/drawing/2014/main" id="{24ABE18E-2A06-4272-963E-012F982D176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732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7" name="Title 3">
            <a:extLst>
              <a:ext uri="{FF2B5EF4-FFF2-40B4-BE49-F238E27FC236}">
                <a16:creationId xmlns:a16="http://schemas.microsoft.com/office/drawing/2014/main" id="{B38E6394-19AB-4FF1-B715-040648D328A2}"/>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8" name="Text Placeholder 5">
            <a:extLst>
              <a:ext uri="{FF2B5EF4-FFF2-40B4-BE49-F238E27FC236}">
                <a16:creationId xmlns:a16="http://schemas.microsoft.com/office/drawing/2014/main" id="{37605D2C-D6C6-4398-BC95-975813B069C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422839C1-8D3D-4C74-B7C4-4C7540780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6181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7F0CEC01-489B-4745-9027-F48718913C3D}"/>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9234EEC-3D1F-43AB-B6BF-72E1C3746E47}"/>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30C760E1-666A-4109-8C76-C01B04B3A4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8312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4B8F53CA-8DD4-43E9-A170-8E1090DC524E}"/>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7273155-E885-418D-A14A-8858B5C932C3}"/>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89EBB237-0F36-40FD-80D9-2286E237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42426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6117336"/>
            <a:ext cx="12192000" cy="740664"/>
          </a:xfrm>
          <a:prstGeom prst="rect">
            <a:avLst/>
          </a:prstGeom>
        </p:spPr>
      </p:pic>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
        <p:nvSpPr>
          <p:cNvPr id="4" name="Title 3"/>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sp>
        <p:nvSpPr>
          <p:cNvPr id="24" name="Espace réservé du texte 23"/>
          <p:cNvSpPr>
            <a:spLocks noGrp="1"/>
          </p:cNvSpPr>
          <p:nvPr>
            <p:ph type="body" sz="quarter" idx="18" hasCustomPrompt="1"/>
          </p:nvPr>
        </p:nvSpPr>
        <p:spPr>
          <a:xfrm>
            <a:off x="425450" y="1562100"/>
            <a:ext cx="9417050" cy="273050"/>
          </a:xfrm>
        </p:spPr>
        <p:txBody>
          <a:bodyPr>
            <a:noAutofit/>
          </a:bodyPr>
          <a:lstStyle>
            <a:lvl1pPr marL="0" indent="0">
              <a:buNone/>
              <a:defRPr sz="2500" b="1">
                <a:solidFill>
                  <a:srgbClr val="404040"/>
                </a:solidFill>
                <a:latin typeface="Calibri" panose="020F0502020204030204" pitchFamily="34" charset="0"/>
                <a:cs typeface="Calibri" panose="020F0502020204030204" pitchFamily="34" charset="0"/>
              </a:defRPr>
            </a:lvl1pPr>
          </a:lstStyle>
          <a:p>
            <a:pPr lvl="0"/>
            <a:r>
              <a:rPr lang="fr-FR" dirty="0" err="1"/>
              <a:t>Title</a:t>
            </a:r>
            <a:endParaRPr lang="fr-FR" dirty="0"/>
          </a:p>
        </p:txBody>
      </p:sp>
      <p:sp>
        <p:nvSpPr>
          <p:cNvPr id="28" name="Espace réservé du texte 27"/>
          <p:cNvSpPr>
            <a:spLocks noGrp="1"/>
          </p:cNvSpPr>
          <p:nvPr>
            <p:ph type="body" sz="quarter" idx="20" hasCustomPrompt="1"/>
          </p:nvPr>
        </p:nvSpPr>
        <p:spPr>
          <a:xfrm>
            <a:off x="425450" y="1943097"/>
            <a:ext cx="9429750" cy="3816350"/>
          </a:xfrm>
        </p:spPr>
        <p:txBody>
          <a:bodyPr>
            <a:normAutofit/>
          </a:bodyPr>
          <a:lstStyle>
            <a:lvl1pPr marL="0" indent="0">
              <a:lnSpc>
                <a:spcPct val="120000"/>
              </a:lnSpc>
              <a:buNone/>
              <a:defRPr sz="1400">
                <a:solidFill>
                  <a:schemeClr val="bg1">
                    <a:lumMod val="50000"/>
                  </a:schemeClr>
                </a:solidFill>
                <a:latin typeface="Calibri" panose="020F0502020204030204" pitchFamily="34" charset="0"/>
                <a:cs typeface="Calibri" panose="020F0502020204030204" pitchFamily="34" charset="0"/>
              </a:defRPr>
            </a:lvl1pPr>
          </a:lstStyle>
          <a:p>
            <a:pPr lvl="0"/>
            <a:endParaRPr lang="fr-FR" dirty="0"/>
          </a:p>
        </p:txBody>
      </p:sp>
    </p:spTree>
    <p:extLst>
      <p:ext uri="{BB962C8B-B14F-4D97-AF65-F5344CB8AC3E}">
        <p14:creationId xmlns:p14="http://schemas.microsoft.com/office/powerpoint/2010/main" val="172372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6117336"/>
            <a:ext cx="12192000" cy="740664"/>
          </a:xfrm>
          <a:prstGeom prst="rect">
            <a:avLst/>
          </a:prstGeom>
        </p:spPr>
      </p:pic>
      <p:sp>
        <p:nvSpPr>
          <p:cNvPr id="14" name="Title 3">
            <a:extLst>
              <a:ext uri="{FF2B5EF4-FFF2-40B4-BE49-F238E27FC236}">
                <a16:creationId xmlns:a16="http://schemas.microsoft.com/office/drawing/2014/main" id="{789332BA-1E3A-4A3F-9BA9-FCA827C19D9C}"/>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5" name="Text Placeholder 5">
            <a:extLst>
              <a:ext uri="{FF2B5EF4-FFF2-40B4-BE49-F238E27FC236}">
                <a16:creationId xmlns:a16="http://schemas.microsoft.com/office/drawing/2014/main" id="{4D1C4FBD-8794-43BF-A685-C3599C8441BC}"/>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7" name="Image 2">
            <a:extLst>
              <a:ext uri="{FF2B5EF4-FFF2-40B4-BE49-F238E27FC236}">
                <a16:creationId xmlns:a16="http://schemas.microsoft.com/office/drawing/2014/main" id="{876FD1BD-81B4-5942-B10E-C1D7AA13B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42724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4" r:id="rId2"/>
    <p:sldLayoutId id="2147483783" r:id="rId3"/>
    <p:sldLayoutId id="2147483785" r:id="rId4"/>
    <p:sldLayoutId id="2147483781" r:id="rId5"/>
    <p:sldLayoutId id="2147483776" r:id="rId6"/>
    <p:sldLayoutId id="2147483777" r:id="rId7"/>
    <p:sldLayoutId id="2147483694" r:id="rId8"/>
    <p:sldLayoutId id="2147483761" r:id="rId9"/>
    <p:sldLayoutId id="2147483766" r:id="rId10"/>
    <p:sldLayoutId id="2147483782" r:id="rId11"/>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9D8EF4-734F-46A4-89F7-3A187ABA95C7}"/>
              </a:ext>
            </a:extLst>
          </p:cNvPr>
          <p:cNvSpPr>
            <a:spLocks noGrp="1"/>
          </p:cNvSpPr>
          <p:nvPr>
            <p:ph type="body" sz="quarter" idx="10"/>
          </p:nvPr>
        </p:nvSpPr>
        <p:spPr/>
        <p:txBody>
          <a:bodyPr/>
          <a:lstStyle/>
          <a:p>
            <a:r>
              <a:rPr lang="fr-FR" dirty="0"/>
              <a:t>IMLA Mortgage Market Tracker </a:t>
            </a:r>
          </a:p>
          <a:p>
            <a:r>
              <a:rPr lang="fr-FR" dirty="0"/>
              <a:t>Q1 2019</a:t>
            </a:r>
          </a:p>
        </p:txBody>
      </p:sp>
      <p:sp>
        <p:nvSpPr>
          <p:cNvPr id="3" name="Espace réservé du texte 2">
            <a:extLst>
              <a:ext uri="{FF2B5EF4-FFF2-40B4-BE49-F238E27FC236}">
                <a16:creationId xmlns:a16="http://schemas.microsoft.com/office/drawing/2014/main" id="{567B8AD7-C719-4B05-8CC8-B5FC2A17D303}"/>
              </a:ext>
            </a:extLst>
          </p:cNvPr>
          <p:cNvSpPr>
            <a:spLocks noGrp="1"/>
          </p:cNvSpPr>
          <p:nvPr>
            <p:ph type="body" sz="quarter" idx="14"/>
          </p:nvPr>
        </p:nvSpPr>
        <p:spPr>
          <a:xfrm>
            <a:off x="137583" y="5907217"/>
            <a:ext cx="11937999" cy="327554"/>
          </a:xfrm>
        </p:spPr>
        <p:txBody>
          <a:bodyPr/>
          <a:lstStyle/>
          <a:p>
            <a:r>
              <a:rPr lang="en-GB" dirty="0"/>
              <a:t>Prepared for the Intermediary Mortgage Lenders Association (IMLA)</a:t>
            </a:r>
            <a:endParaRPr lang="fr-FR" dirty="0"/>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entagon 49"/>
          <p:cNvSpPr/>
          <p:nvPr/>
        </p:nvSpPr>
        <p:spPr bwMode="auto">
          <a:xfrm>
            <a:off x="559557" y="5564437"/>
            <a:ext cx="10536071"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51" name="Pentagon 50"/>
          <p:cNvSpPr/>
          <p:nvPr/>
        </p:nvSpPr>
        <p:spPr bwMode="auto">
          <a:xfrm rot="16200000">
            <a:off x="-1512078" y="3584333"/>
            <a:ext cx="4464000"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11" name="Titre 10"/>
          <p:cNvSpPr>
            <a:spLocks noGrp="1"/>
          </p:cNvSpPr>
          <p:nvPr>
            <p:ph type="title"/>
          </p:nvPr>
        </p:nvSpPr>
        <p:spPr>
          <a:xfrm>
            <a:off x="422888" y="244702"/>
            <a:ext cx="10363200" cy="671807"/>
          </a:xfrm>
        </p:spPr>
        <p:txBody>
          <a:bodyPr>
            <a:normAutofit/>
          </a:bodyPr>
          <a:lstStyle/>
          <a:p>
            <a:r>
              <a:rPr lang="en-GB" dirty="0"/>
              <a:t>Net* intermediary confidence trends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Net confidence levels have recovered following a steady decline across 2018.</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QH1a. Currently, how confident do you feel about the business outlook for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QH1b. And how confident do you feel about the business outlook for the intermediary sector of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QH1c. And how confident do you feel about the business outlook for your own firm?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Base: All respondents (300)</a:t>
            </a:r>
          </a:p>
        </p:txBody>
      </p:sp>
      <p:graphicFrame>
        <p:nvGraphicFramePr>
          <p:cNvPr id="47" name="Object 5"/>
          <p:cNvGraphicFramePr>
            <a:graphicFrameLocks noChangeAspect="1"/>
          </p:cNvGraphicFramePr>
          <p:nvPr>
            <p:extLst>
              <p:ext uri="{D42A27DB-BD31-4B8C-83A1-F6EECF244321}">
                <p14:modId xmlns:p14="http://schemas.microsoft.com/office/powerpoint/2010/main" val="1727404917"/>
              </p:ext>
            </p:extLst>
          </p:nvPr>
        </p:nvGraphicFramePr>
        <p:xfrm>
          <a:off x="465112" y="1626123"/>
          <a:ext cx="10740972" cy="4538140"/>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143"/>
          <p:cNvSpPr>
            <a:spLocks noChangeArrowheads="1"/>
          </p:cNvSpPr>
          <p:nvPr/>
        </p:nvSpPr>
        <p:spPr bwMode="auto">
          <a:xfrm>
            <a:off x="398501" y="1335194"/>
            <a:ext cx="5165687" cy="240270"/>
          </a:xfrm>
          <a:prstGeom prst="rect">
            <a:avLst/>
          </a:prstGeom>
          <a:noFill/>
          <a:ln w="12700">
            <a:noFill/>
            <a:prstDash val="sysDot"/>
            <a:round/>
            <a:headEnd/>
            <a:tailEnd/>
          </a:ln>
          <a:extLst/>
        </p:spPr>
        <p:txBody>
          <a:bodyPr wrap="square" lIns="77925" tIns="38963" rIns="77925" bIns="38963">
            <a:spAutoFit/>
          </a:bodyPr>
          <a:lstStyle/>
          <a:p>
            <a:r>
              <a:rPr lang="en-GB" sz="1050" dirty="0">
                <a:solidFill>
                  <a:schemeClr val="tx2">
                    <a:lumMod val="50000"/>
                    <a:lumOff val="50000"/>
                  </a:schemeClr>
                </a:solidFill>
                <a:latin typeface="Calibri" panose="020F0502020204030204" pitchFamily="34" charset="0"/>
                <a:cs typeface="Calibri" panose="020F0502020204030204" pitchFamily="34" charset="0"/>
              </a:rPr>
              <a:t>*Net confident = very / fairly confident </a:t>
            </a:r>
            <a:r>
              <a:rPr lang="en-GB" sz="1050" i="1" dirty="0">
                <a:solidFill>
                  <a:schemeClr val="tx2">
                    <a:lumMod val="50000"/>
                    <a:lumOff val="50000"/>
                  </a:schemeClr>
                </a:solidFill>
                <a:latin typeface="Calibri" panose="020F0502020204030204" pitchFamily="34" charset="0"/>
                <a:cs typeface="Calibri" panose="020F0502020204030204" pitchFamily="34" charset="0"/>
              </a:rPr>
              <a:t>minus</a:t>
            </a:r>
            <a:r>
              <a:rPr lang="en-GB" sz="1050" dirty="0">
                <a:solidFill>
                  <a:schemeClr val="tx2">
                    <a:lumMod val="50000"/>
                    <a:lumOff val="50000"/>
                  </a:schemeClr>
                </a:solidFill>
                <a:latin typeface="Calibri" panose="020F0502020204030204" pitchFamily="34" charset="0"/>
                <a:cs typeface="Calibri" panose="020F0502020204030204" pitchFamily="34" charset="0"/>
              </a:rPr>
              <a:t> not very / not at all confident</a:t>
            </a:r>
          </a:p>
        </p:txBody>
      </p:sp>
      <p:sp>
        <p:nvSpPr>
          <p:cNvPr id="53" name="AutoShape 13"/>
          <p:cNvSpPr>
            <a:spLocks noChangeArrowheads="1"/>
          </p:cNvSpPr>
          <p:nvPr/>
        </p:nvSpPr>
        <p:spPr bwMode="auto">
          <a:xfrm>
            <a:off x="9367628" y="4712806"/>
            <a:ext cx="1728000" cy="232575"/>
          </a:xfrm>
          <a:prstGeom prst="rect">
            <a:avLst/>
          </a:prstGeom>
          <a:solidFill>
            <a:schemeClr val="accent6"/>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Mortgage</a:t>
            </a:r>
            <a:r>
              <a:rPr lang="en-GB" sz="1000" dirty="0">
                <a:solidFill>
                  <a:srgbClr val="ED174F"/>
                </a:solidFill>
                <a:latin typeface="Segoe UI Semibold" pitchFamily="34" charset="0"/>
              </a:rPr>
              <a:t> </a:t>
            </a:r>
            <a:r>
              <a:rPr lang="en-GB" sz="1000" dirty="0">
                <a:solidFill>
                  <a:srgbClr val="FFFFFF"/>
                </a:solidFill>
                <a:latin typeface="Segoe UI Semibold" pitchFamily="34" charset="0"/>
              </a:rPr>
              <a:t>Industry</a:t>
            </a:r>
          </a:p>
        </p:txBody>
      </p:sp>
      <p:sp>
        <p:nvSpPr>
          <p:cNvPr id="54" name="AutoShape 13"/>
          <p:cNvSpPr>
            <a:spLocks noChangeArrowheads="1"/>
          </p:cNvSpPr>
          <p:nvPr/>
        </p:nvSpPr>
        <p:spPr bwMode="auto">
          <a:xfrm>
            <a:off x="9367628" y="4407877"/>
            <a:ext cx="1728000" cy="232575"/>
          </a:xfrm>
          <a:prstGeom prst="rect">
            <a:avLst/>
          </a:prstGeom>
          <a:solidFill>
            <a:schemeClr val="accent5"/>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Intermediary channel</a:t>
            </a:r>
          </a:p>
        </p:txBody>
      </p:sp>
      <p:sp>
        <p:nvSpPr>
          <p:cNvPr id="55" name="AutoShape 13"/>
          <p:cNvSpPr>
            <a:spLocks noChangeArrowheads="1"/>
          </p:cNvSpPr>
          <p:nvPr/>
        </p:nvSpPr>
        <p:spPr bwMode="auto">
          <a:xfrm>
            <a:off x="9367628" y="4102948"/>
            <a:ext cx="1728000" cy="232575"/>
          </a:xfrm>
          <a:prstGeom prst="rect">
            <a:avLst/>
          </a:prstGeom>
          <a:solidFill>
            <a:schemeClr val="accent3"/>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Own firm</a:t>
            </a:r>
          </a:p>
        </p:txBody>
      </p:sp>
    </p:spTree>
    <p:extLst>
      <p:ext uri="{BB962C8B-B14F-4D97-AF65-F5344CB8AC3E}">
        <p14:creationId xmlns:p14="http://schemas.microsoft.com/office/powerpoint/2010/main" val="184945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fontScale="90000"/>
          </a:bodyPr>
          <a:lstStyle/>
          <a:p>
            <a:r>
              <a:rPr lang="en-GB" dirty="0"/>
              <a:t>Positive reasons 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Reasons for feeling confident in their own business continue to be linked to qualities of their own business and strong reported business levels.</a:t>
            </a:r>
          </a:p>
        </p:txBody>
      </p:sp>
      <p:sp>
        <p:nvSpPr>
          <p:cNvPr id="20" name="Rectangle 19"/>
          <p:cNvSpPr/>
          <p:nvPr/>
        </p:nvSpPr>
        <p:spPr bwMode="auto">
          <a:xfrm>
            <a:off x="9728532" y="1598177"/>
            <a:ext cx="1117268" cy="4309219"/>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Fairly / not confident</a:t>
            </a:r>
          </a:p>
        </p:txBody>
      </p:sp>
      <p:sp>
        <p:nvSpPr>
          <p:cNvPr id="21" name="Rectangle 20"/>
          <p:cNvSpPr/>
          <p:nvPr/>
        </p:nvSpPr>
        <p:spPr bwMode="auto">
          <a:xfrm>
            <a:off x="8405601" y="1598177"/>
            <a:ext cx="1117268" cy="4309219"/>
          </a:xfrm>
          <a:prstGeom prst="rect">
            <a:avLst/>
          </a:prstGeom>
          <a:solidFill>
            <a:schemeClr val="accent6"/>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Very confident</a:t>
            </a:r>
          </a:p>
        </p:txBody>
      </p:sp>
      <p:graphicFrame>
        <p:nvGraphicFramePr>
          <p:cNvPr id="22" name="Group 102"/>
          <p:cNvGraphicFramePr>
            <a:graphicFrameLocks/>
          </p:cNvGraphicFramePr>
          <p:nvPr>
            <p:extLst>
              <p:ext uri="{D42A27DB-BD31-4B8C-83A1-F6EECF244321}">
                <p14:modId xmlns:p14="http://schemas.microsoft.com/office/powerpoint/2010/main" val="4049961801"/>
              </p:ext>
            </p:extLst>
          </p:nvPr>
        </p:nvGraphicFramePr>
        <p:xfrm>
          <a:off x="876436" y="2288415"/>
          <a:ext cx="10350363" cy="3606281"/>
        </p:xfrm>
        <a:graphic>
          <a:graphicData uri="http://schemas.openxmlformats.org/drawingml/2006/table">
            <a:tbl>
              <a:tblPr bandRow="1">
                <a:tableStyleId>{5202B0CA-FC54-4496-8BCA-5EF66A818D29}</a:tableStyleId>
              </a:tblPr>
              <a:tblGrid>
                <a:gridCol w="2910009">
                  <a:extLst>
                    <a:ext uri="{9D8B030D-6E8A-4147-A177-3AD203B41FA5}">
                      <a16:colId xmlns:a16="http://schemas.microsoft.com/office/drawing/2014/main" val="20000"/>
                    </a:ext>
                  </a:extLst>
                </a:gridCol>
                <a:gridCol w="4611830">
                  <a:extLst>
                    <a:ext uri="{9D8B030D-6E8A-4147-A177-3AD203B41FA5}">
                      <a16:colId xmlns:a16="http://schemas.microsoft.com/office/drawing/2014/main" val="20001"/>
                    </a:ext>
                  </a:extLst>
                </a:gridCol>
                <a:gridCol w="1121631">
                  <a:extLst>
                    <a:ext uri="{9D8B030D-6E8A-4147-A177-3AD203B41FA5}">
                      <a16:colId xmlns:a16="http://schemas.microsoft.com/office/drawing/2014/main" val="20002"/>
                    </a:ext>
                  </a:extLst>
                </a:gridCol>
                <a:gridCol w="1365514">
                  <a:extLst>
                    <a:ext uri="{9D8B030D-6E8A-4147-A177-3AD203B41FA5}">
                      <a16:colId xmlns:a16="http://schemas.microsoft.com/office/drawing/2014/main" val="20003"/>
                    </a:ext>
                  </a:extLst>
                </a:gridCol>
                <a:gridCol w="341379">
                  <a:extLst>
                    <a:ext uri="{9D8B030D-6E8A-4147-A177-3AD203B41FA5}">
                      <a16:colId xmlns:a16="http://schemas.microsoft.com/office/drawing/2014/main" val="20004"/>
                    </a:ext>
                  </a:extLst>
                </a:gridCol>
              </a:tblGrid>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Qualities of this business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US"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Well established, good team, expanding team, hard working, experienced, large client base, honest and reliable, diversified (not reliant only on mortgages)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Business is strong</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Growing, getting busier, new clients, good retention, repeat business, referrals / recommendations from clients or other professionals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8841">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200" b="0" dirty="0">
                          <a:solidFill>
                            <a:schemeClr val="tx1"/>
                          </a:solidFill>
                          <a:latin typeface="Calibri" panose="020F0502020204030204" pitchFamily="34" charset="0"/>
                          <a:cs typeface="Calibri" panose="020F0502020204030204" pitchFamily="34" charset="0"/>
                        </a:rPr>
                        <a:t>Positive market backdrop</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People will always want to buy a home, demand for re-mortgages will rise, new builds going up</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88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Demand for intermediaries/ advice</a:t>
                      </a:r>
                      <a:endPar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More people turning to brokers/ need advice – banks reducing number of advisors, banks closing branches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8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alibri" panose="020F0502020204030204" pitchFamily="34" charset="0"/>
                          <a:cs typeface="Calibri" panose="020F0502020204030204" pitchFamily="34" charset="0"/>
                        </a:rPr>
                        <a:t>Future</a:t>
                      </a:r>
                      <a:r>
                        <a:rPr lang="en-GB" sz="1200" b="0" baseline="0" dirty="0">
                          <a:solidFill>
                            <a:schemeClr val="tx1"/>
                          </a:solidFill>
                          <a:latin typeface="Calibri" panose="020F0502020204030204" pitchFamily="34" charset="0"/>
                          <a:cs typeface="Calibri" panose="020F0502020204030204" pitchFamily="34" charset="0"/>
                        </a:rPr>
                        <a:t> outlook more stable</a:t>
                      </a:r>
                      <a:endParaRPr lang="en-GB" sz="1200" b="0" dirty="0">
                        <a:solidFill>
                          <a:schemeClr val="tx1"/>
                        </a:solidFill>
                        <a:latin typeface="Calibri" panose="020F0502020204030204" pitchFamily="34" charset="0"/>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12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Expect things to settle down after Brexit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675" y="251346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675" y="3239784"/>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675" y="4717430"/>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675" y="4014715"/>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790" y="5450855"/>
            <a:ext cx="311770" cy="3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57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fontScale="90000"/>
          </a:bodyPr>
          <a:lstStyle/>
          <a:p>
            <a:r>
              <a:rPr lang="en-GB" dirty="0"/>
              <a:t>Negative reasons for lower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Brexit is the key factor causing intermediaries to feel less confident about the outlook for their business, followed by general uncertainty in the market.</a:t>
            </a:r>
          </a:p>
        </p:txBody>
      </p:sp>
      <p:sp>
        <p:nvSpPr>
          <p:cNvPr id="9" name="Rectangle 8"/>
          <p:cNvSpPr/>
          <p:nvPr/>
        </p:nvSpPr>
        <p:spPr bwMode="auto">
          <a:xfrm>
            <a:off x="8405601" y="1598177"/>
            <a:ext cx="1117268" cy="2988419"/>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Fairly/ not confident</a:t>
            </a:r>
          </a:p>
        </p:txBody>
      </p:sp>
      <p:graphicFrame>
        <p:nvGraphicFramePr>
          <p:cNvPr id="12" name="Group 102"/>
          <p:cNvGraphicFramePr>
            <a:graphicFrameLocks/>
          </p:cNvGraphicFramePr>
          <p:nvPr>
            <p:extLst>
              <p:ext uri="{D42A27DB-BD31-4B8C-83A1-F6EECF244321}">
                <p14:modId xmlns:p14="http://schemas.microsoft.com/office/powerpoint/2010/main" val="2519883324"/>
              </p:ext>
            </p:extLst>
          </p:nvPr>
        </p:nvGraphicFramePr>
        <p:xfrm>
          <a:off x="998953" y="2277872"/>
          <a:ext cx="9084849" cy="2283324"/>
        </p:xfrm>
        <a:graphic>
          <a:graphicData uri="http://schemas.openxmlformats.org/drawingml/2006/table">
            <a:tbl>
              <a:tblPr bandRow="1">
                <a:tableStyleId>{5202B0CA-FC54-4496-8BCA-5EF66A818D29}</a:tableStyleId>
              </a:tblPr>
              <a:tblGrid>
                <a:gridCol w="3403558">
                  <a:extLst>
                    <a:ext uri="{9D8B030D-6E8A-4147-A177-3AD203B41FA5}">
                      <a16:colId xmlns:a16="http://schemas.microsoft.com/office/drawing/2014/main" val="20000"/>
                    </a:ext>
                  </a:extLst>
                </a:gridCol>
                <a:gridCol w="3930051">
                  <a:extLst>
                    <a:ext uri="{9D8B030D-6E8A-4147-A177-3AD203B41FA5}">
                      <a16:colId xmlns:a16="http://schemas.microsoft.com/office/drawing/2014/main" val="20001"/>
                    </a:ext>
                  </a:extLst>
                </a:gridCol>
                <a:gridCol w="1400991">
                  <a:extLst>
                    <a:ext uri="{9D8B030D-6E8A-4147-A177-3AD203B41FA5}">
                      <a16:colId xmlns:a16="http://schemas.microsoft.com/office/drawing/2014/main" val="20002"/>
                    </a:ext>
                  </a:extLst>
                </a:gridCol>
                <a:gridCol w="350249">
                  <a:extLst>
                    <a:ext uri="{9D8B030D-6E8A-4147-A177-3AD203B41FA5}">
                      <a16:colId xmlns:a16="http://schemas.microsoft.com/office/drawing/2014/main" val="20003"/>
                    </a:ext>
                  </a:extLst>
                </a:gridCol>
              </a:tblGrid>
              <a:tr h="76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Brexit</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Brokers are now more certain that Brexit will negatively impact their business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Uncertainty</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How will market changes impact business? What influence will Robo Advice have on future success? </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Slow down</a:t>
                      </a:r>
                      <a:r>
                        <a:rPr lang="en-GB" sz="1200" b="0" kern="1200" baseline="0" dirty="0">
                          <a:solidFill>
                            <a:schemeClr val="tx1"/>
                          </a:solidFill>
                          <a:latin typeface="Calibri" panose="020F0502020204030204" pitchFamily="34" charset="0"/>
                          <a:ea typeface="+mn-ea"/>
                          <a:cs typeface="Calibri" panose="020F0502020204030204" pitchFamily="34" charset="0"/>
                        </a:rPr>
                        <a:t> in business</a:t>
                      </a:r>
                      <a:endParaRPr lang="en-GB" sz="1200" b="0" kern="1200" dirty="0">
                        <a:solidFill>
                          <a:schemeClr val="tx1"/>
                        </a:solidFill>
                        <a:latin typeface="Calibri" panose="020F0502020204030204" pitchFamily="34" charset="0"/>
                        <a:ea typeface="+mn-ea"/>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Less business than before. Market slowing down/ quieter</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447" y="2486167"/>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47" y="4002088"/>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447" y="3212488"/>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02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Reasons for felt level of confidence in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Examples of verbatim responses from intermediaries</a:t>
            </a:r>
          </a:p>
        </p:txBody>
      </p:sp>
      <p:sp>
        <p:nvSpPr>
          <p:cNvPr id="12" name="Rectangle 11"/>
          <p:cNvSpPr/>
          <p:nvPr/>
        </p:nvSpPr>
        <p:spPr>
          <a:xfrm>
            <a:off x="3457113"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Because it is extremely busy. Busier than I have known it for a long time. </a:t>
            </a:r>
            <a:r>
              <a:rPr lang="en-GB" sz="1100" b="1" dirty="0">
                <a:solidFill>
                  <a:srgbClr val="404040"/>
                </a:solidFill>
              </a:rPr>
              <a:t>(Very Confident)</a:t>
            </a:r>
          </a:p>
        </p:txBody>
      </p:sp>
      <p:sp>
        <p:nvSpPr>
          <p:cNvPr id="13" name="Rectangle 12"/>
          <p:cNvSpPr/>
          <p:nvPr/>
        </p:nvSpPr>
        <p:spPr>
          <a:xfrm>
            <a:off x="754311"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We are a good strong business with a really very strong client base and if we forget someone they call us. </a:t>
            </a:r>
            <a:r>
              <a:rPr lang="en-GB" sz="1100" b="1" dirty="0">
                <a:solidFill>
                  <a:srgbClr val="404040"/>
                </a:solidFill>
              </a:rPr>
              <a:t>(Very Confident)</a:t>
            </a:r>
          </a:p>
        </p:txBody>
      </p:sp>
      <p:sp>
        <p:nvSpPr>
          <p:cNvPr id="14" name="Rectangle 13"/>
          <p:cNvSpPr/>
          <p:nvPr/>
        </p:nvSpPr>
        <p:spPr>
          <a:xfrm>
            <a:off x="6159915"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We have a strong market at the moment. and this is January. So think things will carry on this strong. </a:t>
            </a:r>
          </a:p>
          <a:p>
            <a:pPr algn="ctr" eaLnBrk="0" fontAlgn="base" hangingPunct="0">
              <a:spcBef>
                <a:spcPct val="0"/>
              </a:spcBef>
              <a:spcAft>
                <a:spcPct val="0"/>
              </a:spcAft>
            </a:pPr>
            <a:r>
              <a:rPr lang="en-GB" sz="1100" b="1" dirty="0">
                <a:solidFill>
                  <a:srgbClr val="404040"/>
                </a:solidFill>
              </a:rPr>
              <a:t>(Very Confident)</a:t>
            </a:r>
          </a:p>
        </p:txBody>
      </p:sp>
      <p:sp>
        <p:nvSpPr>
          <p:cNvPr id="15" name="Rectangle 14"/>
          <p:cNvSpPr/>
          <p:nvPr/>
        </p:nvSpPr>
        <p:spPr>
          <a:xfrm>
            <a:off x="8862718"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The direct approach to the high street lenders for a mortgage is disappearing. Clients are increasingly appreciating the brokers value..</a:t>
            </a:r>
          </a:p>
          <a:p>
            <a:pPr algn="ctr" eaLnBrk="0" fontAlgn="base" hangingPunct="0">
              <a:spcBef>
                <a:spcPct val="0"/>
              </a:spcBef>
              <a:spcAft>
                <a:spcPct val="0"/>
              </a:spcAft>
            </a:pPr>
            <a:r>
              <a:rPr lang="en-GB" sz="1100" b="1" dirty="0">
                <a:solidFill>
                  <a:srgbClr val="404040"/>
                </a:solidFill>
              </a:rPr>
              <a:t>(Very Confident)</a:t>
            </a:r>
          </a:p>
        </p:txBody>
      </p:sp>
      <p:sp>
        <p:nvSpPr>
          <p:cNvPr id="16" name="Rectangle 15"/>
          <p:cNvSpPr/>
          <p:nvPr/>
        </p:nvSpPr>
        <p:spPr>
          <a:xfrm>
            <a:off x="8882284" y="4151285"/>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Because the market is quiet. Uncertainty. </a:t>
            </a:r>
            <a:r>
              <a:rPr lang="en-GB" sz="1100" b="1" dirty="0">
                <a:solidFill>
                  <a:srgbClr val="404040"/>
                </a:solidFill>
              </a:rPr>
              <a:t>(Fairly confident)</a:t>
            </a:r>
          </a:p>
        </p:txBody>
      </p:sp>
      <p:sp>
        <p:nvSpPr>
          <p:cNvPr id="17" name="Rectangle 16"/>
          <p:cNvSpPr/>
          <p:nvPr/>
        </p:nvSpPr>
        <p:spPr>
          <a:xfrm>
            <a:off x="3463635"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This is due to the uncertainty of BREXIT, it raises queries when dealing with EU citizens, whether or not they will be staying. Also makes getting insurance in such cases difficult. </a:t>
            </a:r>
            <a:r>
              <a:rPr lang="en-GB" sz="1100" b="1" dirty="0">
                <a:solidFill>
                  <a:srgbClr val="404040"/>
                </a:solidFill>
              </a:rPr>
              <a:t>(Not very confident)</a:t>
            </a:r>
          </a:p>
        </p:txBody>
      </p:sp>
      <p:sp>
        <p:nvSpPr>
          <p:cNvPr id="18" name="Rectangle 17"/>
          <p:cNvSpPr/>
          <p:nvPr/>
        </p:nvSpPr>
        <p:spPr>
          <a:xfrm>
            <a:off x="6172959"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We have clients but the general uncertainty at present is a concern.</a:t>
            </a:r>
            <a:r>
              <a:rPr lang="en-GB" sz="1100" b="1" dirty="0">
                <a:solidFill>
                  <a:srgbClr val="404040"/>
                </a:solidFill>
              </a:rPr>
              <a:t>(Not very confident)</a:t>
            </a:r>
          </a:p>
        </p:txBody>
      </p:sp>
      <p:sp>
        <p:nvSpPr>
          <p:cNvPr id="19" name="Rectangle 18"/>
          <p:cNvSpPr/>
          <p:nvPr/>
        </p:nvSpPr>
        <p:spPr>
          <a:xfrm>
            <a:off x="754311" y="4151285"/>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 think once Brexit is out of the way things will go back to normal. First time buyers are coming back into the market. </a:t>
            </a:r>
            <a:r>
              <a:rPr lang="en-GB" sz="1100" b="1" i="1" dirty="0">
                <a:solidFill>
                  <a:srgbClr val="404040"/>
                </a:solidFill>
              </a:rPr>
              <a:t>(</a:t>
            </a:r>
            <a:r>
              <a:rPr lang="en-GB" sz="1100" b="1" dirty="0">
                <a:solidFill>
                  <a:srgbClr val="404040"/>
                </a:solidFill>
              </a:rPr>
              <a:t>Fairly Confident)</a:t>
            </a:r>
          </a:p>
        </p:txBody>
      </p:sp>
      <p:sp>
        <p:nvSpPr>
          <p:cNvPr id="25" name="AutoShape 13"/>
          <p:cNvSpPr>
            <a:spLocks noChangeArrowheads="1"/>
          </p:cNvSpPr>
          <p:nvPr/>
        </p:nvSpPr>
        <p:spPr bwMode="auto">
          <a:xfrm>
            <a:off x="754311"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Qualities of this business</a:t>
            </a:r>
          </a:p>
        </p:txBody>
      </p:sp>
      <p:sp>
        <p:nvSpPr>
          <p:cNvPr id="26" name="AutoShape 13"/>
          <p:cNvSpPr>
            <a:spLocks noChangeArrowheads="1"/>
          </p:cNvSpPr>
          <p:nvPr/>
        </p:nvSpPr>
        <p:spPr bwMode="auto">
          <a:xfrm>
            <a:off x="8882284" y="3791245"/>
            <a:ext cx="2520000" cy="390000"/>
          </a:xfrm>
          <a:prstGeom prst="rect">
            <a:avLst/>
          </a:prstGeom>
          <a:solidFill>
            <a:schemeClr val="accent3">
              <a:lumMod val="60000"/>
              <a:lumOff val="40000"/>
            </a:schemeClr>
          </a:solidFill>
          <a:ln>
            <a:solidFill>
              <a:schemeClr val="accent3">
                <a:lumMod val="60000"/>
                <a:lumOff val="40000"/>
              </a:schemeClr>
            </a:solid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Slow down in business</a:t>
            </a:r>
          </a:p>
        </p:txBody>
      </p:sp>
      <p:sp>
        <p:nvSpPr>
          <p:cNvPr id="27" name="AutoShape 13"/>
          <p:cNvSpPr>
            <a:spLocks noChangeArrowheads="1"/>
          </p:cNvSpPr>
          <p:nvPr/>
        </p:nvSpPr>
        <p:spPr bwMode="auto">
          <a:xfrm>
            <a:off x="3457113"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Business is strong</a:t>
            </a:r>
          </a:p>
        </p:txBody>
      </p:sp>
      <p:sp>
        <p:nvSpPr>
          <p:cNvPr id="28" name="AutoShape 13"/>
          <p:cNvSpPr>
            <a:spLocks noChangeArrowheads="1"/>
          </p:cNvSpPr>
          <p:nvPr/>
        </p:nvSpPr>
        <p:spPr bwMode="auto">
          <a:xfrm>
            <a:off x="6159915"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Positive market backdrop</a:t>
            </a:r>
          </a:p>
        </p:txBody>
      </p:sp>
      <p:sp>
        <p:nvSpPr>
          <p:cNvPr id="29" name="AutoShape 13"/>
          <p:cNvSpPr>
            <a:spLocks noChangeArrowheads="1"/>
          </p:cNvSpPr>
          <p:nvPr/>
        </p:nvSpPr>
        <p:spPr bwMode="auto">
          <a:xfrm>
            <a:off x="8862718"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demand for intermediaries</a:t>
            </a:r>
          </a:p>
        </p:txBody>
      </p:sp>
      <p:sp>
        <p:nvSpPr>
          <p:cNvPr id="30" name="AutoShape 13"/>
          <p:cNvSpPr>
            <a:spLocks noChangeArrowheads="1"/>
          </p:cNvSpPr>
          <p:nvPr/>
        </p:nvSpPr>
        <p:spPr bwMode="auto">
          <a:xfrm>
            <a:off x="3463635" y="3779244"/>
            <a:ext cx="2520000" cy="390000"/>
          </a:xfrm>
          <a:prstGeom prst="rect">
            <a:avLst/>
          </a:prstGeom>
          <a:solidFill>
            <a:schemeClr val="accent3">
              <a:lumMod val="60000"/>
              <a:lumOff val="40000"/>
            </a:schemeClr>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Brexit</a:t>
            </a:r>
          </a:p>
        </p:txBody>
      </p:sp>
      <p:sp>
        <p:nvSpPr>
          <p:cNvPr id="31" name="AutoShape 13"/>
          <p:cNvSpPr>
            <a:spLocks noChangeArrowheads="1"/>
          </p:cNvSpPr>
          <p:nvPr/>
        </p:nvSpPr>
        <p:spPr bwMode="auto">
          <a:xfrm>
            <a:off x="6172959" y="3779244"/>
            <a:ext cx="2520000" cy="390000"/>
          </a:xfrm>
          <a:prstGeom prst="rect">
            <a:avLst/>
          </a:prstGeom>
          <a:solidFill>
            <a:schemeClr val="accent3">
              <a:lumMod val="60000"/>
              <a:lumOff val="40000"/>
            </a:schemeClr>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Uncertainty</a:t>
            </a:r>
          </a:p>
        </p:txBody>
      </p:sp>
      <p:sp>
        <p:nvSpPr>
          <p:cNvPr id="32" name="AutoShape 13"/>
          <p:cNvSpPr>
            <a:spLocks noChangeArrowheads="1"/>
          </p:cNvSpPr>
          <p:nvPr/>
        </p:nvSpPr>
        <p:spPr bwMode="auto">
          <a:xfrm>
            <a:off x="754311" y="3791245"/>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Future outlook more stable</a:t>
            </a:r>
          </a:p>
        </p:txBody>
      </p:sp>
    </p:spTree>
    <p:extLst>
      <p:ext uri="{BB962C8B-B14F-4D97-AF65-F5344CB8AC3E}">
        <p14:creationId xmlns:p14="http://schemas.microsoft.com/office/powerpoint/2010/main" val="296225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flow</a:t>
            </a:r>
          </a:p>
        </p:txBody>
      </p:sp>
    </p:spTree>
    <p:extLst>
      <p:ext uri="{BB962C8B-B14F-4D97-AF65-F5344CB8AC3E}">
        <p14:creationId xmlns:p14="http://schemas.microsoft.com/office/powerpoint/2010/main" val="128999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in last 3 months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number of DIPs that the average intermediary has dealt with remains relatively stable this quarter at 26, will little variation across the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Q1 respondents (300)</a:t>
            </a:r>
          </a:p>
        </p:txBody>
      </p:sp>
      <p:graphicFrame>
        <p:nvGraphicFramePr>
          <p:cNvPr id="47" name="Chart 46"/>
          <p:cNvGraphicFramePr/>
          <p:nvPr>
            <p:extLst>
              <p:ext uri="{D42A27DB-BD31-4B8C-83A1-F6EECF244321}">
                <p14:modId xmlns:p14="http://schemas.microsoft.com/office/powerpoint/2010/main" val="2090355044"/>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AutoShape 13"/>
          <p:cNvSpPr>
            <a:spLocks noChangeArrowheads="1"/>
          </p:cNvSpPr>
          <p:nvPr/>
        </p:nvSpPr>
        <p:spPr bwMode="auto">
          <a:xfrm>
            <a:off x="682020"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31</a:t>
            </a:r>
          </a:p>
        </p:txBody>
      </p:sp>
      <p:sp>
        <p:nvSpPr>
          <p:cNvPr id="57" name="AutoShape 13"/>
          <p:cNvSpPr>
            <a:spLocks noChangeArrowheads="1"/>
          </p:cNvSpPr>
          <p:nvPr/>
        </p:nvSpPr>
        <p:spPr bwMode="auto">
          <a:xfrm>
            <a:off x="2176642"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29</a:t>
            </a:r>
          </a:p>
        </p:txBody>
      </p:sp>
      <p:sp>
        <p:nvSpPr>
          <p:cNvPr id="58" name="AutoShape 13"/>
          <p:cNvSpPr>
            <a:spLocks noChangeArrowheads="1"/>
          </p:cNvSpPr>
          <p:nvPr/>
        </p:nvSpPr>
        <p:spPr bwMode="auto">
          <a:xfrm>
            <a:off x="3671264"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31</a:t>
            </a:r>
          </a:p>
        </p:txBody>
      </p:sp>
      <p:sp>
        <p:nvSpPr>
          <p:cNvPr id="59" name="AutoShape 13"/>
          <p:cNvSpPr>
            <a:spLocks noChangeArrowheads="1"/>
          </p:cNvSpPr>
          <p:nvPr/>
        </p:nvSpPr>
        <p:spPr bwMode="auto">
          <a:xfrm>
            <a:off x="5165886"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27</a:t>
            </a:r>
          </a:p>
        </p:txBody>
      </p:sp>
      <p:sp>
        <p:nvSpPr>
          <p:cNvPr id="60" name="AutoShape 13"/>
          <p:cNvSpPr>
            <a:spLocks noChangeArrowheads="1"/>
          </p:cNvSpPr>
          <p:nvPr/>
        </p:nvSpPr>
        <p:spPr bwMode="auto">
          <a:xfrm>
            <a:off x="6660508"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27</a:t>
            </a:r>
          </a:p>
        </p:txBody>
      </p:sp>
      <p:cxnSp>
        <p:nvCxnSpPr>
          <p:cNvPr id="17"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utoShape 13"/>
          <p:cNvSpPr>
            <a:spLocks noChangeArrowheads="1"/>
          </p:cNvSpPr>
          <p:nvPr/>
        </p:nvSpPr>
        <p:spPr bwMode="auto">
          <a:xfrm>
            <a:off x="8155128"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28</a:t>
            </a:r>
          </a:p>
        </p:txBody>
      </p:sp>
      <p:sp>
        <p:nvSpPr>
          <p:cNvPr id="19"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668495" y="1567232"/>
            <a:ext cx="133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Q1 2019: 26</a:t>
            </a:r>
          </a:p>
        </p:txBody>
      </p:sp>
    </p:spTree>
    <p:extLst>
      <p:ext uri="{BB962C8B-B14F-4D97-AF65-F5344CB8AC3E}">
        <p14:creationId xmlns:p14="http://schemas.microsoft.com/office/powerpoint/2010/main" val="319179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number of DIPs dealt with </a:t>
            </a:r>
            <a:r>
              <a:rPr lang="en-GB" sz="1700" dirty="0"/>
              <a:t>has increased among larger businesses. It has decreased among those dealing with mover and other specialist mortgages.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Q1 respondents (300)</a:t>
            </a:r>
          </a:p>
        </p:txBody>
      </p:sp>
      <p:graphicFrame>
        <p:nvGraphicFramePr>
          <p:cNvPr id="17" name="Chart 16"/>
          <p:cNvGraphicFramePr/>
          <p:nvPr>
            <p:extLst>
              <p:ext uri="{D42A27DB-BD31-4B8C-83A1-F6EECF244321}">
                <p14:modId xmlns:p14="http://schemas.microsoft.com/office/powerpoint/2010/main" val="3721724632"/>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2920143393"/>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Q4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a:t>
                      </a:r>
                      <a:r>
                        <a:rPr lang="en-GB" sz="1200" b="0" kern="1200" baseline="0" dirty="0">
                          <a:solidFill>
                            <a:srgbClr val="7F7F7F"/>
                          </a:solidFill>
                          <a:latin typeface="Calibri" panose="020F0502020204030204" pitchFamily="34" charset="0"/>
                          <a:ea typeface="+mn-ea"/>
                          <a:cs typeface="Calibri" panose="020F0502020204030204" pitchFamily="34" charset="0"/>
                        </a:rPr>
                        <a:t>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28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29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1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proportion of DIPs resulting in a DIP reached a record high in Q1 2019, at 86%.  DIP accepts were highest in January.</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Q1 respondents (300)</a:t>
            </a:r>
          </a:p>
        </p:txBody>
      </p:sp>
      <p:graphicFrame>
        <p:nvGraphicFramePr>
          <p:cNvPr id="47" name="Chart 46"/>
          <p:cNvGraphicFramePr/>
          <p:nvPr>
            <p:extLst>
              <p:ext uri="{D42A27DB-BD31-4B8C-83A1-F6EECF244321}">
                <p14:modId xmlns:p14="http://schemas.microsoft.com/office/powerpoint/2010/main" val="104896723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98705"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82</a:t>
            </a:r>
          </a:p>
        </p:txBody>
      </p:sp>
      <p:sp>
        <p:nvSpPr>
          <p:cNvPr id="24" name="AutoShape 13"/>
          <p:cNvSpPr>
            <a:spLocks noChangeArrowheads="1"/>
          </p:cNvSpPr>
          <p:nvPr/>
        </p:nvSpPr>
        <p:spPr bwMode="auto">
          <a:xfrm>
            <a:off x="2193327"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82</a:t>
            </a:r>
          </a:p>
        </p:txBody>
      </p:sp>
      <p:sp>
        <p:nvSpPr>
          <p:cNvPr id="25" name="AutoShape 13"/>
          <p:cNvSpPr>
            <a:spLocks noChangeArrowheads="1"/>
          </p:cNvSpPr>
          <p:nvPr/>
        </p:nvSpPr>
        <p:spPr bwMode="auto">
          <a:xfrm>
            <a:off x="3687949"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26" name="AutoShape 13"/>
          <p:cNvSpPr>
            <a:spLocks noChangeArrowheads="1"/>
          </p:cNvSpPr>
          <p:nvPr/>
        </p:nvSpPr>
        <p:spPr bwMode="auto">
          <a:xfrm>
            <a:off x="5182571"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27" name="AutoShape 13"/>
          <p:cNvSpPr>
            <a:spLocks noChangeArrowheads="1"/>
          </p:cNvSpPr>
          <p:nvPr/>
        </p:nvSpPr>
        <p:spPr bwMode="auto">
          <a:xfrm>
            <a:off x="6677193"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84</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88104" y="1563688"/>
            <a:ext cx="133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Q1 2019: 86</a:t>
            </a:r>
          </a:p>
        </p:txBody>
      </p:sp>
      <p:sp>
        <p:nvSpPr>
          <p:cNvPr id="30" name="AutoShape 13">
            <a:extLst>
              <a:ext uri="{FF2B5EF4-FFF2-40B4-BE49-F238E27FC236}">
                <a16:creationId xmlns:a16="http://schemas.microsoft.com/office/drawing/2014/main" id="{7FDD137B-C65C-6645-86EA-96CEA6A29072}"/>
              </a:ext>
            </a:extLst>
          </p:cNvPr>
          <p:cNvSpPr>
            <a:spLocks noChangeArrowheads="1"/>
          </p:cNvSpPr>
          <p:nvPr/>
        </p:nvSpPr>
        <p:spPr bwMode="auto">
          <a:xfrm>
            <a:off x="8195406" y="1577192"/>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84</a:t>
            </a:r>
          </a:p>
        </p:txBody>
      </p:sp>
    </p:spTree>
    <p:extLst>
      <p:ext uri="{BB962C8B-B14F-4D97-AF65-F5344CB8AC3E}">
        <p14:creationId xmlns:p14="http://schemas.microsoft.com/office/powerpoint/2010/main" val="45237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There is relatively little difference in conversion from DIP to DIP accept by mortgage type and size of business, with increases across all categories this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Q1 respondents (300)</a:t>
            </a:r>
          </a:p>
        </p:txBody>
      </p:sp>
      <p:graphicFrame>
        <p:nvGraphicFramePr>
          <p:cNvPr id="17" name="Chart 16"/>
          <p:cNvGraphicFramePr/>
          <p:nvPr>
            <p:extLst>
              <p:ext uri="{D42A27DB-BD31-4B8C-83A1-F6EECF244321}">
                <p14:modId xmlns:p14="http://schemas.microsoft.com/office/powerpoint/2010/main" val="2301736457"/>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3101132338"/>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Q4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a:t>
                      </a:r>
                      <a:r>
                        <a:rPr lang="en-GB" sz="1200" b="0" kern="1200" baseline="0" dirty="0">
                          <a:solidFill>
                            <a:srgbClr val="7F7F7F"/>
                          </a:solidFill>
                          <a:latin typeface="Calibri" panose="020F0502020204030204" pitchFamily="34" charset="0"/>
                          <a:ea typeface="+mn-ea"/>
                          <a:cs typeface="Calibri" panose="020F0502020204030204" pitchFamily="34" charset="0"/>
                        </a:rPr>
                        <a:t>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0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proportion of DIP accepts resulting in a full application increased again in Q1 reaching 84%.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Base: All Q1 respondents (300)</a:t>
            </a:r>
          </a:p>
        </p:txBody>
      </p:sp>
      <p:graphicFrame>
        <p:nvGraphicFramePr>
          <p:cNvPr id="47" name="Chart 46"/>
          <p:cNvGraphicFramePr/>
          <p:nvPr>
            <p:extLst>
              <p:ext uri="{D42A27DB-BD31-4B8C-83A1-F6EECF244321}">
                <p14:modId xmlns:p14="http://schemas.microsoft.com/office/powerpoint/2010/main" val="780563748"/>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710284"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81</a:t>
            </a:r>
          </a:p>
        </p:txBody>
      </p:sp>
      <p:sp>
        <p:nvSpPr>
          <p:cNvPr id="24" name="AutoShape 13"/>
          <p:cNvSpPr>
            <a:spLocks noChangeArrowheads="1"/>
          </p:cNvSpPr>
          <p:nvPr/>
        </p:nvSpPr>
        <p:spPr bwMode="auto">
          <a:xfrm>
            <a:off x="2204906"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80</a:t>
            </a:r>
          </a:p>
        </p:txBody>
      </p:sp>
      <p:sp>
        <p:nvSpPr>
          <p:cNvPr id="25" name="AutoShape 13"/>
          <p:cNvSpPr>
            <a:spLocks noChangeArrowheads="1"/>
          </p:cNvSpPr>
          <p:nvPr/>
        </p:nvSpPr>
        <p:spPr bwMode="auto">
          <a:xfrm>
            <a:off x="3699528"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76</a:t>
            </a:r>
          </a:p>
        </p:txBody>
      </p:sp>
      <p:sp>
        <p:nvSpPr>
          <p:cNvPr id="26" name="AutoShape 13"/>
          <p:cNvSpPr>
            <a:spLocks noChangeArrowheads="1"/>
          </p:cNvSpPr>
          <p:nvPr/>
        </p:nvSpPr>
        <p:spPr bwMode="auto">
          <a:xfrm>
            <a:off x="5194150"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27" name="AutoShape 13"/>
          <p:cNvSpPr>
            <a:spLocks noChangeArrowheads="1"/>
          </p:cNvSpPr>
          <p:nvPr/>
        </p:nvSpPr>
        <p:spPr bwMode="auto">
          <a:xfrm>
            <a:off x="6688772"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80</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76528" y="1563688"/>
            <a:ext cx="133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Q1 2019: 84</a:t>
            </a:r>
          </a:p>
        </p:txBody>
      </p:sp>
      <p:sp>
        <p:nvSpPr>
          <p:cNvPr id="30" name="AutoShape 13">
            <a:extLst>
              <a:ext uri="{FF2B5EF4-FFF2-40B4-BE49-F238E27FC236}">
                <a16:creationId xmlns:a16="http://schemas.microsoft.com/office/drawing/2014/main" id="{21F95271-D5A0-5441-AD6B-775119A530AD}"/>
              </a:ext>
            </a:extLst>
          </p:cNvPr>
          <p:cNvSpPr>
            <a:spLocks noChangeArrowheads="1"/>
          </p:cNvSpPr>
          <p:nvPr/>
        </p:nvSpPr>
        <p:spPr bwMode="auto">
          <a:xfrm>
            <a:off x="8195410" y="1565617"/>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82</a:t>
            </a:r>
          </a:p>
        </p:txBody>
      </p:sp>
    </p:spTree>
    <p:extLst>
      <p:ext uri="{BB962C8B-B14F-4D97-AF65-F5344CB8AC3E}">
        <p14:creationId xmlns:p14="http://schemas.microsoft.com/office/powerpoint/2010/main" val="55125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7788571C-23FE-4615-9B5B-512E0DC98561}"/>
              </a:ext>
            </a:extLst>
          </p:cNvPr>
          <p:cNvGrpSpPr/>
          <p:nvPr/>
        </p:nvGrpSpPr>
        <p:grpSpPr>
          <a:xfrm>
            <a:off x="508299" y="1676979"/>
            <a:ext cx="9113233" cy="721783"/>
            <a:chOff x="421215" y="1589895"/>
            <a:chExt cx="9113233" cy="721783"/>
          </a:xfrm>
        </p:grpSpPr>
        <p:sp>
          <p:nvSpPr>
            <p:cNvPr id="30" name="TextBox 13"/>
            <p:cNvSpPr txBox="1"/>
            <p:nvPr/>
          </p:nvSpPr>
          <p:spPr>
            <a:xfrm>
              <a:off x="1306285" y="1766120"/>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Background &amp; methodology</a:t>
              </a:r>
            </a:p>
          </p:txBody>
        </p:sp>
        <p:sp>
          <p:nvSpPr>
            <p:cNvPr id="36" name="Rectangle 35"/>
            <p:cNvSpPr/>
            <p:nvPr/>
          </p:nvSpPr>
          <p:spPr>
            <a:xfrm>
              <a:off x="421215" y="1589895"/>
              <a:ext cx="700617" cy="7217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8" name="Groupe 7">
            <a:extLst>
              <a:ext uri="{FF2B5EF4-FFF2-40B4-BE49-F238E27FC236}">
                <a16:creationId xmlns:a16="http://schemas.microsoft.com/office/drawing/2014/main" id="{4B5A66BA-CED8-4780-B41C-1A35DEA05DDC}"/>
              </a:ext>
            </a:extLst>
          </p:cNvPr>
          <p:cNvGrpSpPr/>
          <p:nvPr/>
        </p:nvGrpSpPr>
        <p:grpSpPr>
          <a:xfrm>
            <a:off x="508299" y="5097147"/>
            <a:ext cx="9252932" cy="721783"/>
            <a:chOff x="421215" y="5010063"/>
            <a:chExt cx="9252932" cy="721783"/>
          </a:xfrm>
        </p:grpSpPr>
        <p:sp>
          <p:nvSpPr>
            <p:cNvPr id="33" name="TextBox 13"/>
            <p:cNvSpPr txBox="1"/>
            <p:nvPr/>
          </p:nvSpPr>
          <p:spPr>
            <a:xfrm>
              <a:off x="1306284" y="5186288"/>
              <a:ext cx="83678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flow</a:t>
              </a:r>
            </a:p>
          </p:txBody>
        </p:sp>
        <p:sp>
          <p:nvSpPr>
            <p:cNvPr id="46" name="Rectangle 45"/>
            <p:cNvSpPr/>
            <p:nvPr/>
          </p:nvSpPr>
          <p:spPr>
            <a:xfrm>
              <a:off x="421215" y="5010063"/>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 name="Groupe 8">
            <a:extLst>
              <a:ext uri="{FF2B5EF4-FFF2-40B4-BE49-F238E27FC236}">
                <a16:creationId xmlns:a16="http://schemas.microsoft.com/office/drawing/2014/main" id="{E099AC01-FC23-47FD-A86C-6176336AC100}"/>
              </a:ext>
            </a:extLst>
          </p:cNvPr>
          <p:cNvGrpSpPr/>
          <p:nvPr/>
        </p:nvGrpSpPr>
        <p:grpSpPr>
          <a:xfrm>
            <a:off x="508299" y="3959656"/>
            <a:ext cx="9113232" cy="721783"/>
            <a:chOff x="421215" y="3875417"/>
            <a:chExt cx="9113232" cy="721783"/>
          </a:xfrm>
        </p:grpSpPr>
        <p:sp>
          <p:nvSpPr>
            <p:cNvPr id="32" name="TextBox 13"/>
            <p:cNvSpPr txBox="1"/>
            <p:nvPr/>
          </p:nvSpPr>
          <p:spPr>
            <a:xfrm>
              <a:off x="1306284" y="4051642"/>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volumes and confidence</a:t>
              </a:r>
            </a:p>
          </p:txBody>
        </p:sp>
        <p:sp>
          <p:nvSpPr>
            <p:cNvPr id="43" name="Rectangle 42"/>
            <p:cNvSpPr/>
            <p:nvPr/>
          </p:nvSpPr>
          <p:spPr>
            <a:xfrm>
              <a:off x="421215" y="3875417"/>
              <a:ext cx="700617" cy="721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2" name="Groupe 11">
            <a:extLst>
              <a:ext uri="{FF2B5EF4-FFF2-40B4-BE49-F238E27FC236}">
                <a16:creationId xmlns:a16="http://schemas.microsoft.com/office/drawing/2014/main" id="{551BE2DC-3025-47EF-9E79-E4D338B211AE}"/>
              </a:ext>
            </a:extLst>
          </p:cNvPr>
          <p:cNvGrpSpPr/>
          <p:nvPr/>
        </p:nvGrpSpPr>
        <p:grpSpPr>
          <a:xfrm>
            <a:off x="508299" y="2822165"/>
            <a:ext cx="9113234" cy="721783"/>
            <a:chOff x="421215" y="2718857"/>
            <a:chExt cx="9113234" cy="721783"/>
          </a:xfrm>
        </p:grpSpPr>
        <p:sp>
          <p:nvSpPr>
            <p:cNvPr id="31" name="TextBox 13"/>
            <p:cNvSpPr txBox="1"/>
            <p:nvPr/>
          </p:nvSpPr>
          <p:spPr>
            <a:xfrm>
              <a:off x="1306286" y="2895082"/>
              <a:ext cx="82281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Executive summary</a:t>
              </a:r>
            </a:p>
          </p:txBody>
        </p:sp>
        <p:sp>
          <p:nvSpPr>
            <p:cNvPr id="40" name="Rectangle 39"/>
            <p:cNvSpPr/>
            <p:nvPr/>
          </p:nvSpPr>
          <p:spPr>
            <a:xfrm>
              <a:off x="421215" y="2718857"/>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1" name="Titre 10"/>
          <p:cNvSpPr>
            <a:spLocks noGrp="1"/>
          </p:cNvSpPr>
          <p:nvPr>
            <p:ph type="title"/>
          </p:nvPr>
        </p:nvSpPr>
        <p:spPr>
          <a:xfrm>
            <a:off x="422888" y="244702"/>
            <a:ext cx="10363200" cy="671807"/>
          </a:xfrm>
        </p:spPr>
        <p:txBody>
          <a:bodyPr>
            <a:normAutofit/>
          </a:bodyPr>
          <a:lstStyle/>
          <a:p>
            <a:r>
              <a:rPr lang="fr-FR" sz="3200" dirty="0">
                <a:latin typeface="Calibri" panose="020F0502020204030204" pitchFamily="34" charset="0"/>
                <a:cs typeface="Calibri" panose="020F0502020204030204" pitchFamily="34" charset="0"/>
              </a:rPr>
              <a:t>Contents</a:t>
            </a:r>
          </a:p>
        </p:txBody>
      </p:sp>
      <p:sp>
        <p:nvSpPr>
          <p:cNvPr id="3" name="TextBox 2"/>
          <p:cNvSpPr txBox="1"/>
          <p:nvPr/>
        </p:nvSpPr>
        <p:spPr>
          <a:xfrm>
            <a:off x="755874" y="1776261"/>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1</a:t>
            </a:r>
          </a:p>
        </p:txBody>
      </p:sp>
      <p:sp>
        <p:nvSpPr>
          <p:cNvPr id="50" name="TextBox 49"/>
          <p:cNvSpPr txBox="1"/>
          <p:nvPr/>
        </p:nvSpPr>
        <p:spPr>
          <a:xfrm>
            <a:off x="755874" y="2921446"/>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2</a:t>
            </a:r>
          </a:p>
        </p:txBody>
      </p:sp>
      <p:sp>
        <p:nvSpPr>
          <p:cNvPr id="51" name="TextBox 50"/>
          <p:cNvSpPr txBox="1"/>
          <p:nvPr/>
        </p:nvSpPr>
        <p:spPr>
          <a:xfrm>
            <a:off x="755874" y="4058937"/>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3</a:t>
            </a:r>
          </a:p>
        </p:txBody>
      </p:sp>
      <p:sp>
        <p:nvSpPr>
          <p:cNvPr id="52" name="TextBox 51"/>
          <p:cNvSpPr txBox="1"/>
          <p:nvPr/>
        </p:nvSpPr>
        <p:spPr>
          <a:xfrm>
            <a:off x="755874" y="5196428"/>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8500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accept to full application is slightly higher among larger firms. There is little difference in conversion levels by the type of mortgage handled.</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Base: All Q1 respondents (300)</a:t>
            </a:r>
          </a:p>
        </p:txBody>
      </p:sp>
      <p:graphicFrame>
        <p:nvGraphicFramePr>
          <p:cNvPr id="17" name="Chart 16"/>
          <p:cNvGraphicFramePr/>
          <p:nvPr>
            <p:extLst>
              <p:ext uri="{D42A27DB-BD31-4B8C-83A1-F6EECF244321}">
                <p14:modId xmlns:p14="http://schemas.microsoft.com/office/powerpoint/2010/main" val="89201684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3199863375"/>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chemeClr val="tx1">
                              <a:lumMod val="60000"/>
                              <a:lumOff val="40000"/>
                            </a:schemeClr>
                          </a:solidFill>
                          <a:latin typeface="Calibri" panose="020F0502020204030204" pitchFamily="34" charset="0"/>
                          <a:ea typeface="+mn-ea"/>
                          <a:cs typeface="Calibri" panose="020F0502020204030204" pitchFamily="34" charset="0"/>
                        </a:rPr>
                        <a:t>Q4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83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79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84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79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83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81</a:t>
                      </a:r>
                      <a:r>
                        <a:rPr lang="en-GB" sz="1200" b="0" kern="1200" baseline="0" dirty="0">
                          <a:solidFill>
                            <a:schemeClr val="tx1">
                              <a:lumMod val="60000"/>
                              <a:lumOff val="40000"/>
                            </a:schemeClr>
                          </a:solidFill>
                          <a:latin typeface="Calibri" panose="020F0502020204030204" pitchFamily="34" charset="0"/>
                          <a:ea typeface="+mn-ea"/>
                          <a:cs typeface="Calibri" panose="020F0502020204030204" pitchFamily="34" charset="0"/>
                        </a:rPr>
                        <a:t> (+2)</a:t>
                      </a:r>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07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proportion of full applications resulting in an offer remains strong and stable over time.</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Q1 respondents (300)</a:t>
            </a:r>
          </a:p>
        </p:txBody>
      </p:sp>
      <p:graphicFrame>
        <p:nvGraphicFramePr>
          <p:cNvPr id="47" name="Chart 46"/>
          <p:cNvGraphicFramePr/>
          <p:nvPr>
            <p:extLst>
              <p:ext uri="{D42A27DB-BD31-4B8C-83A1-F6EECF244321}">
                <p14:modId xmlns:p14="http://schemas.microsoft.com/office/powerpoint/2010/main" val="84228493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98706"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88</a:t>
            </a:r>
          </a:p>
        </p:txBody>
      </p:sp>
      <p:sp>
        <p:nvSpPr>
          <p:cNvPr id="24" name="AutoShape 13"/>
          <p:cNvSpPr>
            <a:spLocks noChangeArrowheads="1"/>
          </p:cNvSpPr>
          <p:nvPr/>
        </p:nvSpPr>
        <p:spPr bwMode="auto">
          <a:xfrm>
            <a:off x="2193328"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88</a:t>
            </a:r>
          </a:p>
        </p:txBody>
      </p:sp>
      <p:sp>
        <p:nvSpPr>
          <p:cNvPr id="25" name="AutoShape 13"/>
          <p:cNvSpPr>
            <a:spLocks noChangeArrowheads="1"/>
          </p:cNvSpPr>
          <p:nvPr/>
        </p:nvSpPr>
        <p:spPr bwMode="auto">
          <a:xfrm>
            <a:off x="3687950"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88</a:t>
            </a:r>
          </a:p>
        </p:txBody>
      </p:sp>
      <p:sp>
        <p:nvSpPr>
          <p:cNvPr id="26" name="AutoShape 13"/>
          <p:cNvSpPr>
            <a:spLocks noChangeArrowheads="1"/>
          </p:cNvSpPr>
          <p:nvPr/>
        </p:nvSpPr>
        <p:spPr bwMode="auto">
          <a:xfrm>
            <a:off x="5182572"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88</a:t>
            </a:r>
          </a:p>
        </p:txBody>
      </p:sp>
      <p:sp>
        <p:nvSpPr>
          <p:cNvPr id="27" name="AutoShape 13"/>
          <p:cNvSpPr>
            <a:spLocks noChangeArrowheads="1"/>
          </p:cNvSpPr>
          <p:nvPr/>
        </p:nvSpPr>
        <p:spPr bwMode="auto">
          <a:xfrm>
            <a:off x="6677194"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88</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76518" y="1563688"/>
            <a:ext cx="133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Q1 2019: 89</a:t>
            </a:r>
          </a:p>
        </p:txBody>
      </p:sp>
      <p:sp>
        <p:nvSpPr>
          <p:cNvPr id="30" name="AutoShape 13">
            <a:extLst>
              <a:ext uri="{FF2B5EF4-FFF2-40B4-BE49-F238E27FC236}">
                <a16:creationId xmlns:a16="http://schemas.microsoft.com/office/drawing/2014/main" id="{286CA736-C34D-F446-BB8D-5DCD7CE437B3}"/>
              </a:ext>
            </a:extLst>
          </p:cNvPr>
          <p:cNvSpPr>
            <a:spLocks noChangeArrowheads="1"/>
          </p:cNvSpPr>
          <p:nvPr/>
        </p:nvSpPr>
        <p:spPr bwMode="auto">
          <a:xfrm>
            <a:off x="8172257" y="1577192"/>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89</a:t>
            </a:r>
          </a:p>
        </p:txBody>
      </p:sp>
    </p:spTree>
    <p:extLst>
      <p:ext uri="{BB962C8B-B14F-4D97-AF65-F5344CB8AC3E}">
        <p14:creationId xmlns:p14="http://schemas.microsoft.com/office/powerpoint/2010/main" val="358216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offer shows little variance by firm size and type of mortgages dealt with.</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Q1 respondents (300)</a:t>
            </a:r>
          </a:p>
        </p:txBody>
      </p:sp>
      <p:graphicFrame>
        <p:nvGraphicFramePr>
          <p:cNvPr id="17" name="Chart 16"/>
          <p:cNvGraphicFramePr/>
          <p:nvPr>
            <p:extLst>
              <p:ext uri="{D42A27DB-BD31-4B8C-83A1-F6EECF244321}">
                <p14:modId xmlns:p14="http://schemas.microsoft.com/office/powerpoint/2010/main" val="736522760"/>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149768379"/>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Q4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a:t>
                      </a:r>
                      <a:r>
                        <a:rPr lang="en-GB" sz="1200" b="0" kern="1200" baseline="0" dirty="0">
                          <a:solidFill>
                            <a:srgbClr val="7F7F7F"/>
                          </a:solidFill>
                          <a:latin typeface="Calibri" panose="020F0502020204030204" pitchFamily="34" charset="0"/>
                          <a:ea typeface="+mn-ea"/>
                          <a:cs typeface="Calibri" panose="020F0502020204030204" pitchFamily="34" charset="0"/>
                        </a:rPr>
                        <a:t>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a:t>
                      </a:r>
                      <a:r>
                        <a:rPr lang="en-GB" sz="1200" b="0" kern="1200" baseline="0" dirty="0">
                          <a:solidFill>
                            <a:srgbClr val="7F7F7F"/>
                          </a:solidFill>
                          <a:latin typeface="Calibri" panose="020F0502020204030204" pitchFamily="34" charset="0"/>
                          <a:ea typeface="+mn-ea"/>
                          <a:cs typeface="Calibri" panose="020F0502020204030204" pitchFamily="34" charset="0"/>
                        </a:rPr>
                        <a:t>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7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proportion of offers resulting in a completion softened slightly this quarter to 86%.</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Q1 respondents (300)</a:t>
            </a:r>
          </a:p>
        </p:txBody>
      </p:sp>
      <p:graphicFrame>
        <p:nvGraphicFramePr>
          <p:cNvPr id="47" name="Chart 46"/>
          <p:cNvGraphicFramePr/>
          <p:nvPr>
            <p:extLst>
              <p:ext uri="{D42A27DB-BD31-4B8C-83A1-F6EECF244321}">
                <p14:modId xmlns:p14="http://schemas.microsoft.com/office/powerpoint/2010/main" val="1927094561"/>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71649"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86</a:t>
            </a:r>
          </a:p>
        </p:txBody>
      </p:sp>
      <p:sp>
        <p:nvSpPr>
          <p:cNvPr id="24" name="AutoShape 13"/>
          <p:cNvSpPr>
            <a:spLocks noChangeArrowheads="1"/>
          </p:cNvSpPr>
          <p:nvPr/>
        </p:nvSpPr>
        <p:spPr bwMode="auto">
          <a:xfrm>
            <a:off x="2166271"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86</a:t>
            </a:r>
          </a:p>
        </p:txBody>
      </p:sp>
      <p:sp>
        <p:nvSpPr>
          <p:cNvPr id="25" name="AutoShape 13"/>
          <p:cNvSpPr>
            <a:spLocks noChangeArrowheads="1"/>
          </p:cNvSpPr>
          <p:nvPr/>
        </p:nvSpPr>
        <p:spPr bwMode="auto">
          <a:xfrm>
            <a:off x="3660893"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26" name="AutoShape 13"/>
          <p:cNvSpPr>
            <a:spLocks noChangeArrowheads="1"/>
          </p:cNvSpPr>
          <p:nvPr/>
        </p:nvSpPr>
        <p:spPr bwMode="auto">
          <a:xfrm>
            <a:off x="5155515"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85</a:t>
            </a:r>
          </a:p>
        </p:txBody>
      </p:sp>
      <p:sp>
        <p:nvSpPr>
          <p:cNvPr id="27" name="AutoShape 13"/>
          <p:cNvSpPr>
            <a:spLocks noChangeArrowheads="1"/>
          </p:cNvSpPr>
          <p:nvPr/>
        </p:nvSpPr>
        <p:spPr bwMode="auto">
          <a:xfrm>
            <a:off x="6650137"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82</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64947" y="1563688"/>
            <a:ext cx="133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Q1 2019: 86</a:t>
            </a:r>
          </a:p>
        </p:txBody>
      </p:sp>
      <p:sp>
        <p:nvSpPr>
          <p:cNvPr id="30" name="AutoShape 13">
            <a:extLst>
              <a:ext uri="{FF2B5EF4-FFF2-40B4-BE49-F238E27FC236}">
                <a16:creationId xmlns:a16="http://schemas.microsoft.com/office/drawing/2014/main" id="{D419AD62-4183-A540-AA95-EDAD9D9226A9}"/>
              </a:ext>
            </a:extLst>
          </p:cNvPr>
          <p:cNvSpPr>
            <a:spLocks noChangeArrowheads="1"/>
          </p:cNvSpPr>
          <p:nvPr/>
        </p:nvSpPr>
        <p:spPr bwMode="auto">
          <a:xfrm>
            <a:off x="8144816"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87</a:t>
            </a:r>
          </a:p>
        </p:txBody>
      </p:sp>
    </p:spTree>
    <p:extLst>
      <p:ext uri="{BB962C8B-B14F-4D97-AF65-F5344CB8AC3E}">
        <p14:creationId xmlns:p14="http://schemas.microsoft.com/office/powerpoint/2010/main" val="426167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Intermediaries dealing with first time buyer mortgages see the biggest drop in conversion from offer to completion this quarter.</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Q1 respondents (300)</a:t>
            </a:r>
          </a:p>
        </p:txBody>
      </p:sp>
      <p:graphicFrame>
        <p:nvGraphicFramePr>
          <p:cNvPr id="17" name="Chart 16"/>
          <p:cNvGraphicFramePr/>
          <p:nvPr>
            <p:extLst>
              <p:ext uri="{D42A27DB-BD31-4B8C-83A1-F6EECF244321}">
                <p14:modId xmlns:p14="http://schemas.microsoft.com/office/powerpoint/2010/main" val="337233515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1199385453"/>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Q4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a:t>
                      </a:r>
                      <a:r>
                        <a:rPr lang="en-GB" sz="1200" b="0" kern="1200" baseline="0" dirty="0">
                          <a:solidFill>
                            <a:srgbClr val="7F7F7F"/>
                          </a:solidFill>
                          <a:latin typeface="Calibri" panose="020F0502020204030204" pitchFamily="34" charset="0"/>
                          <a:ea typeface="+mn-ea"/>
                          <a:cs typeface="Calibri" panose="020F0502020204030204" pitchFamily="34" charset="0"/>
                        </a:rPr>
                        <a:t>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Almost 6 in 10 DIPs resulted in a completion this quarter, an increase vs. Q4. Conversion </a:t>
            </a:r>
            <a:r>
              <a:rPr lang="en-GB" sz="1700" dirty="0"/>
              <a:t>remains</a:t>
            </a:r>
            <a:r>
              <a:rPr lang="en-GB" sz="1700" dirty="0">
                <a:latin typeface="Calibri" panose="020F0502020204030204" pitchFamily="34" charset="0"/>
                <a:cs typeface="Calibri" panose="020F0502020204030204" pitchFamily="34" charset="0"/>
              </a:rPr>
              <a:t> strongest in the second half of the business flow funnel.</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Q1 respondents (300)</a:t>
            </a:r>
          </a:p>
        </p:txBody>
      </p:sp>
      <p:sp>
        <p:nvSpPr>
          <p:cNvPr id="25" name="Rectangle 24"/>
          <p:cNvSpPr/>
          <p:nvPr/>
        </p:nvSpPr>
        <p:spPr bwMode="auto">
          <a:xfrm>
            <a:off x="3245901" y="1937097"/>
            <a:ext cx="201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26</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6" name="Rectangle 25"/>
          <p:cNvSpPr/>
          <p:nvPr/>
        </p:nvSpPr>
        <p:spPr bwMode="auto">
          <a:xfrm>
            <a:off x="3425901" y="2785889"/>
            <a:ext cx="165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23</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7" name="Rectangle 26"/>
          <p:cNvSpPr/>
          <p:nvPr/>
        </p:nvSpPr>
        <p:spPr bwMode="auto">
          <a:xfrm>
            <a:off x="3569901" y="3634681"/>
            <a:ext cx="1368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19</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59901" y="4483473"/>
            <a:ext cx="1188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17</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13901" y="5332266"/>
            <a:ext cx="108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15</a:t>
            </a:r>
          </a:p>
        </p:txBody>
      </p:sp>
      <p:cxnSp>
        <p:nvCxnSpPr>
          <p:cNvPr id="5" name="Curved Connector 4"/>
          <p:cNvCxnSpPr>
            <a:stCxn id="25" idx="3"/>
            <a:endCxn id="26" idx="3"/>
          </p:cNvCxnSpPr>
          <p:nvPr/>
        </p:nvCxnSpPr>
        <p:spPr>
          <a:xfrm flipH="1">
            <a:off x="5081901" y="2153097"/>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6" idx="3"/>
            <a:endCxn id="27" idx="3"/>
          </p:cNvCxnSpPr>
          <p:nvPr/>
        </p:nvCxnSpPr>
        <p:spPr>
          <a:xfrm flipH="1">
            <a:off x="4937901" y="3001889"/>
            <a:ext cx="144000" cy="848792"/>
          </a:xfrm>
          <a:prstGeom prst="curvedConnector3">
            <a:avLst>
              <a:gd name="adj1" fmla="val -15875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7" idx="3"/>
            <a:endCxn id="28" idx="3"/>
          </p:cNvCxnSpPr>
          <p:nvPr/>
        </p:nvCxnSpPr>
        <p:spPr>
          <a:xfrm flipH="1">
            <a:off x="4847901" y="3850681"/>
            <a:ext cx="90000" cy="848792"/>
          </a:xfrm>
          <a:prstGeom prst="curvedConnector3">
            <a:avLst>
              <a:gd name="adj1" fmla="val -254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793901" y="4699473"/>
            <a:ext cx="54000" cy="848793"/>
          </a:xfrm>
          <a:prstGeom prst="curvedConnector3">
            <a:avLst>
              <a:gd name="adj1" fmla="val -423333"/>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397493"/>
            <a:ext cx="2626399" cy="2906376"/>
            <a:chOff x="4211958" y="1867750"/>
            <a:chExt cx="2232248" cy="2906376"/>
          </a:xfrm>
        </p:grpSpPr>
        <p:sp>
          <p:nvSpPr>
            <p:cNvPr id="43" name="Rectangle 42"/>
            <p:cNvSpPr/>
            <p:nvPr/>
          </p:nvSpPr>
          <p:spPr bwMode="auto">
            <a:xfrm>
              <a:off x="4211958" y="186775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DIPs to DIP accepts: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84% in Q4)</a:t>
              </a:r>
            </a:p>
          </p:txBody>
        </p:sp>
        <p:sp>
          <p:nvSpPr>
            <p:cNvPr id="44" name="Rectangle 43"/>
            <p:cNvSpPr/>
            <p:nvPr/>
          </p:nvSpPr>
          <p:spPr bwMode="auto">
            <a:xfrm>
              <a:off x="4211958" y="271654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 accepts to full applications: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84%</a:t>
              </a: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82% in Q4)</a:t>
              </a:r>
            </a:p>
          </p:txBody>
        </p:sp>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89%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89% in Q4)</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87% in Q4)</a:t>
              </a:r>
            </a:p>
          </p:txBody>
        </p:sp>
      </p:grpSp>
      <p:sp>
        <p:nvSpPr>
          <p:cNvPr id="51" name="Rectangle 50"/>
          <p:cNvSpPr/>
          <p:nvPr/>
        </p:nvSpPr>
        <p:spPr bwMode="auto">
          <a:xfrm>
            <a:off x="8931349" y="3633728"/>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DIPs to completions: 56%</a:t>
            </a: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53% in Q4)</a:t>
            </a:r>
          </a:p>
        </p:txBody>
      </p:sp>
      <p:cxnSp>
        <p:nvCxnSpPr>
          <p:cNvPr id="52" name="Curved Connector 51"/>
          <p:cNvCxnSpPr>
            <a:stCxn id="43" idx="3"/>
            <a:endCxn id="46" idx="3"/>
          </p:cNvCxnSpPr>
          <p:nvPr/>
        </p:nvCxnSpPr>
        <p:spPr>
          <a:xfrm>
            <a:off x="8162045" y="2577493"/>
            <a:ext cx="12700" cy="2546376"/>
          </a:xfrm>
          <a:prstGeom prst="curvedConnector3">
            <a:avLst>
              <a:gd name="adj1" fmla="val 5232559"/>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7214E82-F561-DF41-AAF4-DE5AAB962EA4}"/>
              </a:ext>
            </a:extLst>
          </p:cNvPr>
          <p:cNvSpPr txBox="1"/>
          <p:nvPr/>
        </p:nvSpPr>
        <p:spPr>
          <a:xfrm>
            <a:off x="3903388" y="1548543"/>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40" name="Group 39"/>
          <p:cNvGrpSpPr/>
          <p:nvPr/>
        </p:nvGrpSpPr>
        <p:grpSpPr>
          <a:xfrm>
            <a:off x="411163" y="1937097"/>
            <a:ext cx="2671949" cy="3827169"/>
            <a:chOff x="-395824" y="1489348"/>
            <a:chExt cx="2671949" cy="3175299"/>
          </a:xfrm>
        </p:grpSpPr>
        <p:sp>
          <p:nvSpPr>
            <p:cNvPr id="41" name="Rectangle 40"/>
            <p:cNvSpPr/>
            <p:nvPr/>
          </p:nvSpPr>
          <p:spPr bwMode="auto">
            <a:xfrm>
              <a:off x="-383124" y="1489348"/>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Initial pool of DIPs</a:t>
              </a:r>
            </a:p>
            <a:p>
              <a:pPr algn="r" defTabSz="914400" eaLnBrk="0" fontAlgn="base" hangingPunct="0">
                <a:spcBef>
                  <a:spcPct val="0"/>
                </a:spcBef>
                <a:spcAft>
                  <a:spcPct val="0"/>
                </a:spcAft>
              </a:pPr>
              <a:r>
                <a:rPr lang="en-GB" sz="1100" dirty="0">
                  <a:solidFill>
                    <a:schemeClr val="accent3"/>
                  </a:solidFill>
                  <a:latin typeface="Calibri" panose="020F0502020204030204" pitchFamily="34" charset="0"/>
                  <a:ea typeface="ＭＳ Ｐゴシック" pitchFamily="1" charset="-128"/>
                  <a:cs typeface="Calibri" panose="020F0502020204030204" pitchFamily="34" charset="0"/>
                </a:rPr>
                <a:t>(average number of DIPs in last 3 months)</a:t>
              </a:r>
            </a:p>
          </p:txBody>
        </p:sp>
        <p:sp>
          <p:nvSpPr>
            <p:cNvPr id="47" name="Rectangle 46"/>
            <p:cNvSpPr/>
            <p:nvPr/>
          </p:nvSpPr>
          <p:spPr bwMode="auto">
            <a:xfrm>
              <a:off x="-395824" y="2191986"/>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DIP accepts</a:t>
              </a:r>
            </a:p>
          </p:txBody>
        </p:sp>
        <p:sp>
          <p:nvSpPr>
            <p:cNvPr id="48" name="Rectangle 47"/>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49" name="Rectangle 48"/>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0" name="Rectangle 49"/>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382578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has gone up across those dealing with all different mortgage types.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Q1 respondents (300)</a:t>
            </a:r>
          </a:p>
        </p:txBody>
      </p:sp>
      <p:graphicFrame>
        <p:nvGraphicFramePr>
          <p:cNvPr id="17" name="Chart 16"/>
          <p:cNvGraphicFramePr/>
          <p:nvPr>
            <p:extLst>
              <p:ext uri="{D42A27DB-BD31-4B8C-83A1-F6EECF244321}">
                <p14:modId xmlns:p14="http://schemas.microsoft.com/office/powerpoint/2010/main" val="3719464654"/>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2792799270"/>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Q4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53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53</a:t>
                      </a:r>
                      <a:r>
                        <a:rPr lang="en-GB" sz="1200" b="0" kern="1200" baseline="0" dirty="0">
                          <a:solidFill>
                            <a:srgbClr val="7F7F7F"/>
                          </a:solidFill>
                          <a:latin typeface="Calibri" panose="020F0502020204030204" pitchFamily="34" charset="0"/>
                          <a:ea typeface="+mn-ea"/>
                          <a:cs typeface="Calibri" panose="020F0502020204030204" pitchFamily="34" charset="0"/>
                        </a:rPr>
                        <a:t>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52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52</a:t>
                      </a:r>
                      <a:r>
                        <a:rPr lang="en-GB" sz="1200" b="0" kern="1200" baseline="0" dirty="0">
                          <a:solidFill>
                            <a:srgbClr val="7F7F7F"/>
                          </a:solidFill>
                          <a:latin typeface="Calibri" panose="020F0502020204030204" pitchFamily="34" charset="0"/>
                          <a:ea typeface="+mn-ea"/>
                          <a:cs typeface="Calibri" panose="020F0502020204030204" pitchFamily="34" charset="0"/>
                        </a:rPr>
                        <a:t>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54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51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05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Over three-quarters (77%)  of full applications resulted in a completion, stronger than the levels seen in Q1 2018 (72%).</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Q1 respondents (300)</a:t>
            </a:r>
          </a:p>
        </p:txBody>
      </p:sp>
      <p:sp>
        <p:nvSpPr>
          <p:cNvPr id="27" name="Rectangle 26"/>
          <p:cNvSpPr/>
          <p:nvPr/>
        </p:nvSpPr>
        <p:spPr bwMode="auto">
          <a:xfrm>
            <a:off x="3569901" y="2507583"/>
            <a:ext cx="129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19</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41901" y="3356375"/>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17</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49901" y="4205168"/>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15</a:t>
            </a:r>
          </a:p>
        </p:txBody>
      </p:sp>
      <p:grpSp>
        <p:nvGrpSpPr>
          <p:cNvPr id="30" name="Group 29"/>
          <p:cNvGrpSpPr/>
          <p:nvPr/>
        </p:nvGrpSpPr>
        <p:grpSpPr>
          <a:xfrm>
            <a:off x="1420776" y="2505678"/>
            <a:ext cx="1662336" cy="2131492"/>
            <a:chOff x="613789" y="2896206"/>
            <a:chExt cx="1662336" cy="1768441"/>
          </a:xfrm>
        </p:grpSpPr>
        <p:sp>
          <p:nvSpPr>
            <p:cNvPr id="33" name="Rectangle 32"/>
            <p:cNvSpPr/>
            <p:nvPr/>
          </p:nvSpPr>
          <p:spPr bwMode="auto">
            <a:xfrm>
              <a:off x="613789" y="2896206"/>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34" name="Rectangle 33"/>
            <p:cNvSpPr/>
            <p:nvPr/>
          </p:nvSpPr>
          <p:spPr bwMode="auto">
            <a:xfrm>
              <a:off x="613789" y="360121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35" name="Rectangle 34"/>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cxnSp>
        <p:nvCxnSpPr>
          <p:cNvPr id="37" name="Curved Connector 36"/>
          <p:cNvCxnSpPr>
            <a:stCxn id="27" idx="3"/>
            <a:endCxn id="28" idx="3"/>
          </p:cNvCxnSpPr>
          <p:nvPr/>
        </p:nvCxnSpPr>
        <p:spPr>
          <a:xfrm flipH="1">
            <a:off x="4793901" y="2723583"/>
            <a:ext cx="72000" cy="848792"/>
          </a:xfrm>
          <a:prstGeom prst="curvedConnector3">
            <a:avLst>
              <a:gd name="adj1" fmla="val -3175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685901" y="3572375"/>
            <a:ext cx="108000" cy="848793"/>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967979"/>
            <a:ext cx="2626399" cy="1208792"/>
            <a:chOff x="4211958" y="3565334"/>
            <a:chExt cx="2232248" cy="1208792"/>
          </a:xfrm>
        </p:grpSpPr>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89%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89% in Q4)</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86%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87% in Q4)</a:t>
              </a:r>
            </a:p>
          </p:txBody>
        </p:sp>
      </p:grpSp>
      <p:sp>
        <p:nvSpPr>
          <p:cNvPr id="51" name="Rectangle 50"/>
          <p:cNvSpPr/>
          <p:nvPr/>
        </p:nvSpPr>
        <p:spPr bwMode="auto">
          <a:xfrm>
            <a:off x="8931349" y="3356375"/>
            <a:ext cx="2243332"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4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full applications to completions:77%</a:t>
            </a:r>
          </a:p>
          <a:p>
            <a:pPr eaLnBrk="0" fontAlgn="base" hangingPunct="0">
              <a:spcBef>
                <a:spcPct val="0"/>
              </a:spcBef>
              <a:spcAft>
                <a:spcPct val="0"/>
              </a:spcAft>
            </a:pPr>
            <a:r>
              <a:rPr lang="en-GB" sz="1400" i="1" dirty="0">
                <a:solidFill>
                  <a:schemeClr val="accent1"/>
                </a:solidFill>
                <a:latin typeface="Calibri" panose="020F0502020204030204" pitchFamily="34" charset="0"/>
                <a:ea typeface="ＭＳ Ｐゴシック" pitchFamily="1" charset="-128"/>
                <a:cs typeface="Calibri" panose="020F0502020204030204" pitchFamily="34" charset="0"/>
              </a:rPr>
              <a:t>(vs. 77% in Q4 and 72% Q1 2018 )</a:t>
            </a:r>
          </a:p>
        </p:txBody>
      </p:sp>
      <p:cxnSp>
        <p:nvCxnSpPr>
          <p:cNvPr id="52" name="Curved Connector 51"/>
          <p:cNvCxnSpPr>
            <a:stCxn id="45" idx="3"/>
            <a:endCxn id="46" idx="3"/>
          </p:cNvCxnSpPr>
          <p:nvPr/>
        </p:nvCxnSpPr>
        <p:spPr>
          <a:xfrm>
            <a:off x="8162045" y="3147979"/>
            <a:ext cx="12700" cy="848792"/>
          </a:xfrm>
          <a:prstGeom prst="curvedConnector3">
            <a:avLst>
              <a:gd name="adj1" fmla="val 3558134"/>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17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full application to completion is stable compared to last quarter, although it dropped slightly between January and March.</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Q1 respondents (300)</a:t>
            </a:r>
          </a:p>
        </p:txBody>
      </p:sp>
      <p:graphicFrame>
        <p:nvGraphicFramePr>
          <p:cNvPr id="47" name="Chart 46"/>
          <p:cNvGraphicFramePr/>
          <p:nvPr>
            <p:extLst>
              <p:ext uri="{D42A27DB-BD31-4B8C-83A1-F6EECF244321}">
                <p14:modId xmlns:p14="http://schemas.microsoft.com/office/powerpoint/2010/main" val="206122146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AutoShape 13"/>
          <p:cNvSpPr>
            <a:spLocks noChangeArrowheads="1"/>
          </p:cNvSpPr>
          <p:nvPr/>
        </p:nvSpPr>
        <p:spPr bwMode="auto">
          <a:xfrm>
            <a:off x="9660062" y="1568300"/>
            <a:ext cx="133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Q1 2019: 77</a:t>
            </a:r>
          </a:p>
        </p:txBody>
      </p:sp>
      <p:sp>
        <p:nvSpPr>
          <p:cNvPr id="23" name="AutoShape 13"/>
          <p:cNvSpPr>
            <a:spLocks noChangeArrowheads="1"/>
          </p:cNvSpPr>
          <p:nvPr/>
        </p:nvSpPr>
        <p:spPr bwMode="auto">
          <a:xfrm>
            <a:off x="690915"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76</a:t>
            </a:r>
          </a:p>
        </p:txBody>
      </p:sp>
      <p:sp>
        <p:nvSpPr>
          <p:cNvPr id="24" name="AutoShape 13"/>
          <p:cNvSpPr>
            <a:spLocks noChangeArrowheads="1"/>
          </p:cNvSpPr>
          <p:nvPr/>
        </p:nvSpPr>
        <p:spPr bwMode="auto">
          <a:xfrm>
            <a:off x="2185537"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75</a:t>
            </a:r>
          </a:p>
        </p:txBody>
      </p:sp>
      <p:sp>
        <p:nvSpPr>
          <p:cNvPr id="25" name="AutoShape 13"/>
          <p:cNvSpPr>
            <a:spLocks noChangeArrowheads="1"/>
          </p:cNvSpPr>
          <p:nvPr/>
        </p:nvSpPr>
        <p:spPr bwMode="auto">
          <a:xfrm>
            <a:off x="3680159"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72</a:t>
            </a:r>
          </a:p>
        </p:txBody>
      </p:sp>
      <p:sp>
        <p:nvSpPr>
          <p:cNvPr id="26" name="AutoShape 13"/>
          <p:cNvSpPr>
            <a:spLocks noChangeArrowheads="1"/>
          </p:cNvSpPr>
          <p:nvPr/>
        </p:nvSpPr>
        <p:spPr bwMode="auto">
          <a:xfrm>
            <a:off x="5174781"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75</a:t>
            </a:r>
          </a:p>
        </p:txBody>
      </p:sp>
      <p:sp>
        <p:nvSpPr>
          <p:cNvPr id="27" name="AutoShape 13"/>
          <p:cNvSpPr>
            <a:spLocks noChangeArrowheads="1"/>
          </p:cNvSpPr>
          <p:nvPr/>
        </p:nvSpPr>
        <p:spPr bwMode="auto">
          <a:xfrm>
            <a:off x="6669403"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72</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8164023" y="1563688"/>
            <a:ext cx="1332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77</a:t>
            </a:r>
          </a:p>
        </p:txBody>
      </p:sp>
    </p:spTree>
    <p:extLst>
      <p:ext uri="{BB962C8B-B14F-4D97-AF65-F5344CB8AC3E}">
        <p14:creationId xmlns:p14="http://schemas.microsoft.com/office/powerpoint/2010/main" val="212122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completion is slightly higher among those dealing with other specialist mortgages this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Q1 respondents (300)</a:t>
            </a:r>
          </a:p>
        </p:txBody>
      </p:sp>
      <p:graphicFrame>
        <p:nvGraphicFramePr>
          <p:cNvPr id="17" name="Chart 16"/>
          <p:cNvGraphicFramePr/>
          <p:nvPr>
            <p:extLst>
              <p:ext uri="{D42A27DB-BD31-4B8C-83A1-F6EECF244321}">
                <p14:modId xmlns:p14="http://schemas.microsoft.com/office/powerpoint/2010/main" val="1454377181"/>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3611664881"/>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Q4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79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72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6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fr-FR" dirty="0"/>
              <a:t>Background &amp; methodology</a:t>
            </a:r>
          </a:p>
        </p:txBody>
      </p:sp>
    </p:spTree>
    <p:extLst>
      <p:ext uri="{BB962C8B-B14F-4D97-AF65-F5344CB8AC3E}">
        <p14:creationId xmlns:p14="http://schemas.microsoft.com/office/powerpoint/2010/main" val="64373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Any questions</a:t>
            </a:r>
            <a:endParaRPr lang="fr-FR" sz="3200" dirty="0">
              <a:latin typeface="Calibri" panose="020F0502020204030204" pitchFamily="34" charset="0"/>
              <a:cs typeface="Calibri" panose="020F0502020204030204" pitchFamily="34" charset="0"/>
            </a:endParaRPr>
          </a:p>
        </p:txBody>
      </p:sp>
      <p:grpSp>
        <p:nvGrpSpPr>
          <p:cNvPr id="7" name="Group 6"/>
          <p:cNvGrpSpPr/>
          <p:nvPr/>
        </p:nvGrpSpPr>
        <p:grpSpPr>
          <a:xfrm>
            <a:off x="956725" y="1674111"/>
            <a:ext cx="10278550" cy="1864480"/>
            <a:chOff x="658754" y="1674111"/>
            <a:chExt cx="10278550" cy="1864480"/>
          </a:xfrm>
        </p:grpSpPr>
        <p:sp>
          <p:nvSpPr>
            <p:cNvPr id="16" name="TextBox 1"/>
            <p:cNvSpPr txBox="1"/>
            <p:nvPr/>
          </p:nvSpPr>
          <p:spPr>
            <a:xfrm>
              <a:off x="65875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MARK LONG,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1016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7966 454 958</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Mark.Long@bva-bdrc.com</a:t>
              </a:r>
            </a:p>
          </p:txBody>
        </p:sp>
        <p:sp>
          <p:nvSpPr>
            <p:cNvPr id="17" name="TextBox 9"/>
            <p:cNvSpPr txBox="1"/>
            <p:nvPr/>
          </p:nvSpPr>
          <p:spPr>
            <a:xfrm>
              <a:off x="632930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SAM BURTON, RESEARCH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0396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Sam.Burton@bva-bdrc.com</a:t>
              </a:r>
            </a:p>
            <a:p>
              <a:pPr lvl="1">
                <a:spcBef>
                  <a:spcPts val="600"/>
                </a:spcBef>
                <a:spcAft>
                  <a:spcPts val="600"/>
                </a:spcAft>
                <a:defRPr/>
              </a:pP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65875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475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875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6675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2930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530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30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93730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271501"/>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271500"/>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amburt\Downloads\smartphon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708122"/>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793" y="3127412"/>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708122"/>
              <a:ext cx="236760" cy="23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822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Background &amp; methodology</a:t>
            </a:r>
            <a:endParaRPr lang="fr-FR" sz="3200" dirty="0">
              <a:latin typeface="Calibri" panose="020F0502020204030204" pitchFamily="34" charset="0"/>
              <a:cs typeface="Calibri" panose="020F0502020204030204" pitchFamily="34" charset="0"/>
            </a:endParaRPr>
          </a:p>
        </p:txBody>
      </p:sp>
      <p:sp>
        <p:nvSpPr>
          <p:cNvPr id="25" name="TextBox 29"/>
          <p:cNvSpPr txBox="1"/>
          <p:nvPr/>
        </p:nvSpPr>
        <p:spPr>
          <a:xfrm>
            <a:off x="407360" y="1185863"/>
            <a:ext cx="10839450" cy="1708160"/>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The Intermediary Mortgage Lenders Association (IMLA) launched the </a:t>
            </a:r>
            <a:r>
              <a:rPr lang="en-GB" sz="1500" b="1" dirty="0">
                <a:solidFill>
                  <a:schemeClr val="tx2">
                    <a:lumMod val="50000"/>
                    <a:lumOff val="50000"/>
                  </a:schemeClr>
                </a:solidFill>
                <a:latin typeface="Calibri" panose="020F0502020204030204" pitchFamily="34" charset="0"/>
                <a:cs typeface="Calibri" panose="020F0502020204030204" pitchFamily="34" charset="0"/>
              </a:rPr>
              <a:t>Mortgage Market Tracker </a:t>
            </a:r>
            <a:r>
              <a:rPr lang="en-GB" sz="1500" dirty="0">
                <a:solidFill>
                  <a:schemeClr val="tx2">
                    <a:lumMod val="50000"/>
                    <a:lumOff val="50000"/>
                  </a:schemeClr>
                </a:solidFill>
                <a:latin typeface="Calibri" panose="020F0502020204030204" pitchFamily="34" charset="0"/>
                <a:cs typeface="Calibri" panose="020F0502020204030204" pitchFamily="34" charset="0"/>
              </a:rPr>
              <a:t>in November 2015. The Tracker uses data provided by BDRC’s Project Mercury. Project Mercury is a continuous monitor of intermediary lender marketing effectiveness and broker sentiment, launched in 2007.</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Existing business confidence questions on the survey are supplemented by additional questions measuring the conversion of Decision In Principle (DIP) to completion. This report  contains the results for </a:t>
            </a:r>
            <a:r>
              <a:rPr lang="en-GB" sz="1500" b="1" dirty="0">
                <a:solidFill>
                  <a:schemeClr val="tx2">
                    <a:lumMod val="50000"/>
                    <a:lumOff val="50000"/>
                  </a:schemeClr>
                </a:solidFill>
                <a:latin typeface="Calibri" panose="020F0502020204030204" pitchFamily="34" charset="0"/>
                <a:cs typeface="Calibri" panose="020F0502020204030204" pitchFamily="34" charset="0"/>
              </a:rPr>
              <a:t>Q1 2019</a:t>
            </a:r>
            <a:r>
              <a:rPr lang="en-GB" sz="1500" dirty="0">
                <a:solidFill>
                  <a:schemeClr val="tx2">
                    <a:lumMod val="50000"/>
                    <a:lumOff val="50000"/>
                  </a:schemeClr>
                </a:solidFill>
                <a:latin typeface="Calibri" panose="020F0502020204030204" pitchFamily="34" charset="0"/>
                <a:cs typeface="Calibri" panose="020F0502020204030204" pitchFamily="34" charset="0"/>
              </a:rPr>
              <a:t>.</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19" name="TextBox 10"/>
          <p:cNvSpPr txBox="1"/>
          <p:nvPr/>
        </p:nvSpPr>
        <p:spPr>
          <a:xfrm>
            <a:off x="1502662" y="3078639"/>
            <a:ext cx="2080182" cy="173893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WHO?</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 Intermediaries – advise customers on which lender to use, 24+ mortgages pa, not tied wholly to one lender, GB based. Sample sourced from Touchstone</a:t>
            </a:r>
          </a:p>
        </p:txBody>
      </p:sp>
      <p:sp>
        <p:nvSpPr>
          <p:cNvPr id="26" name="TextBox 10"/>
          <p:cNvSpPr txBox="1"/>
          <p:nvPr/>
        </p:nvSpPr>
        <p:spPr>
          <a:xfrm>
            <a:off x="4505921" y="3178667"/>
            <a:ext cx="2135842"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Monthly telephone interviews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(100 per month), average interview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c.30 minutes. Fieldwork by PRS (our sister company) </a:t>
            </a:r>
          </a:p>
        </p:txBody>
      </p:sp>
      <p:sp>
        <p:nvSpPr>
          <p:cNvPr id="27" name="TextBox 10"/>
          <p:cNvSpPr txBox="1"/>
          <p:nvPr/>
        </p:nvSpPr>
        <p:spPr>
          <a:xfrm>
            <a:off x="7579449" y="3278694"/>
            <a:ext cx="2050964" cy="133882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 MANY?</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Total of 300. Achieved sample weighted by firm size &amp; type to be representative of Matrix Solutions universe profile</a:t>
            </a:r>
          </a:p>
        </p:txBody>
      </p:sp>
      <p:grpSp>
        <p:nvGrpSpPr>
          <p:cNvPr id="28" name="Group 39"/>
          <p:cNvGrpSpPr/>
          <p:nvPr/>
        </p:nvGrpSpPr>
        <p:grpSpPr>
          <a:xfrm>
            <a:off x="1372753" y="2778109"/>
            <a:ext cx="2340000" cy="2340000"/>
            <a:chOff x="1387786" y="1433501"/>
            <a:chExt cx="1571636" cy="1571636"/>
          </a:xfrm>
        </p:grpSpPr>
        <p:sp>
          <p:nvSpPr>
            <p:cNvPr id="29" name="Arc 28"/>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0" name="Arc 29"/>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1" name="Group 39"/>
          <p:cNvGrpSpPr/>
          <p:nvPr/>
        </p:nvGrpSpPr>
        <p:grpSpPr>
          <a:xfrm>
            <a:off x="4403842" y="2778109"/>
            <a:ext cx="2340000" cy="2340000"/>
            <a:chOff x="1387786" y="1433501"/>
            <a:chExt cx="1571636" cy="1571636"/>
          </a:xfrm>
        </p:grpSpPr>
        <p:sp>
          <p:nvSpPr>
            <p:cNvPr id="32" name="Arc 31"/>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3" name="Arc 32"/>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4" name="Group 39"/>
          <p:cNvGrpSpPr/>
          <p:nvPr/>
        </p:nvGrpSpPr>
        <p:grpSpPr>
          <a:xfrm>
            <a:off x="7434931" y="2778109"/>
            <a:ext cx="2340000" cy="2340000"/>
            <a:chOff x="1387786" y="1433501"/>
            <a:chExt cx="1571636" cy="1571636"/>
          </a:xfrm>
        </p:grpSpPr>
        <p:sp>
          <p:nvSpPr>
            <p:cNvPr id="35" name="Arc 34"/>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6" name="Arc 35"/>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spTree>
    <p:extLst>
      <p:ext uri="{BB962C8B-B14F-4D97-AF65-F5344CB8AC3E}">
        <p14:creationId xmlns:p14="http://schemas.microsoft.com/office/powerpoint/2010/main" val="340948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271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Executive summary</a:t>
            </a:r>
            <a:endParaRPr lang="fr-FR" sz="3200" dirty="0">
              <a:latin typeface="Calibri" panose="020F0502020204030204" pitchFamily="34" charset="0"/>
              <a:cs typeface="Calibri" panose="020F0502020204030204" pitchFamily="34" charset="0"/>
            </a:endParaRPr>
          </a:p>
        </p:txBody>
      </p:sp>
      <p:grpSp>
        <p:nvGrpSpPr>
          <p:cNvPr id="20" name="Group 58"/>
          <p:cNvGrpSpPr/>
          <p:nvPr/>
        </p:nvGrpSpPr>
        <p:grpSpPr>
          <a:xfrm rot="16200000" flipV="1">
            <a:off x="77777" y="2509595"/>
            <a:ext cx="1656000" cy="87864"/>
            <a:chOff x="769516" y="4342213"/>
            <a:chExt cx="1930276" cy="81082"/>
          </a:xfrm>
        </p:grpSpPr>
        <p:sp>
          <p:nvSpPr>
            <p:cNvPr id="28" name="Rectangle 27"/>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58"/>
          <p:cNvGrpSpPr/>
          <p:nvPr/>
        </p:nvGrpSpPr>
        <p:grpSpPr>
          <a:xfrm rot="16200000" flipV="1">
            <a:off x="5740717" y="2509595"/>
            <a:ext cx="1656000" cy="87864"/>
            <a:chOff x="769516" y="4342213"/>
            <a:chExt cx="1930276" cy="81082"/>
          </a:xfrm>
        </p:grpSpPr>
        <p:sp>
          <p:nvSpPr>
            <p:cNvPr id="31" name="Rectangle 30"/>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58"/>
          <p:cNvGrpSpPr/>
          <p:nvPr/>
        </p:nvGrpSpPr>
        <p:grpSpPr>
          <a:xfrm rot="16200000" flipV="1">
            <a:off x="77778" y="4867992"/>
            <a:ext cx="1656000" cy="87864"/>
            <a:chOff x="769516" y="4342213"/>
            <a:chExt cx="1930276" cy="81082"/>
          </a:xfrm>
        </p:grpSpPr>
        <p:sp>
          <p:nvSpPr>
            <p:cNvPr id="34" name="Rectangle 33"/>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58"/>
          <p:cNvGrpSpPr/>
          <p:nvPr/>
        </p:nvGrpSpPr>
        <p:grpSpPr>
          <a:xfrm rot="16200000" flipV="1">
            <a:off x="5740718" y="4867992"/>
            <a:ext cx="1656000" cy="87864"/>
            <a:chOff x="769516" y="4342213"/>
            <a:chExt cx="1930276" cy="81082"/>
          </a:xfrm>
        </p:grpSpPr>
        <p:sp>
          <p:nvSpPr>
            <p:cNvPr id="45" name="Rectangle 44"/>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1"/>
          <p:cNvSpPr txBox="1"/>
          <p:nvPr/>
        </p:nvSpPr>
        <p:spPr>
          <a:xfrm>
            <a:off x="1020276" y="1725527"/>
            <a:ext cx="4536000" cy="1656000"/>
          </a:xfrm>
          <a:prstGeom prst="rect">
            <a:avLst/>
          </a:prstGeom>
          <a:noFill/>
        </p:spPr>
        <p:txBody>
          <a:bodyPr wrap="square" rtlCol="1" anchor="ctr">
            <a:noAutofit/>
          </a:bodyPr>
          <a:lstStyle/>
          <a:p>
            <a:pPr lvl="0">
              <a:defRPr/>
            </a:pP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Intermediary confidence has stabilised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at the start of the year having declined for successive quarters during 2018. </a:t>
            </a:r>
          </a:p>
          <a:p>
            <a:pPr lvl="0">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Business volumes also remain stable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81 cases in the last 12 months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as we enter the new year.</a:t>
            </a:r>
          </a:p>
        </p:txBody>
      </p:sp>
      <p:sp>
        <p:nvSpPr>
          <p:cNvPr id="48" name="TextBox 9"/>
          <p:cNvSpPr txBox="1"/>
          <p:nvPr/>
        </p:nvSpPr>
        <p:spPr>
          <a:xfrm>
            <a:off x="6690826" y="1725527"/>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Residential mortgages account for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two thirds (68%) of an intermediary’s workload</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BTL (25%) a quarter, with Specialist the balance (8%). </a:t>
            </a:r>
          </a:p>
          <a:p>
            <a:pPr lvl="0" algn="just">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Re-mortgages are the most significant area of activity (27% of all business).</a:t>
            </a:r>
            <a:endPar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endParaRPr>
          </a:p>
        </p:txBody>
      </p:sp>
      <p:sp>
        <p:nvSpPr>
          <p:cNvPr id="49" name="TextBox 1"/>
          <p:cNvSpPr txBox="1"/>
          <p:nvPr/>
        </p:nvSpPr>
        <p:spPr>
          <a:xfrm>
            <a:off x="1020276" y="4083924"/>
            <a:ext cx="4536000" cy="1656000"/>
          </a:xfrm>
          <a:prstGeom prst="rect">
            <a:avLst/>
          </a:prstGeom>
          <a:noFill/>
        </p:spPr>
        <p:txBody>
          <a:bodyPr wrap="square" rtlCol="1" anchor="ctr">
            <a:noAutofit/>
          </a:bodyPr>
          <a:lstStyle/>
          <a:p>
            <a:pPr lvl="0">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Business conversation rates improved in Q1 2019.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Almost 6 in 10 DIPs (56%) resulted in a completion this quarter</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up from 53% in Q4. </a:t>
            </a:r>
          </a:p>
          <a:p>
            <a:pPr lvl="0">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The average broker moved a pool of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26 DIPs to 15 completions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in the previous 3 months.</a:t>
            </a:r>
          </a:p>
        </p:txBody>
      </p:sp>
      <p:sp>
        <p:nvSpPr>
          <p:cNvPr id="50" name="TextBox 9"/>
          <p:cNvSpPr txBox="1"/>
          <p:nvPr/>
        </p:nvSpPr>
        <p:spPr>
          <a:xfrm>
            <a:off x="6690826" y="4083924"/>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If we focus on the final stages of the process,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77% of full applications resulted in a completion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this quarter, up from 72% 12 months ago. </a:t>
            </a:r>
          </a:p>
        </p:txBody>
      </p:sp>
    </p:spTree>
    <p:extLst>
      <p:ext uri="{BB962C8B-B14F-4D97-AF65-F5344CB8AC3E}">
        <p14:creationId xmlns:p14="http://schemas.microsoft.com/office/powerpoint/2010/main" val="23128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volumes and confidence</a:t>
            </a:r>
          </a:p>
        </p:txBody>
      </p:sp>
    </p:spTree>
    <p:extLst>
      <p:ext uri="{BB962C8B-B14F-4D97-AF65-F5344CB8AC3E}">
        <p14:creationId xmlns:p14="http://schemas.microsoft.com/office/powerpoint/2010/main" val="164797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Claimed volumes of mortgage cases, per year</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At an overall level, claimed case load volumes are relatively stable </a:t>
            </a:r>
            <a:r>
              <a:rPr lang="en-GB" sz="1700" b="1" dirty="0"/>
              <a:t>(at 81 cases) </a:t>
            </a:r>
            <a:r>
              <a:rPr lang="en-GB" sz="1700" dirty="0"/>
              <a:t>following a drop in Q3 ‘18. The underlying business mix profile is unchanged since the end of the year.</a:t>
            </a:r>
            <a:endParaRPr lang="en-GB" sz="1700" dirty="0">
              <a:latin typeface="Calibri" panose="020F0502020204030204" pitchFamily="34" charset="0"/>
              <a:cs typeface="Calibri" panose="020F0502020204030204" pitchFamily="34" charset="0"/>
            </a:endParaRPr>
          </a:p>
        </p:txBody>
      </p:sp>
      <p:sp>
        <p:nvSpPr>
          <p:cNvPr id="50" name="Rectangle 49"/>
          <p:cNvSpPr/>
          <p:nvPr/>
        </p:nvSpPr>
        <p:spPr bwMode="auto">
          <a:xfrm>
            <a:off x="396874"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All mortgages</a:t>
            </a:r>
          </a:p>
        </p:txBody>
      </p:sp>
      <p:sp>
        <p:nvSpPr>
          <p:cNvPr id="51" name="Rectangle 50"/>
          <p:cNvSpPr/>
          <p:nvPr/>
        </p:nvSpPr>
        <p:spPr bwMode="auto">
          <a:xfrm>
            <a:off x="5883496"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business mix (% of all cases per year)</a:t>
            </a:r>
          </a:p>
        </p:txBody>
      </p:sp>
      <p:graphicFrame>
        <p:nvGraphicFramePr>
          <p:cNvPr id="52" name="Chart 51"/>
          <p:cNvGraphicFramePr/>
          <p:nvPr>
            <p:extLst>
              <p:ext uri="{D42A27DB-BD31-4B8C-83A1-F6EECF244321}">
                <p14:modId xmlns:p14="http://schemas.microsoft.com/office/powerpoint/2010/main" val="2654862994"/>
              </p:ext>
            </p:extLst>
          </p:nvPr>
        </p:nvGraphicFramePr>
        <p:xfrm>
          <a:off x="411163" y="2340131"/>
          <a:ext cx="5040000" cy="3824131"/>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68"/>
          <p:cNvGrpSpPr>
            <a:grpSpLocks/>
          </p:cNvGrpSpPr>
          <p:nvPr/>
        </p:nvGrpSpPr>
        <p:grpSpPr bwMode="auto">
          <a:xfrm>
            <a:off x="944034" y="2003457"/>
            <a:ext cx="4043000" cy="461701"/>
            <a:chOff x="268" y="3405"/>
            <a:chExt cx="2759" cy="349"/>
          </a:xfrm>
        </p:grpSpPr>
        <p:sp>
          <p:nvSpPr>
            <p:cNvPr id="54" name="Text Box 65"/>
            <p:cNvSpPr txBox="1">
              <a:spLocks noChangeArrowheads="1"/>
            </p:cNvSpPr>
            <p:nvPr/>
          </p:nvSpPr>
          <p:spPr bwMode="auto">
            <a:xfrm>
              <a:off x="378" y="3405"/>
              <a:ext cx="2649"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dirty="0">
                  <a:solidFill>
                    <a:schemeClr val="tx2">
                      <a:lumMod val="50000"/>
                      <a:lumOff val="50000"/>
                    </a:schemeClr>
                  </a:solidFill>
                  <a:latin typeface="Calibri" panose="020F0502020204030204" pitchFamily="34" charset="0"/>
                  <a:cs typeface="Calibri" panose="020F0502020204030204" pitchFamily="34" charset="0"/>
                </a:rPr>
                <a:t>Gross lending on all mortgages per qr (Source UK Finance)*</a:t>
              </a:r>
              <a:br>
                <a:rPr lang="en-GB" dirty="0">
                  <a:solidFill>
                    <a:schemeClr val="tx2">
                      <a:lumMod val="50000"/>
                      <a:lumOff val="50000"/>
                    </a:schemeClr>
                  </a:solidFill>
                  <a:latin typeface="Calibri" panose="020F0502020204030204" pitchFamily="34" charset="0"/>
                  <a:cs typeface="Calibri" panose="020F0502020204030204" pitchFamily="34" charset="0"/>
                </a:rPr>
              </a:br>
              <a:r>
                <a:rPr lang="en-GB" dirty="0">
                  <a:solidFill>
                    <a:schemeClr val="tx2">
                      <a:lumMod val="50000"/>
                      <a:lumOff val="50000"/>
                    </a:schemeClr>
                  </a:solidFill>
                  <a:latin typeface="Calibri" panose="020F0502020204030204" pitchFamily="34" charset="0"/>
                  <a:cs typeface="Calibri" panose="020F0502020204030204" pitchFamily="34" charset="0"/>
                </a:rPr>
                <a:t>Average no. of cases per year</a:t>
              </a:r>
              <a:endParaRPr lang="en-US"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55" name="Rectangle 66"/>
            <p:cNvSpPr>
              <a:spLocks noChangeArrowheads="1"/>
            </p:cNvSpPr>
            <p:nvPr/>
          </p:nvSpPr>
          <p:spPr bwMode="auto">
            <a:xfrm>
              <a:off x="268" y="3484"/>
              <a:ext cx="120" cy="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56" name="Line 67"/>
            <p:cNvSpPr>
              <a:spLocks noChangeShapeType="1"/>
            </p:cNvSpPr>
            <p:nvPr/>
          </p:nvSpPr>
          <p:spPr bwMode="auto">
            <a:xfrm>
              <a:off x="268" y="3644"/>
              <a:ext cx="102"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57" name="Table 56"/>
          <p:cNvGraphicFramePr>
            <a:graphicFrameLocks noGrp="1"/>
          </p:cNvGraphicFramePr>
          <p:nvPr>
            <p:extLst>
              <p:ext uri="{D42A27DB-BD31-4B8C-83A1-F6EECF244321}">
                <p14:modId xmlns:p14="http://schemas.microsoft.com/office/powerpoint/2010/main" val="1833548994"/>
              </p:ext>
            </p:extLst>
          </p:nvPr>
        </p:nvGraphicFramePr>
        <p:xfrm>
          <a:off x="10114868" y="2307759"/>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9" name="Rectangle 58"/>
          <p:cNvSpPr/>
          <p:nvPr/>
        </p:nvSpPr>
        <p:spPr bwMode="auto">
          <a:xfrm>
            <a:off x="5883496" y="2222433"/>
            <a:ext cx="5039936" cy="12240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3"/>
                </a:solidFill>
                <a:latin typeface="Calibri" panose="020F0502020204030204" pitchFamily="34" charset="0"/>
                <a:cs typeface="Calibri" panose="020F0502020204030204" pitchFamily="34" charset="0"/>
              </a:rPr>
              <a:t>68%</a:t>
            </a:r>
            <a:r>
              <a:rPr lang="en-GB" sz="1400" dirty="0">
                <a:solidFill>
                  <a:schemeClr val="accent3"/>
                </a:solidFill>
                <a:latin typeface="Calibri" panose="020F0502020204030204" pitchFamily="34" charset="0"/>
                <a:cs typeface="Calibri" panose="020F0502020204030204" pitchFamily="34" charset="0"/>
              </a:rPr>
              <a:t> </a:t>
            </a:r>
          </a:p>
          <a:p>
            <a:r>
              <a:rPr lang="en-GB" sz="1400" b="1" dirty="0">
                <a:solidFill>
                  <a:schemeClr val="accent3"/>
                </a:solidFill>
                <a:latin typeface="Calibri" panose="020F0502020204030204" pitchFamily="34" charset="0"/>
                <a:cs typeface="Calibri" panose="020F0502020204030204" pitchFamily="34" charset="0"/>
              </a:rPr>
              <a:t>residential</a:t>
            </a:r>
          </a:p>
        </p:txBody>
      </p:sp>
      <p:sp>
        <p:nvSpPr>
          <p:cNvPr id="60" name="Rectangle 59"/>
          <p:cNvSpPr/>
          <p:nvPr/>
        </p:nvSpPr>
        <p:spPr bwMode="auto">
          <a:xfrm>
            <a:off x="5883496" y="3679266"/>
            <a:ext cx="5039998" cy="1224000"/>
          </a:xfrm>
          <a:prstGeom prst="rect">
            <a:avLst/>
          </a:prstGeom>
          <a:noFill/>
          <a:ln w="12700" cap="flat" cmpd="sng" algn="ctr">
            <a:solidFill>
              <a:schemeClr val="accent5"/>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5"/>
                </a:solidFill>
                <a:latin typeface="Calibri" panose="020F0502020204030204" pitchFamily="34" charset="0"/>
                <a:cs typeface="Calibri" panose="020F0502020204030204" pitchFamily="34" charset="0"/>
              </a:rPr>
              <a:t>25% </a:t>
            </a:r>
          </a:p>
          <a:p>
            <a:r>
              <a:rPr lang="en-GB" sz="1400" b="1" dirty="0">
                <a:solidFill>
                  <a:schemeClr val="accent5"/>
                </a:solidFill>
                <a:latin typeface="Calibri" panose="020F0502020204030204" pitchFamily="34" charset="0"/>
                <a:cs typeface="Calibri" panose="020F0502020204030204" pitchFamily="34" charset="0"/>
              </a:rPr>
              <a:t>BTL</a:t>
            </a:r>
          </a:p>
        </p:txBody>
      </p:sp>
      <p:sp>
        <p:nvSpPr>
          <p:cNvPr id="61" name="Rectangle 60"/>
          <p:cNvSpPr/>
          <p:nvPr/>
        </p:nvSpPr>
        <p:spPr bwMode="auto">
          <a:xfrm>
            <a:off x="5883496" y="5136099"/>
            <a:ext cx="5040000" cy="860940"/>
          </a:xfrm>
          <a:prstGeom prst="rect">
            <a:avLst/>
          </a:prstGeom>
          <a:noFill/>
          <a:ln w="12700" cap="flat" cmpd="sng" algn="ctr">
            <a:solidFill>
              <a:schemeClr val="accent6"/>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6"/>
                </a:solidFill>
                <a:latin typeface="Calibri" panose="020F0502020204030204" pitchFamily="34" charset="0"/>
                <a:cs typeface="Calibri" panose="020F0502020204030204" pitchFamily="34" charset="0"/>
              </a:rPr>
              <a:t>8%</a:t>
            </a:r>
            <a:r>
              <a:rPr lang="en-GB" sz="1400" dirty="0">
                <a:solidFill>
                  <a:schemeClr val="accent6"/>
                </a:solidFill>
                <a:latin typeface="Calibri" panose="020F0502020204030204" pitchFamily="34" charset="0"/>
                <a:cs typeface="Calibri" panose="020F0502020204030204" pitchFamily="34" charset="0"/>
              </a:rPr>
              <a:t> </a:t>
            </a:r>
          </a:p>
          <a:p>
            <a:r>
              <a:rPr lang="en-GB" sz="1400" b="1" dirty="0">
                <a:solidFill>
                  <a:schemeClr val="accent6"/>
                </a:solidFill>
                <a:latin typeface="Calibri" panose="020F0502020204030204" pitchFamily="34" charset="0"/>
                <a:cs typeface="Calibri" panose="020F0502020204030204" pitchFamily="34" charset="0"/>
              </a:rPr>
              <a:t>Specialist</a:t>
            </a:r>
          </a:p>
        </p:txBody>
      </p:sp>
      <p:graphicFrame>
        <p:nvGraphicFramePr>
          <p:cNvPr id="64" name="Table 63"/>
          <p:cNvGraphicFramePr>
            <a:graphicFrameLocks noGrp="1"/>
          </p:cNvGraphicFramePr>
          <p:nvPr>
            <p:extLst>
              <p:ext uri="{D42A27DB-BD31-4B8C-83A1-F6EECF244321}">
                <p14:modId xmlns:p14="http://schemas.microsoft.com/office/powerpoint/2010/main" val="3667913941"/>
              </p:ext>
            </p:extLst>
          </p:nvPr>
        </p:nvGraphicFramePr>
        <p:xfrm>
          <a:off x="10114868" y="3751266"/>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1385063551"/>
              </p:ext>
            </p:extLst>
          </p:nvPr>
        </p:nvGraphicFramePr>
        <p:xfrm>
          <a:off x="10114868" y="5254849"/>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2" name="Chart 21">
            <a:extLst>
              <a:ext uri="{FF2B5EF4-FFF2-40B4-BE49-F238E27FC236}">
                <a16:creationId xmlns:a16="http://schemas.microsoft.com/office/drawing/2014/main" id="{9B282FE7-0277-7743-8FFC-724CF36DEF6A}"/>
              </a:ext>
            </a:extLst>
          </p:cNvPr>
          <p:cNvGraphicFramePr/>
          <p:nvPr>
            <p:extLst>
              <p:ext uri="{D42A27DB-BD31-4B8C-83A1-F6EECF244321}">
                <p14:modId xmlns:p14="http://schemas.microsoft.com/office/powerpoint/2010/main" val="1575319267"/>
              </p:ext>
            </p:extLst>
          </p:nvPr>
        </p:nvGraphicFramePr>
        <p:xfrm>
          <a:off x="6947065" y="2147655"/>
          <a:ext cx="3158632" cy="4016607"/>
        </p:xfrm>
        <a:graphic>
          <a:graphicData uri="http://schemas.openxmlformats.org/drawingml/2006/chart">
            <c:chart xmlns:c="http://schemas.openxmlformats.org/drawingml/2006/chart" xmlns:r="http://schemas.openxmlformats.org/officeDocument/2006/relationships" r:id="rId3"/>
          </a:graphicData>
        </a:graphic>
      </p:graphicFrame>
      <p:sp>
        <p:nvSpPr>
          <p:cNvPr id="18"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A5B73"/>
                </a:solidFill>
                <a:effectLst/>
                <a:uLnTx/>
                <a:uFillTx/>
                <a:latin typeface="Segoe UI" charset="0"/>
                <a:cs typeface="Segoe UI" charset="0"/>
              </a:rPr>
              <a:t>*not published at time of this report</a:t>
            </a:r>
          </a:p>
        </p:txBody>
      </p:sp>
    </p:spTree>
    <p:extLst>
      <p:ext uri="{BB962C8B-B14F-4D97-AF65-F5344CB8AC3E}">
        <p14:creationId xmlns:p14="http://schemas.microsoft.com/office/powerpoint/2010/main" val="37578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Confidence in outlook</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Intermediary confidence has stabilised.  Perceived outlook for the industry is significantly weaker than either the channel per se or an intermediary’s own firm.</a:t>
            </a:r>
          </a:p>
        </p:txBody>
      </p:sp>
      <p:grpSp>
        <p:nvGrpSpPr>
          <p:cNvPr id="21" name="Group 20"/>
          <p:cNvGrpSpPr/>
          <p:nvPr/>
        </p:nvGrpSpPr>
        <p:grpSpPr>
          <a:xfrm>
            <a:off x="396874" y="2289694"/>
            <a:ext cx="3420000" cy="3464720"/>
            <a:chOff x="320441" y="1491629"/>
            <a:chExt cx="2664002" cy="2866039"/>
          </a:xfrm>
        </p:grpSpPr>
        <p:graphicFrame>
          <p:nvGraphicFramePr>
            <p:cNvPr id="22" name="Chart 21"/>
            <p:cNvGraphicFramePr/>
            <p:nvPr>
              <p:extLst>
                <p:ext uri="{D42A27DB-BD31-4B8C-83A1-F6EECF244321}">
                  <p14:modId xmlns:p14="http://schemas.microsoft.com/office/powerpoint/2010/main" val="601621737"/>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504269"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2016</a:t>
              </a:r>
            </a:p>
          </p:txBody>
        </p:sp>
        <p:sp>
          <p:nvSpPr>
            <p:cNvPr id="24" name="TextBox 23"/>
            <p:cNvSpPr txBox="1"/>
            <p:nvPr/>
          </p:nvSpPr>
          <p:spPr>
            <a:xfrm>
              <a:off x="1263938"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2017</a:t>
              </a:r>
            </a:p>
          </p:txBody>
        </p:sp>
        <p:sp>
          <p:nvSpPr>
            <p:cNvPr id="25" name="TextBox 24"/>
            <p:cNvSpPr txBox="1"/>
            <p:nvPr/>
          </p:nvSpPr>
          <p:spPr>
            <a:xfrm>
              <a:off x="2104262"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2018</a:t>
              </a:r>
            </a:p>
          </p:txBody>
        </p:sp>
      </p:grpSp>
      <p:grpSp>
        <p:nvGrpSpPr>
          <p:cNvPr id="26" name="Group 25"/>
          <p:cNvGrpSpPr/>
          <p:nvPr/>
        </p:nvGrpSpPr>
        <p:grpSpPr>
          <a:xfrm>
            <a:off x="4109477" y="2289694"/>
            <a:ext cx="3420000" cy="3464720"/>
            <a:chOff x="320441" y="1491629"/>
            <a:chExt cx="2664002" cy="2866039"/>
          </a:xfrm>
        </p:grpSpPr>
        <p:graphicFrame>
          <p:nvGraphicFramePr>
            <p:cNvPr id="27" name="Chart 26"/>
            <p:cNvGraphicFramePr/>
            <p:nvPr>
              <p:extLst>
                <p:ext uri="{D42A27DB-BD31-4B8C-83A1-F6EECF244321}">
                  <p14:modId xmlns:p14="http://schemas.microsoft.com/office/powerpoint/2010/main" val="1206811827"/>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459271" y="4060197"/>
              <a:ext cx="371067"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2016</a:t>
              </a:r>
            </a:p>
          </p:txBody>
        </p:sp>
        <p:sp>
          <p:nvSpPr>
            <p:cNvPr id="29" name="TextBox 28"/>
            <p:cNvSpPr txBox="1"/>
            <p:nvPr/>
          </p:nvSpPr>
          <p:spPr>
            <a:xfrm>
              <a:off x="1263941"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2017</a:t>
              </a:r>
            </a:p>
          </p:txBody>
        </p:sp>
        <p:sp>
          <p:nvSpPr>
            <p:cNvPr id="30" name="TextBox 29"/>
            <p:cNvSpPr txBox="1"/>
            <p:nvPr/>
          </p:nvSpPr>
          <p:spPr>
            <a:xfrm>
              <a:off x="2087696" y="4060197"/>
              <a:ext cx="369819"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2018</a:t>
              </a:r>
            </a:p>
          </p:txBody>
        </p:sp>
      </p:grpSp>
      <p:grpSp>
        <p:nvGrpSpPr>
          <p:cNvPr id="31" name="Group 30"/>
          <p:cNvGrpSpPr/>
          <p:nvPr/>
        </p:nvGrpSpPr>
        <p:grpSpPr>
          <a:xfrm>
            <a:off x="7837847" y="2289694"/>
            <a:ext cx="3420000" cy="3464720"/>
            <a:chOff x="320441" y="1491629"/>
            <a:chExt cx="2664002" cy="2866039"/>
          </a:xfrm>
        </p:grpSpPr>
        <p:graphicFrame>
          <p:nvGraphicFramePr>
            <p:cNvPr id="32" name="Chart 31"/>
            <p:cNvGraphicFramePr/>
            <p:nvPr>
              <p:extLst>
                <p:ext uri="{D42A27DB-BD31-4B8C-83A1-F6EECF244321}">
                  <p14:modId xmlns:p14="http://schemas.microsoft.com/office/powerpoint/2010/main" val="237130889"/>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465205" y="4060197"/>
              <a:ext cx="371067"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2016</a:t>
              </a:r>
            </a:p>
          </p:txBody>
        </p:sp>
        <p:sp>
          <p:nvSpPr>
            <p:cNvPr id="34" name="TextBox 33"/>
            <p:cNvSpPr txBox="1"/>
            <p:nvPr/>
          </p:nvSpPr>
          <p:spPr>
            <a:xfrm>
              <a:off x="1288784"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2017</a:t>
              </a:r>
            </a:p>
          </p:txBody>
        </p:sp>
        <p:sp>
          <p:nvSpPr>
            <p:cNvPr id="35" name="TextBox 34"/>
            <p:cNvSpPr txBox="1"/>
            <p:nvPr/>
          </p:nvSpPr>
          <p:spPr>
            <a:xfrm>
              <a:off x="2112542" y="4060197"/>
              <a:ext cx="369819"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2018</a:t>
              </a:r>
            </a:p>
          </p:txBody>
        </p:sp>
      </p:grpSp>
      <p:grpSp>
        <p:nvGrpSpPr>
          <p:cNvPr id="36" name="Group 35"/>
          <p:cNvGrpSpPr/>
          <p:nvPr/>
        </p:nvGrpSpPr>
        <p:grpSpPr>
          <a:xfrm>
            <a:off x="2732408" y="5798603"/>
            <a:ext cx="6315923" cy="276999"/>
            <a:chOff x="1583577" y="4333504"/>
            <a:chExt cx="6315923" cy="276999"/>
          </a:xfrm>
        </p:grpSpPr>
        <p:sp>
          <p:nvSpPr>
            <p:cNvPr id="37"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Very confident</a:t>
              </a:r>
            </a:p>
          </p:txBody>
        </p:sp>
        <p:grpSp>
          <p:nvGrpSpPr>
            <p:cNvPr id="38" name="Group 57"/>
            <p:cNvGrpSpPr>
              <a:grpSpLocks/>
            </p:cNvGrpSpPr>
            <p:nvPr/>
          </p:nvGrpSpPr>
          <p:grpSpPr bwMode="auto">
            <a:xfrm>
              <a:off x="1583577" y="4408809"/>
              <a:ext cx="4930800" cy="127000"/>
              <a:chOff x="4434" y="627"/>
              <a:chExt cx="4694" cy="96"/>
            </a:xfrm>
          </p:grpSpPr>
          <p:sp>
            <p:nvSpPr>
              <p:cNvPr id="42"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43"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44"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45"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grpSp>
        <p:sp>
          <p:nvSpPr>
            <p:cNvPr id="39" name="Rectangle 38"/>
            <p:cNvSpPr/>
            <p:nvPr/>
          </p:nvSpPr>
          <p:spPr>
            <a:xfrm>
              <a:off x="3294756" y="4333504"/>
              <a:ext cx="1146789" cy="276999"/>
            </a:xfrm>
            <a:prstGeom prst="rect">
              <a:avLst/>
            </a:prstGeom>
          </p:spPr>
          <p:txBody>
            <a:bodyPr wrap="none">
              <a:spAutoFit/>
            </a:bodyPr>
            <a:lstStyle/>
            <a:p>
              <a:pPr lvl="0">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Fairly confident</a:t>
              </a:r>
            </a:p>
          </p:txBody>
        </p:sp>
        <p:sp>
          <p:nvSpPr>
            <p:cNvPr id="40" name="Rectangle 39"/>
            <p:cNvSpPr/>
            <p:nvPr/>
          </p:nvSpPr>
          <p:spPr>
            <a:xfrm>
              <a:off x="4904041" y="4333504"/>
              <a:ext cx="1348959" cy="276999"/>
            </a:xfrm>
            <a:prstGeom prst="rect">
              <a:avLst/>
            </a:prstGeom>
          </p:spPr>
          <p:txBody>
            <a:bodyPr wrap="none">
              <a:spAutoFit/>
            </a:bodyPr>
            <a:lstStyle/>
            <a:p>
              <a:pPr lvl="0">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Not very confident</a:t>
              </a:r>
            </a:p>
          </p:txBody>
        </p:sp>
        <p:sp>
          <p:nvSpPr>
            <p:cNvPr id="41" name="Rectangle 40"/>
            <p:cNvSpPr/>
            <p:nvPr/>
          </p:nvSpPr>
          <p:spPr>
            <a:xfrm>
              <a:off x="6514377" y="4333504"/>
              <a:ext cx="1385123" cy="276999"/>
            </a:xfrm>
            <a:prstGeom prst="rect">
              <a:avLst/>
            </a:prstGeom>
          </p:spPr>
          <p:txBody>
            <a:bodyPr wrap="none">
              <a:spAutoFit/>
            </a:bodyPr>
            <a:lstStyle/>
            <a:p>
              <a:pPr lvl="0">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Not at all confident</a:t>
              </a:r>
              <a:endParaRPr lang="en-US" sz="1200" dirty="0">
                <a:solidFill>
                  <a:schemeClr val="tx2">
                    <a:lumMod val="50000"/>
                    <a:lumOff val="50000"/>
                  </a:schemeClr>
                </a:solidFill>
                <a:latin typeface="Calibri" panose="020F0502020204030204" pitchFamily="34" charset="0"/>
                <a:cs typeface="Calibri" panose="020F0502020204030204" pitchFamily="34" charset="0"/>
              </a:endParaRPr>
            </a:p>
          </p:txBody>
        </p:sp>
      </p:grpSp>
      <p:sp>
        <p:nvSpPr>
          <p:cNvPr id="46" name="Rectangle 45"/>
          <p:cNvSpPr/>
          <p:nvPr/>
        </p:nvSpPr>
        <p:spPr bwMode="auto">
          <a:xfrm>
            <a:off x="396874" y="1565994"/>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…for mortgage industry</a:t>
            </a:r>
          </a:p>
        </p:txBody>
      </p:sp>
      <p:sp>
        <p:nvSpPr>
          <p:cNvPr id="48" name="Rectangle 47"/>
          <p:cNvSpPr/>
          <p:nvPr/>
        </p:nvSpPr>
        <p:spPr bwMode="auto">
          <a:xfrm>
            <a:off x="4109477" y="1565994"/>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…for intermediary sector</a:t>
            </a:r>
          </a:p>
        </p:txBody>
      </p:sp>
      <p:sp>
        <p:nvSpPr>
          <p:cNvPr id="49" name="Rectangle 48"/>
          <p:cNvSpPr/>
          <p:nvPr/>
        </p:nvSpPr>
        <p:spPr bwMode="auto">
          <a:xfrm>
            <a:off x="7837847" y="1565994"/>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…for own business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QH1a. Currently, how confident do you feel about the business outlook for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QH1b. And how confident do you feel about the business outlook for the intermediary sector of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QH1c. And how confident do you feel about the business outlook for your own firm?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Base: All respondents (300)</a:t>
            </a:r>
          </a:p>
        </p:txBody>
      </p:sp>
      <p:sp>
        <p:nvSpPr>
          <p:cNvPr id="47" name="TextBox 46">
            <a:extLst>
              <a:ext uri="{FF2B5EF4-FFF2-40B4-BE49-F238E27FC236}">
                <a16:creationId xmlns:a16="http://schemas.microsoft.com/office/drawing/2014/main" id="{C8AD4B53-2DFD-9E4A-BB45-4A72172A3165}"/>
              </a:ext>
            </a:extLst>
          </p:cNvPr>
          <p:cNvSpPr txBox="1"/>
          <p:nvPr/>
        </p:nvSpPr>
        <p:spPr>
          <a:xfrm>
            <a:off x="3434737" y="5393032"/>
            <a:ext cx="471561" cy="263353"/>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2019</a:t>
            </a:r>
          </a:p>
        </p:txBody>
      </p:sp>
      <p:sp>
        <p:nvSpPr>
          <p:cNvPr id="50" name="TextBox 49">
            <a:extLst>
              <a:ext uri="{FF2B5EF4-FFF2-40B4-BE49-F238E27FC236}">
                <a16:creationId xmlns:a16="http://schemas.microsoft.com/office/drawing/2014/main" id="{BE9678C3-A4BE-6842-BD80-5CBC88E27938}"/>
              </a:ext>
            </a:extLst>
          </p:cNvPr>
          <p:cNvSpPr txBox="1"/>
          <p:nvPr/>
        </p:nvSpPr>
        <p:spPr>
          <a:xfrm>
            <a:off x="7115449" y="5393032"/>
            <a:ext cx="471561" cy="263353"/>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2019</a:t>
            </a:r>
          </a:p>
        </p:txBody>
      </p:sp>
      <p:sp>
        <p:nvSpPr>
          <p:cNvPr id="51" name="TextBox 50">
            <a:extLst>
              <a:ext uri="{FF2B5EF4-FFF2-40B4-BE49-F238E27FC236}">
                <a16:creationId xmlns:a16="http://schemas.microsoft.com/office/drawing/2014/main" id="{B1B877FC-4AC1-2544-8C01-70768EAB83EE}"/>
              </a:ext>
            </a:extLst>
          </p:cNvPr>
          <p:cNvSpPr txBox="1"/>
          <p:nvPr/>
        </p:nvSpPr>
        <p:spPr>
          <a:xfrm>
            <a:off x="10854441" y="5393032"/>
            <a:ext cx="471561" cy="263353"/>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2019</a:t>
            </a:r>
          </a:p>
        </p:txBody>
      </p:sp>
    </p:spTree>
    <p:extLst>
      <p:ext uri="{BB962C8B-B14F-4D97-AF65-F5344CB8AC3E}">
        <p14:creationId xmlns:p14="http://schemas.microsoft.com/office/powerpoint/2010/main" val="1746610691"/>
      </p:ext>
    </p:extLst>
  </p:cSld>
  <p:clrMapOvr>
    <a:masterClrMapping/>
  </p:clrMapOvr>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Verdana"/>
            <a:cs typeface="Verdan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15385</TotalTime>
  <Words>3029</Words>
  <Application>Microsoft Office PowerPoint</Application>
  <PresentationFormat>Widescreen</PresentationFormat>
  <Paragraphs>420</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Roboto Condensed</vt:lpstr>
      <vt:lpstr>Segoe UI</vt:lpstr>
      <vt:lpstr>Segoe UI Semibold</vt:lpstr>
      <vt:lpstr>Office Theme</vt:lpstr>
      <vt:lpstr>PowerPoint Presentation</vt:lpstr>
      <vt:lpstr>Contents</vt:lpstr>
      <vt:lpstr>Background &amp; methodology</vt:lpstr>
      <vt:lpstr>Background &amp; methodology</vt:lpstr>
      <vt:lpstr>Executive summary</vt:lpstr>
      <vt:lpstr>Executive summary</vt:lpstr>
      <vt:lpstr>Business volumes and confidence</vt:lpstr>
      <vt:lpstr>Claimed volumes of mortgage cases, per year</vt:lpstr>
      <vt:lpstr>Confidence in outlook</vt:lpstr>
      <vt:lpstr>Net* intermediary confidence trends</vt:lpstr>
      <vt:lpstr>Positive reasons for felt level of confidence in one’s own business…</vt:lpstr>
      <vt:lpstr>Negative reasons for lower confidence in one’s own business…</vt:lpstr>
      <vt:lpstr>Reasons for felt level of confidence in own business</vt:lpstr>
      <vt:lpstr>Business flow</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resulting in an offer (%) – By business</vt:lpstr>
      <vt:lpstr>Offers resulting in a completion (%)</vt:lpstr>
      <vt:lpstr>Offers resulting in a completion (%) – By business</vt:lpstr>
      <vt:lpstr>Conversion from DIP to completion</vt:lpstr>
      <vt:lpstr>Conversion from DIP to completion – By business</vt:lpstr>
      <vt:lpstr>Conversion from full application to completion</vt:lpstr>
      <vt:lpstr>Conversion from full application to completion (%)</vt:lpstr>
      <vt:lpstr>Conversion from full application to completion – By business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Kate Davies</cp:lastModifiedBy>
  <cp:revision>1522</cp:revision>
  <cp:lastPrinted>2018-10-23T15:40:05Z</cp:lastPrinted>
  <dcterms:created xsi:type="dcterms:W3CDTF">2015-04-13T07:09:46Z</dcterms:created>
  <dcterms:modified xsi:type="dcterms:W3CDTF">2019-06-03T09:06:57Z</dcterms:modified>
</cp:coreProperties>
</file>