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827" r:id="rId5"/>
    <p:sldId id="847" r:id="rId6"/>
    <p:sldId id="829" r:id="rId7"/>
    <p:sldId id="848" r:id="rId8"/>
    <p:sldId id="849" r:id="rId9"/>
    <p:sldId id="850" r:id="rId10"/>
    <p:sldId id="851" r:id="rId11"/>
    <p:sldId id="877" r:id="rId12"/>
    <p:sldId id="891" r:id="rId13"/>
    <p:sldId id="898" r:id="rId14"/>
    <p:sldId id="899" r:id="rId15"/>
    <p:sldId id="900" r:id="rId16"/>
    <p:sldId id="858" r:id="rId17"/>
    <p:sldId id="879" r:id="rId18"/>
    <p:sldId id="860" r:id="rId19"/>
    <p:sldId id="901" r:id="rId20"/>
    <p:sldId id="862" r:id="rId21"/>
    <p:sldId id="902" r:id="rId22"/>
    <p:sldId id="864" r:id="rId23"/>
    <p:sldId id="903" r:id="rId24"/>
    <p:sldId id="866" r:id="rId25"/>
    <p:sldId id="904" r:id="rId26"/>
    <p:sldId id="868" r:id="rId27"/>
    <p:sldId id="905" r:id="rId28"/>
    <p:sldId id="870" r:id="rId29"/>
    <p:sldId id="907" r:id="rId30"/>
    <p:sldId id="906" r:id="rId31"/>
    <p:sldId id="873" r:id="rId32"/>
    <p:sldId id="874"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2341" userDrawn="1">
          <p15:clr>
            <a:srgbClr val="A4A3A4"/>
          </p15:clr>
        </p15:guide>
        <p15:guide id="4" pos="3505">
          <p15:clr>
            <a:srgbClr val="A4A3A4"/>
          </p15:clr>
        </p15:guide>
        <p15:guide id="5" orient="horz" pos="958" userDrawn="1">
          <p15:clr>
            <a:srgbClr val="A4A3A4"/>
          </p15:clr>
        </p15:guide>
        <p15:guide id="6" orient="horz" pos="754" userDrawn="1">
          <p15:clr>
            <a:srgbClr val="A4A3A4"/>
          </p15:clr>
        </p15:guide>
        <p15:guide id="7" orient="horz" pos="3883">
          <p15:clr>
            <a:srgbClr val="A4A3A4"/>
          </p15:clr>
        </p15:guide>
        <p15:guide id="8" orient="horz" pos="686" userDrawn="1">
          <p15:clr>
            <a:srgbClr val="A4A3A4"/>
          </p15:clr>
        </p15:guide>
        <p15:guide id="9" pos="7083" userDrawn="1">
          <p15:clr>
            <a:srgbClr val="A4A3A4"/>
          </p15:clr>
        </p15:guide>
        <p15:guide id="10" pos="267">
          <p15:clr>
            <a:srgbClr val="A4A3A4"/>
          </p15:clr>
        </p15:guide>
        <p15:guide id="11" pos="259">
          <p15:clr>
            <a:srgbClr val="A4A3A4"/>
          </p15:clr>
        </p15:guide>
        <p15:guide id="12" pos="66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7F7F7F"/>
    <a:srgbClr val="404040"/>
    <a:srgbClr val="57585A"/>
    <a:srgbClr val="F84A04"/>
    <a:srgbClr val="FB6B00"/>
    <a:srgbClr val="FB6500"/>
    <a:srgbClr val="F75704"/>
    <a:srgbClr val="EF2E0A"/>
    <a:srgbClr val="FB6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94434" autoAdjust="0"/>
  </p:normalViewPr>
  <p:slideViewPr>
    <p:cSldViewPr snapToGrid="0" showGuides="1">
      <p:cViewPr varScale="1">
        <p:scale>
          <a:sx n="68" d="100"/>
          <a:sy n="68" d="100"/>
        </p:scale>
        <p:origin x="402" y="60"/>
      </p:cViewPr>
      <p:guideLst>
        <p:guide orient="horz" pos="2160"/>
        <p:guide pos="3817"/>
        <p:guide orient="horz" pos="2341"/>
        <p:guide pos="3505"/>
        <p:guide orient="horz" pos="958"/>
        <p:guide orient="horz" pos="754"/>
        <p:guide orient="horz" pos="3883"/>
        <p:guide orient="horz" pos="686"/>
        <p:guide pos="7083"/>
        <p:guide pos="267"/>
        <p:guide pos="259"/>
        <p:guide pos="6607"/>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Chason" userId="35e2d6b9-50ac-489f-9cb3-2d704f920436" providerId="ADAL" clId="{0F0393E1-599B-435C-A902-4EECA6362BB8}"/>
    <pc:docChg chg="modSld">
      <pc:chgData name="Max Chason" userId="35e2d6b9-50ac-489f-9cb3-2d704f920436" providerId="ADAL" clId="{0F0393E1-599B-435C-A902-4EECA6362BB8}" dt="2020-08-07T06:39:23.626" v="3" actId="27918"/>
      <pc:docMkLst>
        <pc:docMk/>
      </pc:docMkLst>
      <pc:sldChg chg="mod">
        <pc:chgData name="Max Chason" userId="35e2d6b9-50ac-489f-9cb3-2d704f920436" providerId="ADAL" clId="{0F0393E1-599B-435C-A902-4EECA6362BB8}" dt="2020-08-07T06:35:48.897" v="1" actId="27918"/>
        <pc:sldMkLst>
          <pc:docMk/>
          <pc:sldMk cId="375789463" sldId="877"/>
        </pc:sldMkLst>
      </pc:sldChg>
      <pc:sldChg chg="mod">
        <pc:chgData name="Max Chason" userId="35e2d6b9-50ac-489f-9cb3-2d704f920436" providerId="ADAL" clId="{0F0393E1-599B-435C-A902-4EECA6362BB8}" dt="2020-08-07T06:39:23.626" v="3" actId="27918"/>
        <pc:sldMkLst>
          <pc:docMk/>
          <pc:sldMk cId="1498004677" sldId="89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18253968253968E-2"/>
          <c:y val="0.15276673314800146"/>
          <c:w val="0.94456349206349211"/>
          <c:h val="0.70415814730196202"/>
        </c:manualLayout>
      </c:layout>
      <c:barChart>
        <c:barDir val="col"/>
        <c:grouping val="clustered"/>
        <c:varyColors val="0"/>
        <c:ser>
          <c:idx val="1"/>
          <c:order val="1"/>
          <c:spPr>
            <a:solidFill>
              <a:schemeClr val="accent3"/>
            </a:solidFill>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63-4470-B26D-5A0BE2E56460}"/>
                </c:ext>
              </c:extLst>
            </c:dLbl>
            <c:spPr>
              <a:noFill/>
              <a:ln>
                <a:noFill/>
              </a:ln>
              <a:effectLst/>
            </c:spPr>
            <c:txPr>
              <a:bodyPr wrap="square" lIns="38100" tIns="19050" rIns="38100" bIns="19050" anchor="ctr">
                <a:spAutoFit/>
              </a:bodyPr>
              <a:lstStyle/>
              <a:p>
                <a:pPr>
                  <a:defRPr sz="1100">
                    <a:solidFill>
                      <a:schemeClr val="accent3"/>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Sheet1!$AA$1:$AQ$1</c:f>
              <c:strCache>
                <c:ptCount val="17"/>
                <c:pt idx="0">
                  <c:v>Q2'16</c:v>
                </c:pt>
                <c:pt idx="1">
                  <c:v>Q3'16</c:v>
                </c:pt>
                <c:pt idx="2">
                  <c:v>Q4'16</c:v>
                </c:pt>
                <c:pt idx="3">
                  <c:v>Q1'17</c:v>
                </c:pt>
                <c:pt idx="4">
                  <c:v>Q2'17</c:v>
                </c:pt>
                <c:pt idx="5">
                  <c:v>Q3'17</c:v>
                </c:pt>
                <c:pt idx="6">
                  <c:v>Q4'17</c:v>
                </c:pt>
                <c:pt idx="7">
                  <c:v>Q1'18</c:v>
                </c:pt>
                <c:pt idx="8">
                  <c:v>Q2'18</c:v>
                </c:pt>
                <c:pt idx="9">
                  <c:v>Q3'18</c:v>
                </c:pt>
                <c:pt idx="10">
                  <c:v>Q4'18</c:v>
                </c:pt>
                <c:pt idx="11">
                  <c:v>Q1'19</c:v>
                </c:pt>
                <c:pt idx="12">
                  <c:v>Q2'19</c:v>
                </c:pt>
                <c:pt idx="13">
                  <c:v>Q3'19</c:v>
                </c:pt>
                <c:pt idx="14">
                  <c:v>Q4'19</c:v>
                </c:pt>
                <c:pt idx="15">
                  <c:v>Q1'20</c:v>
                </c:pt>
                <c:pt idx="16">
                  <c:v>Q2'20</c:v>
                </c:pt>
              </c:strCache>
            </c:strRef>
          </c:cat>
          <c:val>
            <c:numRef>
              <c:f>Sheet1!$AA$3:$AQ$3</c:f>
              <c:numCache>
                <c:formatCode>0.0</c:formatCode>
                <c:ptCount val="17"/>
                <c:pt idx="0">
                  <c:v>57.496000000000002</c:v>
                </c:pt>
                <c:pt idx="1">
                  <c:v>63.854999999999997</c:v>
                </c:pt>
                <c:pt idx="2">
                  <c:v>61.83</c:v>
                </c:pt>
                <c:pt idx="3">
                  <c:v>59.941000000000003</c:v>
                </c:pt>
                <c:pt idx="4">
                  <c:v>62.253999999999998</c:v>
                </c:pt>
                <c:pt idx="5">
                  <c:v>69.685000000000002</c:v>
                </c:pt>
                <c:pt idx="6">
                  <c:v>68.527000000000001</c:v>
                </c:pt>
                <c:pt idx="7">
                  <c:v>61.22</c:v>
                </c:pt>
                <c:pt idx="8">
                  <c:v>65.375</c:v>
                </c:pt>
                <c:pt idx="9">
                  <c:v>71.599000000000004</c:v>
                </c:pt>
                <c:pt idx="10">
                  <c:v>70.457999999999998</c:v>
                </c:pt>
                <c:pt idx="11">
                  <c:v>60.811</c:v>
                </c:pt>
                <c:pt idx="12">
                  <c:v>64.097999999999999</c:v>
                </c:pt>
                <c:pt idx="13">
                  <c:v>70.424999999999997</c:v>
                </c:pt>
                <c:pt idx="14">
                  <c:v>70.900000000000006</c:v>
                </c:pt>
                <c:pt idx="15">
                  <c:v>63.8</c:v>
                </c:pt>
                <c:pt idx="16">
                  <c:v>44.1</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529882272"/>
        <c:axId val="529880312"/>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4"/>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50" b="0">
                    <a:solidFill>
                      <a:schemeClr val="accent6"/>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Sheet1!$AA$1:$AQ$1</c:f>
              <c:strCache>
                <c:ptCount val="17"/>
                <c:pt idx="0">
                  <c:v>Q2'16</c:v>
                </c:pt>
                <c:pt idx="1">
                  <c:v>Q3'16</c:v>
                </c:pt>
                <c:pt idx="2">
                  <c:v>Q4'16</c:v>
                </c:pt>
                <c:pt idx="3">
                  <c:v>Q1'17</c:v>
                </c:pt>
                <c:pt idx="4">
                  <c:v>Q2'17</c:v>
                </c:pt>
                <c:pt idx="5">
                  <c:v>Q3'17</c:v>
                </c:pt>
                <c:pt idx="6">
                  <c:v>Q4'17</c:v>
                </c:pt>
                <c:pt idx="7">
                  <c:v>Q1'18</c:v>
                </c:pt>
                <c:pt idx="8">
                  <c:v>Q2'18</c:v>
                </c:pt>
                <c:pt idx="9">
                  <c:v>Q3'18</c:v>
                </c:pt>
                <c:pt idx="10">
                  <c:v>Q4'18</c:v>
                </c:pt>
                <c:pt idx="11">
                  <c:v>Q1'19</c:v>
                </c:pt>
                <c:pt idx="12">
                  <c:v>Q2'19</c:v>
                </c:pt>
                <c:pt idx="13">
                  <c:v>Q3'19</c:v>
                </c:pt>
                <c:pt idx="14">
                  <c:v>Q4'19</c:v>
                </c:pt>
                <c:pt idx="15">
                  <c:v>Q1'20</c:v>
                </c:pt>
                <c:pt idx="16">
                  <c:v>Q2'20</c:v>
                </c:pt>
              </c:strCache>
            </c:strRef>
          </c:cat>
          <c:val>
            <c:numRef>
              <c:f>Sheet1!$AA$2:$AQ$2</c:f>
              <c:numCache>
                <c:formatCode>General</c:formatCode>
                <c:ptCount val="17"/>
                <c:pt idx="0">
                  <c:v>73</c:v>
                </c:pt>
                <c:pt idx="1">
                  <c:v>69</c:v>
                </c:pt>
                <c:pt idx="2">
                  <c:v>74</c:v>
                </c:pt>
                <c:pt idx="3">
                  <c:v>77</c:v>
                </c:pt>
                <c:pt idx="4">
                  <c:v>80</c:v>
                </c:pt>
                <c:pt idx="5">
                  <c:v>81</c:v>
                </c:pt>
                <c:pt idx="6">
                  <c:v>87</c:v>
                </c:pt>
                <c:pt idx="7">
                  <c:v>86</c:v>
                </c:pt>
                <c:pt idx="8">
                  <c:v>90</c:v>
                </c:pt>
                <c:pt idx="9">
                  <c:v>81</c:v>
                </c:pt>
                <c:pt idx="10">
                  <c:v>80</c:v>
                </c:pt>
                <c:pt idx="11">
                  <c:v>81</c:v>
                </c:pt>
                <c:pt idx="12">
                  <c:v>87</c:v>
                </c:pt>
                <c:pt idx="13">
                  <c:v>84</c:v>
                </c:pt>
                <c:pt idx="14" formatCode="0">
                  <c:v>88</c:v>
                </c:pt>
                <c:pt idx="15">
                  <c:v>81</c:v>
                </c:pt>
                <c:pt idx="16">
                  <c:v>86</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529877176"/>
        <c:axId val="529881096"/>
      </c:lineChart>
      <c:catAx>
        <c:axId val="529882272"/>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529880312"/>
        <c:crosses val="autoZero"/>
        <c:auto val="1"/>
        <c:lblAlgn val="ctr"/>
        <c:lblOffset val="100"/>
        <c:noMultiLvlLbl val="0"/>
      </c:catAx>
      <c:valAx>
        <c:axId val="529880312"/>
        <c:scaling>
          <c:orientation val="minMax"/>
          <c:max val="125"/>
          <c:min val="0"/>
        </c:scaling>
        <c:delete val="1"/>
        <c:axPos val="l"/>
        <c:numFmt formatCode="0.0" sourceLinked="1"/>
        <c:majorTickMark val="none"/>
        <c:minorTickMark val="none"/>
        <c:tickLblPos val="nextTo"/>
        <c:crossAx val="529882272"/>
        <c:crosses val="autoZero"/>
        <c:crossBetween val="between"/>
        <c:majorUnit val="25"/>
      </c:valAx>
      <c:valAx>
        <c:axId val="529881096"/>
        <c:scaling>
          <c:orientation val="minMax"/>
          <c:max val="110"/>
          <c:min val="0"/>
        </c:scaling>
        <c:delete val="1"/>
        <c:axPos val="r"/>
        <c:numFmt formatCode="General" sourceLinked="1"/>
        <c:majorTickMark val="out"/>
        <c:minorTickMark val="none"/>
        <c:tickLblPos val="nextTo"/>
        <c:crossAx val="529877176"/>
        <c:crosses val="max"/>
        <c:crossBetween val="between"/>
        <c:majorUnit val="25"/>
        <c:minorUnit val="25"/>
      </c:valAx>
      <c:catAx>
        <c:axId val="529877176"/>
        <c:scaling>
          <c:orientation val="minMax"/>
        </c:scaling>
        <c:delete val="1"/>
        <c:axPos val="b"/>
        <c:numFmt formatCode="General" sourceLinked="0"/>
        <c:majorTickMark val="out"/>
        <c:minorTickMark val="none"/>
        <c:tickLblPos val="nextTo"/>
        <c:crossAx val="5298810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9DC3-4BB1-83A6-4F734D81C777}"/>
              </c:ext>
            </c:extLst>
          </c:dPt>
          <c:dPt>
            <c:idx val="7"/>
            <c:invertIfNegative val="0"/>
            <c:bubble3D val="0"/>
            <c:extLst>
              <c:ext xmlns:c16="http://schemas.microsoft.com/office/drawing/2014/chart" uri="{C3380CC4-5D6E-409C-BE32-E72D297353CC}">
                <c16:uniqueId val="{00000001-9DC3-4BB1-83A6-4F734D81C777}"/>
              </c:ext>
            </c:extLst>
          </c:dPt>
          <c:dPt>
            <c:idx val="8"/>
            <c:invertIfNegative val="0"/>
            <c:bubble3D val="0"/>
            <c:extLst>
              <c:ext xmlns:c16="http://schemas.microsoft.com/office/drawing/2014/chart" uri="{C3380CC4-5D6E-409C-BE32-E72D297353CC}">
                <c16:uniqueId val="{00000002-9DC3-4BB1-83A6-4F734D81C777}"/>
              </c:ext>
            </c:extLst>
          </c:dPt>
          <c:dPt>
            <c:idx val="9"/>
            <c:invertIfNegative val="0"/>
            <c:bubble3D val="0"/>
            <c:extLst>
              <c:ext xmlns:c16="http://schemas.microsoft.com/office/drawing/2014/chart" uri="{C3380CC4-5D6E-409C-BE32-E72D297353CC}">
                <c16:uniqueId val="{00000003-9DC3-4BB1-83A6-4F734D81C777}"/>
              </c:ext>
            </c:extLst>
          </c:dPt>
          <c:dPt>
            <c:idx val="10"/>
            <c:invertIfNegative val="0"/>
            <c:bubble3D val="0"/>
            <c:extLst>
              <c:ext xmlns:c16="http://schemas.microsoft.com/office/drawing/2014/chart" uri="{C3380CC4-5D6E-409C-BE32-E72D297353CC}">
                <c16:uniqueId val="{00000004-9DC3-4BB1-83A6-4F734D81C777}"/>
              </c:ext>
            </c:extLst>
          </c:dPt>
          <c:dPt>
            <c:idx val="11"/>
            <c:invertIfNegative val="0"/>
            <c:bubble3D val="0"/>
            <c:extLst>
              <c:ext xmlns:c16="http://schemas.microsoft.com/office/drawing/2014/chart" uri="{C3380CC4-5D6E-409C-BE32-E72D297353CC}">
                <c16:uniqueId val="{00000005-9DC3-4BB1-83A6-4F734D81C777}"/>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9DC3-4BB1-83A6-4F734D81C777}"/>
              </c:ext>
            </c:extLst>
          </c:dPt>
          <c:dPt>
            <c:idx val="22"/>
            <c:invertIfNegative val="0"/>
            <c:bubble3D val="0"/>
            <c:extLst>
              <c:ext xmlns:c16="http://schemas.microsoft.com/office/drawing/2014/chart" uri="{C3380CC4-5D6E-409C-BE32-E72D297353CC}">
                <c16:uniqueId val="{00000010-9DC3-4BB1-83A6-4F734D81C777}"/>
              </c:ext>
            </c:extLst>
          </c:dPt>
          <c:dPt>
            <c:idx val="23"/>
            <c:invertIfNegative val="0"/>
            <c:bubble3D val="0"/>
            <c:extLst>
              <c:ext xmlns:c16="http://schemas.microsoft.com/office/drawing/2014/chart" uri="{C3380CC4-5D6E-409C-BE32-E72D297353CC}">
                <c16:uniqueId val="{00000011-9DC3-4BB1-83A6-4F734D81C777}"/>
              </c:ext>
            </c:extLst>
          </c:dPt>
          <c:dPt>
            <c:idx val="25"/>
            <c:invertIfNegative val="0"/>
            <c:bubble3D val="0"/>
            <c:spPr>
              <a:solidFill>
                <a:schemeClr val="accent3"/>
              </a:solidFill>
            </c:spPr>
            <c:extLst>
              <c:ext xmlns:c16="http://schemas.microsoft.com/office/drawing/2014/chart" uri="{C3380CC4-5D6E-409C-BE32-E72D297353CC}">
                <c16:uniqueId val="{00000013-9DC3-4BB1-83A6-4F734D81C777}"/>
              </c:ext>
            </c:extLst>
          </c:dPt>
          <c:dPt>
            <c:idx val="26"/>
            <c:invertIfNegative val="0"/>
            <c:bubble3D val="0"/>
            <c:spPr>
              <a:solidFill>
                <a:schemeClr val="accent3"/>
              </a:solidFill>
            </c:spPr>
            <c:extLst>
              <c:ext xmlns:c16="http://schemas.microsoft.com/office/drawing/2014/chart" uri="{C3380CC4-5D6E-409C-BE32-E72D297353CC}">
                <c16:uniqueId val="{00000015-9DC3-4BB1-83A6-4F734D81C77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strCache>
            </c:strRef>
          </c:cat>
          <c:val>
            <c:numRef>
              <c:f>Sheet1!$B$27:$B$53</c:f>
              <c:numCache>
                <c:formatCode>General</c:formatCode>
                <c:ptCount val="27"/>
                <c:pt idx="0">
                  <c:v>83</c:v>
                </c:pt>
                <c:pt idx="1">
                  <c:v>85</c:v>
                </c:pt>
                <c:pt idx="2">
                  <c:v>82</c:v>
                </c:pt>
                <c:pt idx="3">
                  <c:v>81</c:v>
                </c:pt>
                <c:pt idx="4">
                  <c:v>78</c:v>
                </c:pt>
                <c:pt idx="5">
                  <c:v>80</c:v>
                </c:pt>
                <c:pt idx="6">
                  <c:v>81</c:v>
                </c:pt>
                <c:pt idx="7">
                  <c:v>81</c:v>
                </c:pt>
                <c:pt idx="8">
                  <c:v>84</c:v>
                </c:pt>
                <c:pt idx="9">
                  <c:v>84</c:v>
                </c:pt>
                <c:pt idx="10">
                  <c:v>85</c:v>
                </c:pt>
                <c:pt idx="11">
                  <c:v>84</c:v>
                </c:pt>
                <c:pt idx="12">
                  <c:v>82</c:v>
                </c:pt>
                <c:pt idx="13">
                  <c:v>82</c:v>
                </c:pt>
                <c:pt idx="14">
                  <c:v>84</c:v>
                </c:pt>
                <c:pt idx="15">
                  <c:v>80</c:v>
                </c:pt>
                <c:pt idx="16">
                  <c:v>78</c:v>
                </c:pt>
                <c:pt idx="17">
                  <c:v>81</c:v>
                </c:pt>
                <c:pt idx="18">
                  <c:v>83</c:v>
                </c:pt>
                <c:pt idx="19">
                  <c:v>84</c:v>
                </c:pt>
                <c:pt idx="20">
                  <c:v>86</c:v>
                </c:pt>
                <c:pt idx="21">
                  <c:v>82</c:v>
                </c:pt>
                <c:pt idx="22">
                  <c:v>82</c:v>
                </c:pt>
                <c:pt idx="23">
                  <c:v>80</c:v>
                </c:pt>
                <c:pt idx="25">
                  <c:v>75</c:v>
                </c:pt>
                <c:pt idx="26">
                  <c:v>74</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529876392"/>
        <c:axId val="463048680"/>
      </c:barChart>
      <c:catAx>
        <c:axId val="52987639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63048680"/>
        <c:crosses val="autoZero"/>
        <c:auto val="1"/>
        <c:lblAlgn val="ctr"/>
        <c:lblOffset val="100"/>
        <c:noMultiLvlLbl val="0"/>
      </c:catAx>
      <c:valAx>
        <c:axId val="463048680"/>
        <c:scaling>
          <c:orientation val="minMax"/>
          <c:max val="100"/>
          <c:min val="0"/>
        </c:scaling>
        <c:delete val="1"/>
        <c:axPos val="l"/>
        <c:numFmt formatCode="General" sourceLinked="1"/>
        <c:majorTickMark val="out"/>
        <c:minorTickMark val="none"/>
        <c:tickLblPos val="nextTo"/>
        <c:crossAx val="52987639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75</c:v>
                </c:pt>
                <c:pt idx="2">
                  <c:v>74</c:v>
                </c:pt>
                <c:pt idx="3">
                  <c:v>75</c:v>
                </c:pt>
                <c:pt idx="5" formatCode="0">
                  <c:v>70</c:v>
                </c:pt>
                <c:pt idx="6" formatCode="0">
                  <c:v>82</c:v>
                </c:pt>
                <c:pt idx="7" formatCode="0">
                  <c:v>73</c:v>
                </c:pt>
                <c:pt idx="10" formatCode="0">
                  <c:v>72</c:v>
                </c:pt>
                <c:pt idx="11" formatCode="0">
                  <c:v>76</c:v>
                </c:pt>
                <c:pt idx="12" formatCode="0">
                  <c:v>74</c:v>
                </c:pt>
                <c:pt idx="13" formatCode="0">
                  <c:v>75</c:v>
                </c:pt>
                <c:pt idx="14" formatCode="0">
                  <c:v>73</c:v>
                </c:pt>
                <c:pt idx="16">
                  <c:v>73</c:v>
                </c:pt>
                <c:pt idx="17">
                  <c:v>77</c:v>
                </c:pt>
                <c:pt idx="18">
                  <c:v>74</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463047896"/>
        <c:axId val="463049072"/>
      </c:barChart>
      <c:valAx>
        <c:axId val="463049072"/>
        <c:scaling>
          <c:orientation val="minMax"/>
          <c:max val="120"/>
          <c:min val="0"/>
        </c:scaling>
        <c:delete val="1"/>
        <c:axPos val="b"/>
        <c:numFmt formatCode="General" sourceLinked="1"/>
        <c:majorTickMark val="out"/>
        <c:minorTickMark val="none"/>
        <c:tickLblPos val="nextTo"/>
        <c:crossAx val="463047896"/>
        <c:crosses val="max"/>
        <c:crossBetween val="between"/>
      </c:valAx>
      <c:catAx>
        <c:axId val="46304789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6304907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86FC-4CCB-B4CB-6B0B83686E63}"/>
              </c:ext>
            </c:extLst>
          </c:dPt>
          <c:dPt>
            <c:idx val="7"/>
            <c:invertIfNegative val="0"/>
            <c:bubble3D val="0"/>
            <c:extLst>
              <c:ext xmlns:c16="http://schemas.microsoft.com/office/drawing/2014/chart" uri="{C3380CC4-5D6E-409C-BE32-E72D297353CC}">
                <c16:uniqueId val="{00000001-86FC-4CCB-B4CB-6B0B83686E63}"/>
              </c:ext>
            </c:extLst>
          </c:dPt>
          <c:dPt>
            <c:idx val="8"/>
            <c:invertIfNegative val="0"/>
            <c:bubble3D val="0"/>
            <c:extLst>
              <c:ext xmlns:c16="http://schemas.microsoft.com/office/drawing/2014/chart" uri="{C3380CC4-5D6E-409C-BE32-E72D297353CC}">
                <c16:uniqueId val="{00000002-86FC-4CCB-B4CB-6B0B83686E63}"/>
              </c:ext>
            </c:extLst>
          </c:dPt>
          <c:dPt>
            <c:idx val="9"/>
            <c:invertIfNegative val="0"/>
            <c:bubble3D val="0"/>
            <c:extLst>
              <c:ext xmlns:c16="http://schemas.microsoft.com/office/drawing/2014/chart" uri="{C3380CC4-5D6E-409C-BE32-E72D297353CC}">
                <c16:uniqueId val="{00000003-86FC-4CCB-B4CB-6B0B83686E63}"/>
              </c:ext>
            </c:extLst>
          </c:dPt>
          <c:dPt>
            <c:idx val="10"/>
            <c:invertIfNegative val="0"/>
            <c:bubble3D val="0"/>
            <c:extLst>
              <c:ext xmlns:c16="http://schemas.microsoft.com/office/drawing/2014/chart" uri="{C3380CC4-5D6E-409C-BE32-E72D297353CC}">
                <c16:uniqueId val="{00000004-86FC-4CCB-B4CB-6B0B83686E63}"/>
              </c:ext>
            </c:extLst>
          </c:dPt>
          <c:dPt>
            <c:idx val="11"/>
            <c:invertIfNegative val="0"/>
            <c:bubble3D val="0"/>
            <c:extLst>
              <c:ext xmlns:c16="http://schemas.microsoft.com/office/drawing/2014/chart" uri="{C3380CC4-5D6E-409C-BE32-E72D297353CC}">
                <c16:uniqueId val="{00000005-86FC-4CCB-B4CB-6B0B83686E63}"/>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86FC-4CCB-B4CB-6B0B83686E63}"/>
              </c:ext>
            </c:extLst>
          </c:dPt>
          <c:dPt>
            <c:idx val="22"/>
            <c:invertIfNegative val="0"/>
            <c:bubble3D val="0"/>
            <c:extLst>
              <c:ext xmlns:c16="http://schemas.microsoft.com/office/drawing/2014/chart" uri="{C3380CC4-5D6E-409C-BE32-E72D297353CC}">
                <c16:uniqueId val="{00000010-86FC-4CCB-B4CB-6B0B83686E63}"/>
              </c:ext>
            </c:extLst>
          </c:dPt>
          <c:dPt>
            <c:idx val="23"/>
            <c:invertIfNegative val="0"/>
            <c:bubble3D val="0"/>
            <c:extLst>
              <c:ext xmlns:c16="http://schemas.microsoft.com/office/drawing/2014/chart" uri="{C3380CC4-5D6E-409C-BE32-E72D297353CC}">
                <c16:uniqueId val="{00000011-86FC-4CCB-B4CB-6B0B83686E63}"/>
              </c:ext>
            </c:extLst>
          </c:dPt>
          <c:dPt>
            <c:idx val="25"/>
            <c:invertIfNegative val="0"/>
            <c:bubble3D val="0"/>
            <c:spPr>
              <a:solidFill>
                <a:schemeClr val="accent3"/>
              </a:solidFill>
            </c:spPr>
            <c:extLst>
              <c:ext xmlns:c16="http://schemas.microsoft.com/office/drawing/2014/chart" uri="{C3380CC4-5D6E-409C-BE32-E72D297353CC}">
                <c16:uniqueId val="{00000013-86FC-4CCB-B4CB-6B0B83686E63}"/>
              </c:ext>
            </c:extLst>
          </c:dPt>
          <c:dPt>
            <c:idx val="26"/>
            <c:invertIfNegative val="0"/>
            <c:bubble3D val="0"/>
            <c:spPr>
              <a:solidFill>
                <a:schemeClr val="accent3"/>
              </a:solidFill>
            </c:spPr>
            <c:extLst>
              <c:ext xmlns:c16="http://schemas.microsoft.com/office/drawing/2014/chart" uri="{C3380CC4-5D6E-409C-BE32-E72D297353CC}">
                <c16:uniqueId val="{00000015-86FC-4CCB-B4CB-6B0B83686E63}"/>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strCache>
            </c:strRef>
          </c:cat>
          <c:val>
            <c:numRef>
              <c:f>Sheet1!$B$27:$B$53</c:f>
              <c:numCache>
                <c:formatCode>General</c:formatCode>
                <c:ptCount val="27"/>
                <c:pt idx="0">
                  <c:v>88</c:v>
                </c:pt>
                <c:pt idx="1">
                  <c:v>89</c:v>
                </c:pt>
                <c:pt idx="2">
                  <c:v>86</c:v>
                </c:pt>
                <c:pt idx="3">
                  <c:v>89</c:v>
                </c:pt>
                <c:pt idx="4">
                  <c:v>86</c:v>
                </c:pt>
                <c:pt idx="5">
                  <c:v>88</c:v>
                </c:pt>
                <c:pt idx="6">
                  <c:v>88</c:v>
                </c:pt>
                <c:pt idx="7">
                  <c:v>88</c:v>
                </c:pt>
                <c:pt idx="8">
                  <c:v>90</c:v>
                </c:pt>
                <c:pt idx="9">
                  <c:v>89</c:v>
                </c:pt>
                <c:pt idx="10">
                  <c:v>90</c:v>
                </c:pt>
                <c:pt idx="11">
                  <c:v>89</c:v>
                </c:pt>
                <c:pt idx="12">
                  <c:v>90</c:v>
                </c:pt>
                <c:pt idx="13">
                  <c:v>91</c:v>
                </c:pt>
                <c:pt idx="14">
                  <c:v>90</c:v>
                </c:pt>
                <c:pt idx="15">
                  <c:v>90</c:v>
                </c:pt>
                <c:pt idx="16">
                  <c:v>84</c:v>
                </c:pt>
                <c:pt idx="17">
                  <c:v>86</c:v>
                </c:pt>
                <c:pt idx="18">
                  <c:v>90</c:v>
                </c:pt>
                <c:pt idx="19">
                  <c:v>90</c:v>
                </c:pt>
                <c:pt idx="20">
                  <c:v>88</c:v>
                </c:pt>
                <c:pt idx="21">
                  <c:v>90</c:v>
                </c:pt>
                <c:pt idx="22">
                  <c:v>86</c:v>
                </c:pt>
                <c:pt idx="23">
                  <c:v>84</c:v>
                </c:pt>
                <c:pt idx="25">
                  <c:v>77</c:v>
                </c:pt>
                <c:pt idx="26">
                  <c:v>75</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463045544"/>
        <c:axId val="463047112"/>
      </c:barChart>
      <c:catAx>
        <c:axId val="46304554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63047112"/>
        <c:crosses val="autoZero"/>
        <c:auto val="1"/>
        <c:lblAlgn val="ctr"/>
        <c:lblOffset val="100"/>
        <c:noMultiLvlLbl val="0"/>
      </c:catAx>
      <c:valAx>
        <c:axId val="463047112"/>
        <c:scaling>
          <c:orientation val="minMax"/>
          <c:max val="100"/>
          <c:min val="0"/>
        </c:scaling>
        <c:delete val="1"/>
        <c:axPos val="l"/>
        <c:numFmt formatCode="General" sourceLinked="1"/>
        <c:majorTickMark val="out"/>
        <c:minorTickMark val="none"/>
        <c:tickLblPos val="nextTo"/>
        <c:crossAx val="46304554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76</c:v>
                </c:pt>
                <c:pt idx="2">
                  <c:v>73</c:v>
                </c:pt>
                <c:pt idx="3">
                  <c:v>78</c:v>
                </c:pt>
                <c:pt idx="5" formatCode="0">
                  <c:v>73</c:v>
                </c:pt>
                <c:pt idx="6" formatCode="0">
                  <c:v>81</c:v>
                </c:pt>
                <c:pt idx="7" formatCode="0">
                  <c:v>78</c:v>
                </c:pt>
                <c:pt idx="10" formatCode="0">
                  <c:v>71</c:v>
                </c:pt>
                <c:pt idx="11" formatCode="0">
                  <c:v>76</c:v>
                </c:pt>
                <c:pt idx="12" formatCode="0">
                  <c:v>77</c:v>
                </c:pt>
                <c:pt idx="13" formatCode="0">
                  <c:v>76</c:v>
                </c:pt>
                <c:pt idx="14" formatCode="0">
                  <c:v>75</c:v>
                </c:pt>
                <c:pt idx="16">
                  <c:v>75</c:v>
                </c:pt>
                <c:pt idx="17">
                  <c:v>80</c:v>
                </c:pt>
                <c:pt idx="18">
                  <c:v>74</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33212424"/>
        <c:axId val="463045936"/>
      </c:barChart>
      <c:valAx>
        <c:axId val="463045936"/>
        <c:scaling>
          <c:orientation val="minMax"/>
          <c:max val="120"/>
          <c:min val="0"/>
        </c:scaling>
        <c:delete val="1"/>
        <c:axPos val="b"/>
        <c:numFmt formatCode="General" sourceLinked="1"/>
        <c:majorTickMark val="out"/>
        <c:minorTickMark val="none"/>
        <c:tickLblPos val="nextTo"/>
        <c:crossAx val="533212424"/>
        <c:crosses val="max"/>
        <c:crossBetween val="between"/>
      </c:valAx>
      <c:catAx>
        <c:axId val="53321242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6304593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8D2F-40E7-BE04-9ABA44C77604}"/>
              </c:ext>
            </c:extLst>
          </c:dPt>
          <c:dPt>
            <c:idx val="7"/>
            <c:invertIfNegative val="0"/>
            <c:bubble3D val="0"/>
            <c:extLst>
              <c:ext xmlns:c16="http://schemas.microsoft.com/office/drawing/2014/chart" uri="{C3380CC4-5D6E-409C-BE32-E72D297353CC}">
                <c16:uniqueId val="{00000001-8D2F-40E7-BE04-9ABA44C77604}"/>
              </c:ext>
            </c:extLst>
          </c:dPt>
          <c:dPt>
            <c:idx val="8"/>
            <c:invertIfNegative val="0"/>
            <c:bubble3D val="0"/>
            <c:extLst>
              <c:ext xmlns:c16="http://schemas.microsoft.com/office/drawing/2014/chart" uri="{C3380CC4-5D6E-409C-BE32-E72D297353CC}">
                <c16:uniqueId val="{00000002-8D2F-40E7-BE04-9ABA44C77604}"/>
              </c:ext>
            </c:extLst>
          </c:dPt>
          <c:dPt>
            <c:idx val="9"/>
            <c:invertIfNegative val="0"/>
            <c:bubble3D val="0"/>
            <c:extLst>
              <c:ext xmlns:c16="http://schemas.microsoft.com/office/drawing/2014/chart" uri="{C3380CC4-5D6E-409C-BE32-E72D297353CC}">
                <c16:uniqueId val="{00000003-8D2F-40E7-BE04-9ABA44C77604}"/>
              </c:ext>
            </c:extLst>
          </c:dPt>
          <c:dPt>
            <c:idx val="10"/>
            <c:invertIfNegative val="0"/>
            <c:bubble3D val="0"/>
            <c:extLst>
              <c:ext xmlns:c16="http://schemas.microsoft.com/office/drawing/2014/chart" uri="{C3380CC4-5D6E-409C-BE32-E72D297353CC}">
                <c16:uniqueId val="{00000004-8D2F-40E7-BE04-9ABA44C77604}"/>
              </c:ext>
            </c:extLst>
          </c:dPt>
          <c:dPt>
            <c:idx val="11"/>
            <c:invertIfNegative val="0"/>
            <c:bubble3D val="0"/>
            <c:extLst>
              <c:ext xmlns:c16="http://schemas.microsoft.com/office/drawing/2014/chart" uri="{C3380CC4-5D6E-409C-BE32-E72D297353CC}">
                <c16:uniqueId val="{00000005-8D2F-40E7-BE04-9ABA44C77604}"/>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8D2F-40E7-BE04-9ABA44C77604}"/>
              </c:ext>
            </c:extLst>
          </c:dPt>
          <c:dPt>
            <c:idx val="22"/>
            <c:invertIfNegative val="0"/>
            <c:bubble3D val="0"/>
            <c:extLst>
              <c:ext xmlns:c16="http://schemas.microsoft.com/office/drawing/2014/chart" uri="{C3380CC4-5D6E-409C-BE32-E72D297353CC}">
                <c16:uniqueId val="{00000010-8D2F-40E7-BE04-9ABA44C77604}"/>
              </c:ext>
            </c:extLst>
          </c:dPt>
          <c:dPt>
            <c:idx val="23"/>
            <c:invertIfNegative val="0"/>
            <c:bubble3D val="0"/>
            <c:extLst>
              <c:ext xmlns:c16="http://schemas.microsoft.com/office/drawing/2014/chart" uri="{C3380CC4-5D6E-409C-BE32-E72D297353CC}">
                <c16:uniqueId val="{00000011-8D2F-40E7-BE04-9ABA44C77604}"/>
              </c:ext>
            </c:extLst>
          </c:dPt>
          <c:dPt>
            <c:idx val="25"/>
            <c:invertIfNegative val="0"/>
            <c:bubble3D val="0"/>
            <c:spPr>
              <a:solidFill>
                <a:schemeClr val="accent3"/>
              </a:solidFill>
            </c:spPr>
            <c:extLst>
              <c:ext xmlns:c16="http://schemas.microsoft.com/office/drawing/2014/chart" uri="{C3380CC4-5D6E-409C-BE32-E72D297353CC}">
                <c16:uniqueId val="{00000013-8D2F-40E7-BE04-9ABA44C77604}"/>
              </c:ext>
            </c:extLst>
          </c:dPt>
          <c:dPt>
            <c:idx val="26"/>
            <c:invertIfNegative val="0"/>
            <c:bubble3D val="0"/>
            <c:spPr>
              <a:solidFill>
                <a:schemeClr val="accent3"/>
              </a:solidFill>
            </c:spPr>
            <c:extLst>
              <c:ext xmlns:c16="http://schemas.microsoft.com/office/drawing/2014/chart" uri="{C3380CC4-5D6E-409C-BE32-E72D297353CC}">
                <c16:uniqueId val="{00000015-8D2F-40E7-BE04-9ABA44C77604}"/>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strCache>
            </c:strRef>
          </c:cat>
          <c:val>
            <c:numRef>
              <c:f>Sheet1!$B$27:$B$53</c:f>
              <c:numCache>
                <c:formatCode>General</c:formatCode>
                <c:ptCount val="27"/>
                <c:pt idx="0">
                  <c:v>84</c:v>
                </c:pt>
                <c:pt idx="1">
                  <c:v>88</c:v>
                </c:pt>
                <c:pt idx="2">
                  <c:v>82</c:v>
                </c:pt>
                <c:pt idx="3">
                  <c:v>84</c:v>
                </c:pt>
                <c:pt idx="4">
                  <c:v>82</c:v>
                </c:pt>
                <c:pt idx="5">
                  <c:v>80</c:v>
                </c:pt>
                <c:pt idx="6">
                  <c:v>87</c:v>
                </c:pt>
                <c:pt idx="7">
                  <c:v>86</c:v>
                </c:pt>
                <c:pt idx="8">
                  <c:v>88</c:v>
                </c:pt>
                <c:pt idx="9">
                  <c:v>87</c:v>
                </c:pt>
                <c:pt idx="10">
                  <c:v>86</c:v>
                </c:pt>
                <c:pt idx="11">
                  <c:v>86</c:v>
                </c:pt>
                <c:pt idx="12">
                  <c:v>88</c:v>
                </c:pt>
                <c:pt idx="13">
                  <c:v>89</c:v>
                </c:pt>
                <c:pt idx="14">
                  <c:v>88</c:v>
                </c:pt>
                <c:pt idx="15">
                  <c:v>88</c:v>
                </c:pt>
                <c:pt idx="16">
                  <c:v>81</c:v>
                </c:pt>
                <c:pt idx="17">
                  <c:v>83</c:v>
                </c:pt>
                <c:pt idx="18">
                  <c:v>89</c:v>
                </c:pt>
                <c:pt idx="19">
                  <c:v>81</c:v>
                </c:pt>
                <c:pt idx="20">
                  <c:v>86</c:v>
                </c:pt>
                <c:pt idx="21">
                  <c:v>85</c:v>
                </c:pt>
                <c:pt idx="22">
                  <c:v>78</c:v>
                </c:pt>
                <c:pt idx="23">
                  <c:v>73</c:v>
                </c:pt>
                <c:pt idx="25">
                  <c:v>62</c:v>
                </c:pt>
                <c:pt idx="26">
                  <c:v>57</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533212032"/>
        <c:axId val="533209680"/>
      </c:barChart>
      <c:catAx>
        <c:axId val="53321203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3209680"/>
        <c:crosses val="autoZero"/>
        <c:auto val="1"/>
        <c:lblAlgn val="ctr"/>
        <c:lblOffset val="100"/>
        <c:noMultiLvlLbl val="0"/>
      </c:catAx>
      <c:valAx>
        <c:axId val="533209680"/>
        <c:scaling>
          <c:orientation val="minMax"/>
          <c:max val="100"/>
          <c:min val="0"/>
        </c:scaling>
        <c:delete val="1"/>
        <c:axPos val="l"/>
        <c:numFmt formatCode="General" sourceLinked="1"/>
        <c:majorTickMark val="out"/>
        <c:minorTickMark val="none"/>
        <c:tickLblPos val="nextTo"/>
        <c:crossAx val="53321203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59</c:v>
                </c:pt>
                <c:pt idx="2">
                  <c:v>58</c:v>
                </c:pt>
                <c:pt idx="3">
                  <c:v>60</c:v>
                </c:pt>
                <c:pt idx="5" formatCode="0">
                  <c:v>64</c:v>
                </c:pt>
                <c:pt idx="6" formatCode="0">
                  <c:v>64</c:v>
                </c:pt>
                <c:pt idx="7" formatCode="0">
                  <c:v>49</c:v>
                </c:pt>
                <c:pt idx="10" formatCode="0">
                  <c:v>51</c:v>
                </c:pt>
                <c:pt idx="11" formatCode="0">
                  <c:v>61</c:v>
                </c:pt>
                <c:pt idx="12" formatCode="0">
                  <c:v>64</c:v>
                </c:pt>
                <c:pt idx="13" formatCode="0">
                  <c:v>61</c:v>
                </c:pt>
                <c:pt idx="14" formatCode="0">
                  <c:v>57</c:v>
                </c:pt>
                <c:pt idx="16">
                  <c:v>52</c:v>
                </c:pt>
                <c:pt idx="17">
                  <c:v>63</c:v>
                </c:pt>
                <c:pt idx="18">
                  <c:v>62</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33211640"/>
        <c:axId val="533208504"/>
      </c:barChart>
      <c:valAx>
        <c:axId val="533208504"/>
        <c:scaling>
          <c:orientation val="minMax"/>
          <c:max val="120"/>
          <c:min val="0"/>
        </c:scaling>
        <c:delete val="1"/>
        <c:axPos val="b"/>
        <c:numFmt formatCode="General" sourceLinked="1"/>
        <c:majorTickMark val="out"/>
        <c:minorTickMark val="none"/>
        <c:tickLblPos val="nextTo"/>
        <c:crossAx val="533211640"/>
        <c:crosses val="max"/>
        <c:crossBetween val="between"/>
      </c:valAx>
      <c:catAx>
        <c:axId val="53321164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320850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27</c:v>
                </c:pt>
                <c:pt idx="2" formatCode="0">
                  <c:v>25</c:v>
                </c:pt>
                <c:pt idx="3" formatCode="0">
                  <c:v>29</c:v>
                </c:pt>
                <c:pt idx="5" formatCode="0">
                  <c:v>27</c:v>
                </c:pt>
                <c:pt idx="6" formatCode="0">
                  <c:v>35</c:v>
                </c:pt>
                <c:pt idx="7" formatCode="0">
                  <c:v>24</c:v>
                </c:pt>
                <c:pt idx="10" formatCode="0">
                  <c:v>20</c:v>
                </c:pt>
                <c:pt idx="11" formatCode="0">
                  <c:v>29</c:v>
                </c:pt>
                <c:pt idx="12" formatCode="0">
                  <c:v>30</c:v>
                </c:pt>
                <c:pt idx="13" formatCode="0">
                  <c:v>28</c:v>
                </c:pt>
                <c:pt idx="14" formatCode="0">
                  <c:v>25</c:v>
                </c:pt>
                <c:pt idx="16" formatCode="0">
                  <c:v>24</c:v>
                </c:pt>
                <c:pt idx="17" formatCode="0">
                  <c:v>30</c:v>
                </c:pt>
                <c:pt idx="18" formatCode="0">
                  <c:v>28</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33212816"/>
        <c:axId val="533208896"/>
      </c:barChart>
      <c:valAx>
        <c:axId val="533208896"/>
        <c:scaling>
          <c:orientation val="minMax"/>
          <c:max val="120"/>
          <c:min val="0"/>
        </c:scaling>
        <c:delete val="1"/>
        <c:axPos val="b"/>
        <c:numFmt formatCode="0" sourceLinked="1"/>
        <c:majorTickMark val="out"/>
        <c:minorTickMark val="none"/>
        <c:tickLblPos val="nextTo"/>
        <c:crossAx val="533212816"/>
        <c:crosses val="max"/>
        <c:crossBetween val="between"/>
      </c:valAx>
      <c:catAx>
        <c:axId val="53321281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32088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FFA8-472F-9497-F33AE82C41F2}"/>
              </c:ext>
            </c:extLst>
          </c:dPt>
          <c:dPt>
            <c:idx val="7"/>
            <c:invertIfNegative val="0"/>
            <c:bubble3D val="0"/>
            <c:extLst>
              <c:ext xmlns:c16="http://schemas.microsoft.com/office/drawing/2014/chart" uri="{C3380CC4-5D6E-409C-BE32-E72D297353CC}">
                <c16:uniqueId val="{00000001-FFA8-472F-9497-F33AE82C41F2}"/>
              </c:ext>
            </c:extLst>
          </c:dPt>
          <c:dPt>
            <c:idx val="8"/>
            <c:invertIfNegative val="0"/>
            <c:bubble3D val="0"/>
            <c:extLst>
              <c:ext xmlns:c16="http://schemas.microsoft.com/office/drawing/2014/chart" uri="{C3380CC4-5D6E-409C-BE32-E72D297353CC}">
                <c16:uniqueId val="{00000002-FFA8-472F-9497-F33AE82C41F2}"/>
              </c:ext>
            </c:extLst>
          </c:dPt>
          <c:dPt>
            <c:idx val="9"/>
            <c:invertIfNegative val="0"/>
            <c:bubble3D val="0"/>
            <c:extLst>
              <c:ext xmlns:c16="http://schemas.microsoft.com/office/drawing/2014/chart" uri="{C3380CC4-5D6E-409C-BE32-E72D297353CC}">
                <c16:uniqueId val="{00000003-FFA8-472F-9497-F33AE82C41F2}"/>
              </c:ext>
            </c:extLst>
          </c:dPt>
          <c:dPt>
            <c:idx val="10"/>
            <c:invertIfNegative val="0"/>
            <c:bubble3D val="0"/>
            <c:extLst>
              <c:ext xmlns:c16="http://schemas.microsoft.com/office/drawing/2014/chart" uri="{C3380CC4-5D6E-409C-BE32-E72D297353CC}">
                <c16:uniqueId val="{00000004-FFA8-472F-9497-F33AE82C41F2}"/>
              </c:ext>
            </c:extLst>
          </c:dPt>
          <c:dPt>
            <c:idx val="11"/>
            <c:invertIfNegative val="0"/>
            <c:bubble3D val="0"/>
            <c:extLst>
              <c:ext xmlns:c16="http://schemas.microsoft.com/office/drawing/2014/chart" uri="{C3380CC4-5D6E-409C-BE32-E72D297353CC}">
                <c16:uniqueId val="{00000005-FFA8-472F-9497-F33AE82C41F2}"/>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FFA8-472F-9497-F33AE82C41F2}"/>
              </c:ext>
            </c:extLst>
          </c:dPt>
          <c:dPt>
            <c:idx val="22"/>
            <c:invertIfNegative val="0"/>
            <c:bubble3D val="0"/>
            <c:extLst>
              <c:ext xmlns:c16="http://schemas.microsoft.com/office/drawing/2014/chart" uri="{C3380CC4-5D6E-409C-BE32-E72D297353CC}">
                <c16:uniqueId val="{00000010-FFA8-472F-9497-F33AE82C41F2}"/>
              </c:ext>
            </c:extLst>
          </c:dPt>
          <c:dPt>
            <c:idx val="23"/>
            <c:invertIfNegative val="0"/>
            <c:bubble3D val="0"/>
            <c:extLst>
              <c:ext xmlns:c16="http://schemas.microsoft.com/office/drawing/2014/chart" uri="{C3380CC4-5D6E-409C-BE32-E72D297353CC}">
                <c16:uniqueId val="{00000011-FFA8-472F-9497-F33AE82C41F2}"/>
              </c:ext>
            </c:extLst>
          </c:dPt>
          <c:dPt>
            <c:idx val="25"/>
            <c:invertIfNegative val="0"/>
            <c:bubble3D val="0"/>
            <c:spPr>
              <a:solidFill>
                <a:schemeClr val="accent3"/>
              </a:solidFill>
            </c:spPr>
            <c:extLst>
              <c:ext xmlns:c16="http://schemas.microsoft.com/office/drawing/2014/chart" uri="{C3380CC4-5D6E-409C-BE32-E72D297353CC}">
                <c16:uniqueId val="{00000013-FFA8-472F-9497-F33AE82C41F2}"/>
              </c:ext>
            </c:extLst>
          </c:dPt>
          <c:dPt>
            <c:idx val="26"/>
            <c:invertIfNegative val="0"/>
            <c:bubble3D val="0"/>
            <c:spPr>
              <a:solidFill>
                <a:schemeClr val="accent3"/>
              </a:solidFill>
            </c:spPr>
            <c:extLst>
              <c:ext xmlns:c16="http://schemas.microsoft.com/office/drawing/2014/chart" uri="{C3380CC4-5D6E-409C-BE32-E72D297353CC}">
                <c16:uniqueId val="{00000015-FFA8-472F-9497-F33AE82C41F2}"/>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June</c:v>
                </c:pt>
              </c:strCache>
            </c:strRef>
          </c:cat>
          <c:val>
            <c:numRef>
              <c:f>Sheet1!$B$27:$B$53</c:f>
              <c:numCache>
                <c:formatCode>General</c:formatCode>
                <c:ptCount val="27"/>
                <c:pt idx="0">
                  <c:v>75</c:v>
                </c:pt>
                <c:pt idx="1">
                  <c:v>79</c:v>
                </c:pt>
                <c:pt idx="2">
                  <c:v>71</c:v>
                </c:pt>
                <c:pt idx="3">
                  <c:v>75</c:v>
                </c:pt>
                <c:pt idx="4">
                  <c:v>70</c:v>
                </c:pt>
                <c:pt idx="5">
                  <c:v>70</c:v>
                </c:pt>
                <c:pt idx="6">
                  <c:v>76</c:v>
                </c:pt>
                <c:pt idx="7">
                  <c:v>76</c:v>
                </c:pt>
                <c:pt idx="8">
                  <c:v>79</c:v>
                </c:pt>
                <c:pt idx="9">
                  <c:v>78</c:v>
                </c:pt>
                <c:pt idx="10">
                  <c:v>77</c:v>
                </c:pt>
                <c:pt idx="11">
                  <c:v>76</c:v>
                </c:pt>
                <c:pt idx="12">
                  <c:v>79</c:v>
                </c:pt>
                <c:pt idx="13">
                  <c:v>81</c:v>
                </c:pt>
                <c:pt idx="14">
                  <c:v>79</c:v>
                </c:pt>
                <c:pt idx="15">
                  <c:v>79</c:v>
                </c:pt>
                <c:pt idx="16">
                  <c:v>68</c:v>
                </c:pt>
                <c:pt idx="17">
                  <c:v>71</c:v>
                </c:pt>
                <c:pt idx="18">
                  <c:v>79</c:v>
                </c:pt>
                <c:pt idx="19">
                  <c:v>73</c:v>
                </c:pt>
                <c:pt idx="20">
                  <c:v>77</c:v>
                </c:pt>
                <c:pt idx="21">
                  <c:v>76</c:v>
                </c:pt>
                <c:pt idx="22">
                  <c:v>67</c:v>
                </c:pt>
                <c:pt idx="23">
                  <c:v>62</c:v>
                </c:pt>
                <c:pt idx="25">
                  <c:v>47</c:v>
                </c:pt>
                <c:pt idx="26">
                  <c:v>42</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533215168"/>
        <c:axId val="533213992"/>
      </c:barChart>
      <c:catAx>
        <c:axId val="53321516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3213992"/>
        <c:crosses val="autoZero"/>
        <c:auto val="1"/>
        <c:lblAlgn val="ctr"/>
        <c:lblOffset val="100"/>
        <c:noMultiLvlLbl val="0"/>
      </c:catAx>
      <c:valAx>
        <c:axId val="533213992"/>
        <c:scaling>
          <c:orientation val="minMax"/>
          <c:max val="100"/>
          <c:min val="0"/>
        </c:scaling>
        <c:delete val="1"/>
        <c:axPos val="l"/>
        <c:numFmt formatCode="General" sourceLinked="1"/>
        <c:majorTickMark val="out"/>
        <c:minorTickMark val="none"/>
        <c:tickLblPos val="nextTo"/>
        <c:crossAx val="53321516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45</c:v>
                </c:pt>
                <c:pt idx="2" formatCode="0">
                  <c:v>42</c:v>
                </c:pt>
                <c:pt idx="3" formatCode="0">
                  <c:v>47</c:v>
                </c:pt>
                <c:pt idx="5" formatCode="0">
                  <c:v>47</c:v>
                </c:pt>
                <c:pt idx="6" formatCode="0">
                  <c:v>51</c:v>
                </c:pt>
                <c:pt idx="7" formatCode="0">
                  <c:v>38</c:v>
                </c:pt>
                <c:pt idx="10" formatCode="0">
                  <c:v>36</c:v>
                </c:pt>
                <c:pt idx="11" formatCode="0">
                  <c:v>46</c:v>
                </c:pt>
                <c:pt idx="12" formatCode="0">
                  <c:v>49</c:v>
                </c:pt>
                <c:pt idx="13" formatCode="0">
                  <c:v>46</c:v>
                </c:pt>
                <c:pt idx="14" formatCode="0">
                  <c:v>43</c:v>
                </c:pt>
                <c:pt idx="16" formatCode="0">
                  <c:v>39</c:v>
                </c:pt>
                <c:pt idx="17" formatCode="0">
                  <c:v>50</c:v>
                </c:pt>
                <c:pt idx="18" formatCode="0">
                  <c:v>46</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33214776"/>
        <c:axId val="533214384"/>
      </c:barChart>
      <c:valAx>
        <c:axId val="533214384"/>
        <c:scaling>
          <c:orientation val="minMax"/>
          <c:max val="120"/>
          <c:min val="0"/>
        </c:scaling>
        <c:delete val="1"/>
        <c:axPos val="b"/>
        <c:numFmt formatCode="0" sourceLinked="1"/>
        <c:majorTickMark val="out"/>
        <c:minorTickMark val="none"/>
        <c:tickLblPos val="nextTo"/>
        <c:crossAx val="533214776"/>
        <c:crosses val="max"/>
        <c:crossBetween val="between"/>
      </c:valAx>
      <c:catAx>
        <c:axId val="53321477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321438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5"/>
            <c:invertIfNegative val="0"/>
            <c:bubble3D val="0"/>
            <c:spPr>
              <a:solidFill>
                <a:schemeClr val="accent5"/>
              </a:solidFill>
            </c:spPr>
            <c:extLs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c:ext xmlns:c16="http://schemas.microsoft.com/office/drawing/2014/chart" uri="{C3380CC4-5D6E-409C-BE32-E72D297353CC}">
                <c16:uniqueId val="{00000005-DCE3-4F4D-8469-2447E519EFE3}"/>
              </c:ext>
            </c:extLst>
          </c:dPt>
          <c:dPt>
            <c:idx val="7"/>
            <c:invertIfNegative val="0"/>
            <c:bubble3D val="0"/>
            <c:spPr>
              <a:solidFill>
                <a:schemeClr val="accent5"/>
              </a:solidFill>
            </c:spPr>
            <c:extLst>
              <c:ext xmlns:c16="http://schemas.microsoft.com/office/drawing/2014/chart" uri="{C3380CC4-5D6E-409C-BE32-E72D297353CC}">
                <c16:uniqueId val="{00000005-2151-43EF-8EF2-580BD7204762}"/>
              </c:ext>
            </c:extLst>
          </c:dPt>
          <c:dPt>
            <c:idx val="9"/>
            <c:invertIfNegative val="0"/>
            <c:bubble3D val="0"/>
            <c:spPr>
              <a:solidFill>
                <a:schemeClr val="accent6"/>
              </a:solidFill>
            </c:spPr>
            <c:extLst>
              <c:ext xmlns:c16="http://schemas.microsoft.com/office/drawing/2014/chart" uri="{C3380CC4-5D6E-409C-BE32-E72D297353CC}">
                <c16:uniqueId val="{00000009-DCE3-4F4D-8469-2447E519EFE3}"/>
              </c:ext>
            </c:extLst>
          </c:dPt>
          <c:dPt>
            <c:idx val="10"/>
            <c:invertIfNegative val="0"/>
            <c:bubble3D val="0"/>
            <c:spPr>
              <a:solidFill>
                <a:schemeClr val="accent6"/>
              </a:solidFill>
            </c:spPr>
            <c:extLst>
              <c:ext xmlns:c16="http://schemas.microsoft.com/office/drawing/2014/chart" uri="{C3380CC4-5D6E-409C-BE32-E72D297353CC}">
                <c16:uniqueId val="{00000009-2151-43EF-8EF2-580BD7204762}"/>
              </c:ext>
            </c:extLst>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Movers</c:v>
                </c:pt>
                <c:pt idx="1">
                  <c:v>First Time Buyers</c:v>
                </c:pt>
                <c:pt idx="2">
                  <c:v>Full remortgage</c:v>
                </c:pt>
                <c:pt idx="3">
                  <c:v>Product transfer</c:v>
                </c:pt>
                <c:pt idx="5">
                  <c:v>BTL 1- 3 properties</c:v>
                </c:pt>
                <c:pt idx="6">
                  <c:v>BTL 4+ properties</c:v>
                </c:pt>
                <c:pt idx="7">
                  <c:v>Limited Co BTL</c:v>
                </c:pt>
                <c:pt idx="9">
                  <c:v>Adverse</c:v>
                </c:pt>
                <c:pt idx="10">
                  <c:v>Other specialist</c:v>
                </c:pt>
              </c:strCache>
            </c:strRef>
          </c:cat>
          <c:val>
            <c:numRef>
              <c:f>Sheet1!$B$2:$B$12</c:f>
              <c:numCache>
                <c:formatCode>General</c:formatCode>
                <c:ptCount val="11"/>
                <c:pt idx="0">
                  <c:v>20</c:v>
                </c:pt>
                <c:pt idx="1">
                  <c:v>19</c:v>
                </c:pt>
                <c:pt idx="2">
                  <c:v>16</c:v>
                </c:pt>
                <c:pt idx="3">
                  <c:v>9</c:v>
                </c:pt>
                <c:pt idx="5">
                  <c:v>17</c:v>
                </c:pt>
                <c:pt idx="6">
                  <c:v>7</c:v>
                </c:pt>
                <c:pt idx="7">
                  <c:v>5</c:v>
                </c:pt>
                <c:pt idx="9">
                  <c:v>3</c:v>
                </c:pt>
                <c:pt idx="10">
                  <c:v>4</c:v>
                </c:pt>
              </c:numCache>
            </c:numRef>
          </c:val>
          <c:extLs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529879528"/>
        <c:axId val="529877568"/>
      </c:barChart>
      <c:catAx>
        <c:axId val="529879528"/>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529877568"/>
        <c:crosses val="autoZero"/>
        <c:auto val="1"/>
        <c:lblAlgn val="ctr"/>
        <c:lblOffset val="100"/>
        <c:noMultiLvlLbl val="0"/>
      </c:catAx>
      <c:valAx>
        <c:axId val="529877568"/>
        <c:scaling>
          <c:orientation val="minMax"/>
        </c:scaling>
        <c:delete val="1"/>
        <c:axPos val="t"/>
        <c:numFmt formatCode="General" sourceLinked="1"/>
        <c:majorTickMark val="out"/>
        <c:minorTickMark val="none"/>
        <c:tickLblPos val="nextTo"/>
        <c:crossAx val="529879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Sheet1!$B$2:$B$30</c:f>
              <c:numCache>
                <c:formatCode>General</c:formatCode>
                <c:ptCount val="29"/>
                <c:pt idx="0">
                  <c:v>42</c:v>
                </c:pt>
                <c:pt idx="1">
                  <c:v>39</c:v>
                </c:pt>
                <c:pt idx="2">
                  <c:v>45</c:v>
                </c:pt>
                <c:pt idx="3">
                  <c:v>43</c:v>
                </c:pt>
                <c:pt idx="5">
                  <c:v>45</c:v>
                </c:pt>
                <c:pt idx="6">
                  <c:v>40</c:v>
                </c:pt>
                <c:pt idx="7">
                  <c:v>43</c:v>
                </c:pt>
                <c:pt idx="8">
                  <c:v>40</c:v>
                </c:pt>
                <c:pt idx="10">
                  <c:v>45</c:v>
                </c:pt>
                <c:pt idx="11">
                  <c:v>41</c:v>
                </c:pt>
                <c:pt idx="12">
                  <c:v>34</c:v>
                </c:pt>
                <c:pt idx="13">
                  <c:v>29</c:v>
                </c:pt>
                <c:pt idx="15">
                  <c:v>29</c:v>
                </c:pt>
                <c:pt idx="16">
                  <c:v>30</c:v>
                </c:pt>
                <c:pt idx="17">
                  <c:v>31</c:v>
                </c:pt>
                <c:pt idx="18">
                  <c:v>40</c:v>
                </c:pt>
                <c:pt idx="20">
                  <c:v>37</c:v>
                </c:pt>
                <c:pt idx="21">
                  <c:v>19</c:v>
                </c:pt>
                <c:pt idx="24">
                  <c:v>42</c:v>
                </c:pt>
                <c:pt idx="25">
                  <c:v>53</c:v>
                </c:pt>
                <c:pt idx="26">
                  <c:v>14</c:v>
                </c:pt>
                <c:pt idx="27">
                  <c:v>22</c:v>
                </c:pt>
                <c:pt idx="28">
                  <c:v>16</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Fairly confident</c:v>
                </c:pt>
              </c:strCache>
            </c:strRef>
          </c:tx>
          <c:spPr>
            <a:solidFill>
              <a:srgbClr val="AFD52C">
                <a:lumMod val="60000"/>
                <a:lumOff val="40000"/>
              </a:srgbClr>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Sheet1!$C$2:$C$30</c:f>
              <c:numCache>
                <c:formatCode>General</c:formatCode>
                <c:ptCount val="29"/>
                <c:pt idx="0">
                  <c:v>55</c:v>
                </c:pt>
                <c:pt idx="1">
                  <c:v>56</c:v>
                </c:pt>
                <c:pt idx="2">
                  <c:v>52</c:v>
                </c:pt>
                <c:pt idx="3">
                  <c:v>52</c:v>
                </c:pt>
                <c:pt idx="5">
                  <c:v>52</c:v>
                </c:pt>
                <c:pt idx="6">
                  <c:v>56</c:v>
                </c:pt>
                <c:pt idx="7">
                  <c:v>52</c:v>
                </c:pt>
                <c:pt idx="8">
                  <c:v>55</c:v>
                </c:pt>
                <c:pt idx="10">
                  <c:v>51</c:v>
                </c:pt>
                <c:pt idx="11">
                  <c:v>54</c:v>
                </c:pt>
                <c:pt idx="12">
                  <c:v>58</c:v>
                </c:pt>
                <c:pt idx="13">
                  <c:v>60</c:v>
                </c:pt>
                <c:pt idx="15">
                  <c:v>63</c:v>
                </c:pt>
                <c:pt idx="16">
                  <c:v>61</c:v>
                </c:pt>
                <c:pt idx="17">
                  <c:v>60</c:v>
                </c:pt>
                <c:pt idx="18">
                  <c:v>53</c:v>
                </c:pt>
                <c:pt idx="20">
                  <c:v>45</c:v>
                </c:pt>
                <c:pt idx="21">
                  <c:v>63</c:v>
                </c:pt>
                <c:pt idx="24">
                  <c:v>53</c:v>
                </c:pt>
                <c:pt idx="25">
                  <c:v>44</c:v>
                </c:pt>
                <c:pt idx="26">
                  <c:v>37</c:v>
                </c:pt>
                <c:pt idx="27">
                  <c:v>66</c:v>
                </c:pt>
                <c:pt idx="28">
                  <c:v>60</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Not very confident</c:v>
                </c:pt>
              </c:strCache>
            </c:strRef>
          </c:tx>
          <c:spPr>
            <a:solidFill>
              <a:srgbClr val="FE9A6B"/>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Sheet1!$D$2:$D$30</c:f>
              <c:numCache>
                <c:formatCode>General</c:formatCode>
                <c:ptCount val="29"/>
                <c:pt idx="0">
                  <c:v>2</c:v>
                </c:pt>
                <c:pt idx="1">
                  <c:v>4</c:v>
                </c:pt>
                <c:pt idx="2">
                  <c:v>2</c:v>
                </c:pt>
                <c:pt idx="3">
                  <c:v>4</c:v>
                </c:pt>
                <c:pt idx="5">
                  <c:v>3</c:v>
                </c:pt>
                <c:pt idx="6">
                  <c:v>3</c:v>
                </c:pt>
                <c:pt idx="7">
                  <c:v>5</c:v>
                </c:pt>
                <c:pt idx="8">
                  <c:v>4</c:v>
                </c:pt>
                <c:pt idx="10">
                  <c:v>4</c:v>
                </c:pt>
                <c:pt idx="11">
                  <c:v>4</c:v>
                </c:pt>
                <c:pt idx="12">
                  <c:v>6</c:v>
                </c:pt>
                <c:pt idx="13">
                  <c:v>8</c:v>
                </c:pt>
                <c:pt idx="15">
                  <c:v>7</c:v>
                </c:pt>
                <c:pt idx="16">
                  <c:v>7</c:v>
                </c:pt>
                <c:pt idx="17">
                  <c:v>7</c:v>
                </c:pt>
                <c:pt idx="18">
                  <c:v>5</c:v>
                </c:pt>
                <c:pt idx="20">
                  <c:v>12</c:v>
                </c:pt>
                <c:pt idx="21">
                  <c:v>13</c:v>
                </c:pt>
                <c:pt idx="24">
                  <c:v>4</c:v>
                </c:pt>
                <c:pt idx="25">
                  <c:v>4</c:v>
                </c:pt>
                <c:pt idx="26">
                  <c:v>28</c:v>
                </c:pt>
                <c:pt idx="27">
                  <c:v>8</c:v>
                </c:pt>
                <c:pt idx="28">
                  <c:v>19</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Not at all confident</c:v>
                </c:pt>
              </c:strCache>
            </c:strRef>
          </c:tx>
          <c:spPr>
            <a:solidFill>
              <a:srgbClr val="FD5608"/>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Sheet1!$E$2:$E$30</c:f>
              <c:numCache>
                <c:formatCode>General</c:formatCode>
                <c:ptCount val="29"/>
                <c:pt idx="0">
                  <c:v>1</c:v>
                </c:pt>
                <c:pt idx="1">
                  <c:v>1</c:v>
                </c:pt>
                <c:pt idx="2">
                  <c:v>1</c:v>
                </c:pt>
                <c:pt idx="6">
                  <c:v>1</c:v>
                </c:pt>
                <c:pt idx="10">
                  <c:v>1</c:v>
                </c:pt>
                <c:pt idx="12">
                  <c:v>1</c:v>
                </c:pt>
                <c:pt idx="13">
                  <c:v>1</c:v>
                </c:pt>
                <c:pt idx="15">
                  <c:v>1</c:v>
                </c:pt>
                <c:pt idx="17">
                  <c:v>1</c:v>
                </c:pt>
                <c:pt idx="18">
                  <c:v>1</c:v>
                </c:pt>
                <c:pt idx="20">
                  <c:v>6</c:v>
                </c:pt>
                <c:pt idx="21">
                  <c:v>3</c:v>
                </c:pt>
                <c:pt idx="26">
                  <c:v>19</c:v>
                </c:pt>
                <c:pt idx="27">
                  <c:v>4</c:v>
                </c:pt>
                <c:pt idx="28">
                  <c:v>3</c:v>
                </c:pt>
              </c:numCache>
            </c:numRef>
          </c:val>
          <c:extLs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529878744"/>
        <c:axId val="529878352"/>
      </c:barChart>
      <c:catAx>
        <c:axId val="529878744"/>
        <c:scaling>
          <c:orientation val="minMax"/>
        </c:scaling>
        <c:delete val="0"/>
        <c:axPos val="t"/>
        <c:numFmt formatCode="General" sourceLinked="0"/>
        <c:majorTickMark val="out"/>
        <c:minorTickMark val="none"/>
        <c:tickLblPos val="high"/>
        <c:spPr>
          <a:ln>
            <a:noFill/>
          </a:ln>
        </c:spPr>
        <c:txPr>
          <a:bodyPr rot="-5400000" vert="horz"/>
          <a:lstStyle/>
          <a:p>
            <a:pPr>
              <a:defRPr>
                <a:solidFill>
                  <a:schemeClr val="bg2">
                    <a:lumMod val="50000"/>
                  </a:schemeClr>
                </a:solidFill>
              </a:defRPr>
            </a:pPr>
            <a:endParaRPr lang="en-US"/>
          </a:p>
        </c:txPr>
        <c:crossAx val="529878352"/>
        <c:crosses val="autoZero"/>
        <c:auto val="1"/>
        <c:lblAlgn val="ctr"/>
        <c:lblOffset val="100"/>
        <c:noMultiLvlLbl val="0"/>
      </c:catAx>
      <c:valAx>
        <c:axId val="529878352"/>
        <c:scaling>
          <c:orientation val="maxMin"/>
        </c:scaling>
        <c:delete val="1"/>
        <c:axPos val="l"/>
        <c:numFmt formatCode="0%" sourceLinked="1"/>
        <c:majorTickMark val="out"/>
        <c:minorTickMark val="none"/>
        <c:tickLblPos val="high"/>
        <c:crossAx val="529878744"/>
        <c:crosses val="autoZero"/>
        <c:crossBetween val="between"/>
      </c:valAx>
    </c:plotArea>
    <c:plotVisOnly val="1"/>
    <c:dispBlanksAs val="gap"/>
    <c:showDLblsOverMax val="0"/>
  </c:chart>
  <c:txPr>
    <a:bodyPr/>
    <a:lstStyle/>
    <a:p>
      <a:pPr>
        <a:defRPr sz="10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Sheet1!$B$2:$B$30</c:f>
              <c:numCache>
                <c:formatCode>General</c:formatCode>
                <c:ptCount val="29"/>
                <c:pt idx="0">
                  <c:v>51</c:v>
                </c:pt>
                <c:pt idx="1">
                  <c:v>54</c:v>
                </c:pt>
                <c:pt idx="2">
                  <c:v>50</c:v>
                </c:pt>
                <c:pt idx="3">
                  <c:v>52</c:v>
                </c:pt>
                <c:pt idx="5">
                  <c:v>57</c:v>
                </c:pt>
                <c:pt idx="6">
                  <c:v>60</c:v>
                </c:pt>
                <c:pt idx="7">
                  <c:v>58</c:v>
                </c:pt>
                <c:pt idx="8">
                  <c:v>56</c:v>
                </c:pt>
                <c:pt idx="10">
                  <c:v>60</c:v>
                </c:pt>
                <c:pt idx="11">
                  <c:v>51</c:v>
                </c:pt>
                <c:pt idx="12">
                  <c:v>49</c:v>
                </c:pt>
                <c:pt idx="13">
                  <c:v>43</c:v>
                </c:pt>
                <c:pt idx="15">
                  <c:v>46</c:v>
                </c:pt>
                <c:pt idx="16">
                  <c:v>44</c:v>
                </c:pt>
                <c:pt idx="17">
                  <c:v>48</c:v>
                </c:pt>
                <c:pt idx="18">
                  <c:v>48</c:v>
                </c:pt>
                <c:pt idx="20">
                  <c:v>46</c:v>
                </c:pt>
                <c:pt idx="21">
                  <c:v>34</c:v>
                </c:pt>
                <c:pt idx="24">
                  <c:v>52</c:v>
                </c:pt>
                <c:pt idx="25">
                  <c:v>63</c:v>
                </c:pt>
                <c:pt idx="26">
                  <c:v>20</c:v>
                </c:pt>
                <c:pt idx="27">
                  <c:v>36</c:v>
                </c:pt>
                <c:pt idx="28">
                  <c:v>32</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Sheet1!$C$2:$C$30</c:f>
              <c:numCache>
                <c:formatCode>General</c:formatCode>
                <c:ptCount val="29"/>
                <c:pt idx="0">
                  <c:v>46</c:v>
                </c:pt>
                <c:pt idx="1">
                  <c:v>43</c:v>
                </c:pt>
                <c:pt idx="2">
                  <c:v>48</c:v>
                </c:pt>
                <c:pt idx="3">
                  <c:v>46</c:v>
                </c:pt>
                <c:pt idx="5">
                  <c:v>41</c:v>
                </c:pt>
                <c:pt idx="6">
                  <c:v>37</c:v>
                </c:pt>
                <c:pt idx="7">
                  <c:v>39</c:v>
                </c:pt>
                <c:pt idx="8">
                  <c:v>41</c:v>
                </c:pt>
                <c:pt idx="10">
                  <c:v>37</c:v>
                </c:pt>
                <c:pt idx="11">
                  <c:v>44</c:v>
                </c:pt>
                <c:pt idx="12">
                  <c:v>46</c:v>
                </c:pt>
                <c:pt idx="13">
                  <c:v>49</c:v>
                </c:pt>
                <c:pt idx="15">
                  <c:v>48</c:v>
                </c:pt>
                <c:pt idx="16">
                  <c:v>49</c:v>
                </c:pt>
                <c:pt idx="17">
                  <c:v>47</c:v>
                </c:pt>
                <c:pt idx="18">
                  <c:v>46</c:v>
                </c:pt>
                <c:pt idx="20">
                  <c:v>40</c:v>
                </c:pt>
                <c:pt idx="21">
                  <c:v>54</c:v>
                </c:pt>
                <c:pt idx="24">
                  <c:v>46</c:v>
                </c:pt>
                <c:pt idx="25">
                  <c:v>33</c:v>
                </c:pt>
                <c:pt idx="26">
                  <c:v>40</c:v>
                </c:pt>
                <c:pt idx="27">
                  <c:v>55</c:v>
                </c:pt>
                <c:pt idx="28">
                  <c:v>53</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Sheet1!$D$2:$D$30</c:f>
              <c:numCache>
                <c:formatCode>General</c:formatCode>
                <c:ptCount val="29"/>
                <c:pt idx="0">
                  <c:v>1</c:v>
                </c:pt>
                <c:pt idx="1">
                  <c:v>3</c:v>
                </c:pt>
                <c:pt idx="2">
                  <c:v>2</c:v>
                </c:pt>
                <c:pt idx="3">
                  <c:v>1</c:v>
                </c:pt>
                <c:pt idx="5">
                  <c:v>2</c:v>
                </c:pt>
                <c:pt idx="6">
                  <c:v>2</c:v>
                </c:pt>
                <c:pt idx="7">
                  <c:v>2</c:v>
                </c:pt>
                <c:pt idx="8">
                  <c:v>2</c:v>
                </c:pt>
                <c:pt idx="10">
                  <c:v>2</c:v>
                </c:pt>
                <c:pt idx="11">
                  <c:v>4</c:v>
                </c:pt>
                <c:pt idx="12">
                  <c:v>4</c:v>
                </c:pt>
                <c:pt idx="13">
                  <c:v>5</c:v>
                </c:pt>
                <c:pt idx="15">
                  <c:v>5</c:v>
                </c:pt>
                <c:pt idx="16">
                  <c:v>6</c:v>
                </c:pt>
                <c:pt idx="17">
                  <c:v>4</c:v>
                </c:pt>
                <c:pt idx="18">
                  <c:v>4</c:v>
                </c:pt>
                <c:pt idx="20">
                  <c:v>9</c:v>
                </c:pt>
                <c:pt idx="21">
                  <c:v>10</c:v>
                </c:pt>
                <c:pt idx="24">
                  <c:v>1</c:v>
                </c:pt>
                <c:pt idx="25">
                  <c:v>4</c:v>
                </c:pt>
                <c:pt idx="26">
                  <c:v>24</c:v>
                </c:pt>
                <c:pt idx="27">
                  <c:v>5</c:v>
                </c:pt>
                <c:pt idx="28">
                  <c:v>15</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Sheet1!$E$2:$E$30</c:f>
              <c:numCache>
                <c:formatCode>General</c:formatCode>
                <c:ptCount val="29"/>
                <c:pt idx="0">
                  <c:v>1</c:v>
                </c:pt>
                <c:pt idx="3">
                  <c:v>1</c:v>
                </c:pt>
                <c:pt idx="10">
                  <c:v>1</c:v>
                </c:pt>
                <c:pt idx="12">
                  <c:v>1</c:v>
                </c:pt>
                <c:pt idx="13">
                  <c:v>1</c:v>
                </c:pt>
                <c:pt idx="17">
                  <c:v>1</c:v>
                </c:pt>
                <c:pt idx="18">
                  <c:v>1</c:v>
                </c:pt>
                <c:pt idx="20">
                  <c:v>5</c:v>
                </c:pt>
                <c:pt idx="21">
                  <c:v>1</c:v>
                </c:pt>
                <c:pt idx="26">
                  <c:v>14</c:v>
                </c:pt>
                <c:pt idx="27">
                  <c:v>3</c:v>
                </c:pt>
              </c:numCache>
            </c:numRef>
          </c:val>
          <c:extLs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462128016"/>
        <c:axId val="462129976"/>
      </c:barChart>
      <c:catAx>
        <c:axId val="462128016"/>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462129976"/>
        <c:crosses val="autoZero"/>
        <c:auto val="1"/>
        <c:lblAlgn val="ctr"/>
        <c:lblOffset val="100"/>
        <c:noMultiLvlLbl val="0"/>
      </c:catAx>
      <c:valAx>
        <c:axId val="462129976"/>
        <c:scaling>
          <c:orientation val="maxMin"/>
        </c:scaling>
        <c:delete val="1"/>
        <c:axPos val="l"/>
        <c:numFmt formatCode="0%" sourceLinked="1"/>
        <c:majorTickMark val="out"/>
        <c:minorTickMark val="none"/>
        <c:tickLblPos val="nextTo"/>
        <c:crossAx val="462128016"/>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Sheet1!$B$2:$B$30</c:f>
              <c:numCache>
                <c:formatCode>General</c:formatCode>
                <c:ptCount val="29"/>
                <c:pt idx="0">
                  <c:v>59</c:v>
                </c:pt>
                <c:pt idx="1">
                  <c:v>60</c:v>
                </c:pt>
                <c:pt idx="2">
                  <c:v>58</c:v>
                </c:pt>
                <c:pt idx="3">
                  <c:v>61</c:v>
                </c:pt>
                <c:pt idx="5">
                  <c:v>64</c:v>
                </c:pt>
                <c:pt idx="6">
                  <c:v>59</c:v>
                </c:pt>
                <c:pt idx="7">
                  <c:v>64</c:v>
                </c:pt>
                <c:pt idx="8">
                  <c:v>64</c:v>
                </c:pt>
                <c:pt idx="10">
                  <c:v>67</c:v>
                </c:pt>
                <c:pt idx="11">
                  <c:v>68</c:v>
                </c:pt>
                <c:pt idx="12">
                  <c:v>60</c:v>
                </c:pt>
                <c:pt idx="13">
                  <c:v>54</c:v>
                </c:pt>
                <c:pt idx="15">
                  <c:v>53</c:v>
                </c:pt>
                <c:pt idx="16">
                  <c:v>55</c:v>
                </c:pt>
                <c:pt idx="17">
                  <c:v>55</c:v>
                </c:pt>
                <c:pt idx="18">
                  <c:v>61</c:v>
                </c:pt>
                <c:pt idx="20">
                  <c:v>51</c:v>
                </c:pt>
                <c:pt idx="21">
                  <c:v>39</c:v>
                </c:pt>
                <c:pt idx="24">
                  <c:v>57</c:v>
                </c:pt>
                <c:pt idx="25">
                  <c:v>75</c:v>
                </c:pt>
                <c:pt idx="26">
                  <c:v>22</c:v>
                </c:pt>
                <c:pt idx="27">
                  <c:v>41</c:v>
                </c:pt>
                <c:pt idx="28">
                  <c:v>36</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Sheet1!$C$2:$C$30</c:f>
              <c:numCache>
                <c:formatCode>General</c:formatCode>
                <c:ptCount val="29"/>
                <c:pt idx="0">
                  <c:v>38</c:v>
                </c:pt>
                <c:pt idx="1">
                  <c:v>39</c:v>
                </c:pt>
                <c:pt idx="2">
                  <c:v>41</c:v>
                </c:pt>
                <c:pt idx="3">
                  <c:v>37</c:v>
                </c:pt>
                <c:pt idx="5">
                  <c:v>35</c:v>
                </c:pt>
                <c:pt idx="6">
                  <c:v>38</c:v>
                </c:pt>
                <c:pt idx="7">
                  <c:v>34</c:v>
                </c:pt>
                <c:pt idx="8">
                  <c:v>33</c:v>
                </c:pt>
                <c:pt idx="10">
                  <c:v>32</c:v>
                </c:pt>
                <c:pt idx="11">
                  <c:v>31</c:v>
                </c:pt>
                <c:pt idx="12">
                  <c:v>36</c:v>
                </c:pt>
                <c:pt idx="13">
                  <c:v>42</c:v>
                </c:pt>
                <c:pt idx="15">
                  <c:v>45</c:v>
                </c:pt>
                <c:pt idx="16">
                  <c:v>40</c:v>
                </c:pt>
                <c:pt idx="17">
                  <c:v>41</c:v>
                </c:pt>
                <c:pt idx="18">
                  <c:v>36</c:v>
                </c:pt>
                <c:pt idx="20">
                  <c:v>42</c:v>
                </c:pt>
                <c:pt idx="21">
                  <c:v>54</c:v>
                </c:pt>
                <c:pt idx="24">
                  <c:v>43</c:v>
                </c:pt>
                <c:pt idx="25">
                  <c:v>21</c:v>
                </c:pt>
                <c:pt idx="26">
                  <c:v>63</c:v>
                </c:pt>
                <c:pt idx="27">
                  <c:v>55</c:v>
                </c:pt>
                <c:pt idx="28">
                  <c:v>53</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Sheet1!$D$2:$D$30</c:f>
              <c:numCache>
                <c:formatCode>General</c:formatCode>
                <c:ptCount val="29"/>
                <c:pt idx="0">
                  <c:v>2</c:v>
                </c:pt>
                <c:pt idx="1">
                  <c:v>1</c:v>
                </c:pt>
                <c:pt idx="2">
                  <c:v>1</c:v>
                </c:pt>
                <c:pt idx="3">
                  <c:v>1</c:v>
                </c:pt>
                <c:pt idx="5">
                  <c:v>1</c:v>
                </c:pt>
                <c:pt idx="6">
                  <c:v>3</c:v>
                </c:pt>
                <c:pt idx="7">
                  <c:v>2</c:v>
                </c:pt>
                <c:pt idx="8">
                  <c:v>1</c:v>
                </c:pt>
                <c:pt idx="10">
                  <c:v>1</c:v>
                </c:pt>
                <c:pt idx="11">
                  <c:v>1</c:v>
                </c:pt>
                <c:pt idx="12">
                  <c:v>3</c:v>
                </c:pt>
                <c:pt idx="13">
                  <c:v>4</c:v>
                </c:pt>
                <c:pt idx="15">
                  <c:v>2</c:v>
                </c:pt>
                <c:pt idx="16">
                  <c:v>4</c:v>
                </c:pt>
                <c:pt idx="17">
                  <c:v>3</c:v>
                </c:pt>
                <c:pt idx="18">
                  <c:v>2</c:v>
                </c:pt>
                <c:pt idx="20">
                  <c:v>4</c:v>
                </c:pt>
                <c:pt idx="21">
                  <c:v>7</c:v>
                </c:pt>
                <c:pt idx="25">
                  <c:v>4</c:v>
                </c:pt>
                <c:pt idx="26">
                  <c:v>9</c:v>
                </c:pt>
                <c:pt idx="27">
                  <c:v>4</c:v>
                </c:pt>
                <c:pt idx="28">
                  <c:v>9</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4">
                  <c:v>Jan-20</c:v>
                </c:pt>
                <c:pt idx="25">
                  <c:v>Feb-20</c:v>
                </c:pt>
                <c:pt idx="26">
                  <c:v>Mar-20</c:v>
                </c:pt>
                <c:pt idx="27">
                  <c:v>May-20</c:v>
                </c:pt>
                <c:pt idx="28">
                  <c:v>Jun-20</c:v>
                </c:pt>
              </c:strCache>
            </c:strRef>
          </c:cat>
          <c:val>
            <c:numRef>
              <c:f>Sheet1!$E$2:$E$30</c:f>
              <c:numCache>
                <c:formatCode>General</c:formatCode>
                <c:ptCount val="29"/>
                <c:pt idx="0">
                  <c:v>1</c:v>
                </c:pt>
                <c:pt idx="15">
                  <c:v>1</c:v>
                </c:pt>
                <c:pt idx="20">
                  <c:v>2</c:v>
                </c:pt>
                <c:pt idx="26">
                  <c:v>5</c:v>
                </c:pt>
                <c:pt idx="28">
                  <c:v>1</c:v>
                </c:pt>
              </c:numCache>
            </c:numRef>
          </c:val>
          <c:extLs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530196136"/>
        <c:axId val="530195744"/>
      </c:barChart>
      <c:catAx>
        <c:axId val="530196136"/>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530195744"/>
        <c:crosses val="autoZero"/>
        <c:auto val="1"/>
        <c:lblAlgn val="ctr"/>
        <c:lblOffset val="100"/>
        <c:noMultiLvlLbl val="0"/>
      </c:catAx>
      <c:valAx>
        <c:axId val="530195744"/>
        <c:scaling>
          <c:orientation val="maxMin"/>
        </c:scaling>
        <c:delete val="1"/>
        <c:axPos val="l"/>
        <c:numFmt formatCode="0%" sourceLinked="1"/>
        <c:majorTickMark val="out"/>
        <c:minorTickMark val="none"/>
        <c:tickLblPos val="nextTo"/>
        <c:crossAx val="530196136"/>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489A-40AE-B178-51EEDCBE20C9}"/>
              </c:ext>
            </c:extLst>
          </c:dPt>
          <c:dPt>
            <c:idx val="7"/>
            <c:invertIfNegative val="0"/>
            <c:bubble3D val="0"/>
            <c:extLst>
              <c:ext xmlns:c16="http://schemas.microsoft.com/office/drawing/2014/chart" uri="{C3380CC4-5D6E-409C-BE32-E72D297353CC}">
                <c16:uniqueId val="{00000001-489A-40AE-B178-51EEDCBE20C9}"/>
              </c:ext>
            </c:extLst>
          </c:dPt>
          <c:dPt>
            <c:idx val="8"/>
            <c:invertIfNegative val="0"/>
            <c:bubble3D val="0"/>
            <c:extLst>
              <c:ext xmlns:c16="http://schemas.microsoft.com/office/drawing/2014/chart" uri="{C3380CC4-5D6E-409C-BE32-E72D297353CC}">
                <c16:uniqueId val="{00000002-489A-40AE-B178-51EEDCBE20C9}"/>
              </c:ext>
            </c:extLst>
          </c:dPt>
          <c:dPt>
            <c:idx val="9"/>
            <c:invertIfNegative val="0"/>
            <c:bubble3D val="0"/>
            <c:extLst>
              <c:ext xmlns:c16="http://schemas.microsoft.com/office/drawing/2014/chart" uri="{C3380CC4-5D6E-409C-BE32-E72D297353CC}">
                <c16:uniqueId val="{00000003-489A-40AE-B178-51EEDCBE20C9}"/>
              </c:ext>
            </c:extLst>
          </c:dPt>
          <c:dPt>
            <c:idx val="10"/>
            <c:invertIfNegative val="0"/>
            <c:bubble3D val="0"/>
            <c:extLst>
              <c:ext xmlns:c16="http://schemas.microsoft.com/office/drawing/2014/chart" uri="{C3380CC4-5D6E-409C-BE32-E72D297353CC}">
                <c16:uniqueId val="{00000004-489A-40AE-B178-51EEDCBE20C9}"/>
              </c:ext>
            </c:extLst>
          </c:dPt>
          <c:dPt>
            <c:idx val="11"/>
            <c:invertIfNegative val="0"/>
            <c:bubble3D val="0"/>
            <c:extLst>
              <c:ext xmlns:c16="http://schemas.microsoft.com/office/drawing/2014/chart" uri="{C3380CC4-5D6E-409C-BE32-E72D297353CC}">
                <c16:uniqueId val="{00000005-489A-40AE-B178-51EEDCBE20C9}"/>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489A-40AE-B178-51EEDCBE20C9}"/>
              </c:ext>
            </c:extLst>
          </c:dPt>
          <c:dPt>
            <c:idx val="22"/>
            <c:invertIfNegative val="0"/>
            <c:bubble3D val="0"/>
            <c:extLst>
              <c:ext xmlns:c16="http://schemas.microsoft.com/office/drawing/2014/chart" uri="{C3380CC4-5D6E-409C-BE32-E72D297353CC}">
                <c16:uniqueId val="{00000010-489A-40AE-B178-51EEDCBE20C9}"/>
              </c:ext>
            </c:extLst>
          </c:dPt>
          <c:dPt>
            <c:idx val="23"/>
            <c:invertIfNegative val="0"/>
            <c:bubble3D val="0"/>
            <c:extLst>
              <c:ext xmlns:c16="http://schemas.microsoft.com/office/drawing/2014/chart" uri="{C3380CC4-5D6E-409C-BE32-E72D297353CC}">
                <c16:uniqueId val="{00000011-489A-40AE-B178-51EEDCBE20C9}"/>
              </c:ext>
            </c:extLst>
          </c:dPt>
          <c:dPt>
            <c:idx val="25"/>
            <c:invertIfNegative val="0"/>
            <c:bubble3D val="0"/>
            <c:spPr>
              <a:solidFill>
                <a:schemeClr val="accent3"/>
              </a:solidFill>
            </c:spPr>
            <c:extLst>
              <c:ext xmlns:c16="http://schemas.microsoft.com/office/drawing/2014/chart" uri="{C3380CC4-5D6E-409C-BE32-E72D297353CC}">
                <c16:uniqueId val="{00000013-489A-40AE-B178-51EEDCBE20C9}"/>
              </c:ext>
            </c:extLst>
          </c:dPt>
          <c:dPt>
            <c:idx val="26"/>
            <c:invertIfNegative val="0"/>
            <c:bubble3D val="0"/>
            <c:spPr>
              <a:solidFill>
                <a:schemeClr val="accent3"/>
              </a:solidFill>
            </c:spPr>
            <c:extLst>
              <c:ext xmlns:c16="http://schemas.microsoft.com/office/drawing/2014/chart" uri="{C3380CC4-5D6E-409C-BE32-E72D297353CC}">
                <c16:uniqueId val="{00000015-489A-40AE-B178-51EEDCBE20C9}"/>
              </c:ext>
            </c:extLst>
          </c:dPt>
          <c:dLbls>
            <c:dLbl>
              <c:idx val="24"/>
              <c:delete val="1"/>
              <c:extLst>
                <c:ext xmlns:c15="http://schemas.microsoft.com/office/drawing/2012/chart" uri="{CE6537A1-D6FC-4f65-9D91-7224C49458BB}"/>
                <c:ext xmlns:c16="http://schemas.microsoft.com/office/drawing/2014/chart" uri="{C3380CC4-5D6E-409C-BE32-E72D297353CC}">
                  <c16:uniqueId val="{00000016-489A-40AE-B178-51EEDCBE20C9}"/>
                </c:ext>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June</c:v>
                </c:pt>
              </c:strCache>
            </c:strRef>
          </c:cat>
          <c:val>
            <c:numRef>
              <c:f>Sheet1!$B$27:$B$53</c:f>
              <c:numCache>
                <c:formatCode>General</c:formatCode>
                <c:ptCount val="27"/>
                <c:pt idx="0">
                  <c:v>24</c:v>
                </c:pt>
                <c:pt idx="1">
                  <c:v>26</c:v>
                </c:pt>
                <c:pt idx="2">
                  <c:v>31</c:v>
                </c:pt>
                <c:pt idx="3">
                  <c:v>26</c:v>
                </c:pt>
                <c:pt idx="4">
                  <c:v>32</c:v>
                </c:pt>
                <c:pt idx="5">
                  <c:v>24</c:v>
                </c:pt>
                <c:pt idx="6">
                  <c:v>30</c:v>
                </c:pt>
                <c:pt idx="7">
                  <c:v>27</c:v>
                </c:pt>
                <c:pt idx="8">
                  <c:v>26</c:v>
                </c:pt>
                <c:pt idx="9">
                  <c:v>27</c:v>
                </c:pt>
                <c:pt idx="10">
                  <c:v>26</c:v>
                </c:pt>
                <c:pt idx="11">
                  <c:v>26</c:v>
                </c:pt>
                <c:pt idx="12">
                  <c:v>25</c:v>
                </c:pt>
                <c:pt idx="13">
                  <c:v>27</c:v>
                </c:pt>
                <c:pt idx="14">
                  <c:v>29</c:v>
                </c:pt>
                <c:pt idx="15">
                  <c:v>26</c:v>
                </c:pt>
                <c:pt idx="16">
                  <c:v>30</c:v>
                </c:pt>
                <c:pt idx="17">
                  <c:v>27</c:v>
                </c:pt>
                <c:pt idx="18">
                  <c:v>27</c:v>
                </c:pt>
                <c:pt idx="19">
                  <c:v>30</c:v>
                </c:pt>
                <c:pt idx="20">
                  <c:v>26</c:v>
                </c:pt>
                <c:pt idx="21">
                  <c:v>20</c:v>
                </c:pt>
                <c:pt idx="22">
                  <c:v>29</c:v>
                </c:pt>
                <c:pt idx="23">
                  <c:v>22</c:v>
                </c:pt>
                <c:pt idx="24">
                  <c:v>0</c:v>
                </c:pt>
                <c:pt idx="25">
                  <c:v>17</c:v>
                </c:pt>
                <c:pt idx="26">
                  <c:v>17</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530199664"/>
        <c:axId val="530198096"/>
      </c:barChart>
      <c:catAx>
        <c:axId val="53019966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0198096"/>
        <c:crosses val="autoZero"/>
        <c:auto val="1"/>
        <c:lblAlgn val="ctr"/>
        <c:lblOffset val="100"/>
        <c:noMultiLvlLbl val="0"/>
      </c:catAx>
      <c:valAx>
        <c:axId val="530198096"/>
        <c:scaling>
          <c:orientation val="minMax"/>
          <c:max val="100"/>
          <c:min val="0"/>
        </c:scaling>
        <c:delete val="1"/>
        <c:axPos val="l"/>
        <c:numFmt formatCode="General" sourceLinked="1"/>
        <c:majorTickMark val="out"/>
        <c:minorTickMark val="none"/>
        <c:tickLblPos val="nextTo"/>
        <c:crossAx val="53019966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17</c:v>
                </c:pt>
                <c:pt idx="2">
                  <c:v>14</c:v>
                </c:pt>
                <c:pt idx="3">
                  <c:v>20</c:v>
                </c:pt>
                <c:pt idx="5" formatCode="0">
                  <c:v>24</c:v>
                </c:pt>
                <c:pt idx="6" formatCode="0">
                  <c:v>21</c:v>
                </c:pt>
                <c:pt idx="7" formatCode="0">
                  <c:v>12</c:v>
                </c:pt>
                <c:pt idx="10" formatCode="0">
                  <c:v>15</c:v>
                </c:pt>
                <c:pt idx="11" formatCode="0">
                  <c:v>19</c:v>
                </c:pt>
                <c:pt idx="12" formatCode="0">
                  <c:v>19</c:v>
                </c:pt>
                <c:pt idx="13" formatCode="0">
                  <c:v>18</c:v>
                </c:pt>
                <c:pt idx="14" formatCode="0">
                  <c:v>17</c:v>
                </c:pt>
                <c:pt idx="16">
                  <c:v>15</c:v>
                </c:pt>
                <c:pt idx="17">
                  <c:v>23</c:v>
                </c:pt>
                <c:pt idx="18">
                  <c:v>15</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30198488"/>
        <c:axId val="530199272"/>
      </c:barChart>
      <c:valAx>
        <c:axId val="530199272"/>
        <c:scaling>
          <c:orientation val="minMax"/>
          <c:max val="120"/>
          <c:min val="0"/>
        </c:scaling>
        <c:delete val="1"/>
        <c:axPos val="b"/>
        <c:numFmt formatCode="0" sourceLinked="1"/>
        <c:majorTickMark val="out"/>
        <c:minorTickMark val="none"/>
        <c:tickLblPos val="nextTo"/>
        <c:crossAx val="530198488"/>
        <c:crosses val="max"/>
        <c:crossBetween val="between"/>
      </c:valAx>
      <c:catAx>
        <c:axId val="53019848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019927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6"/>
            <c:invertIfNegative val="0"/>
            <c:bubble3D val="0"/>
            <c:extLst>
              <c:ext xmlns:c16="http://schemas.microsoft.com/office/drawing/2014/chart" uri="{C3380CC4-5D6E-409C-BE32-E72D297353CC}">
                <c16:uniqueId val="{00000000-A249-46BD-B91C-9D577A83CBB9}"/>
              </c:ext>
            </c:extLst>
          </c:dPt>
          <c:dPt>
            <c:idx val="7"/>
            <c:invertIfNegative val="0"/>
            <c:bubble3D val="0"/>
            <c:extLst>
              <c:ext xmlns:c16="http://schemas.microsoft.com/office/drawing/2014/chart" uri="{C3380CC4-5D6E-409C-BE32-E72D297353CC}">
                <c16:uniqueId val="{00000001-A249-46BD-B91C-9D577A83CBB9}"/>
              </c:ext>
            </c:extLst>
          </c:dPt>
          <c:dPt>
            <c:idx val="8"/>
            <c:invertIfNegative val="0"/>
            <c:bubble3D val="0"/>
            <c:extLst>
              <c:ext xmlns:c16="http://schemas.microsoft.com/office/drawing/2014/chart" uri="{C3380CC4-5D6E-409C-BE32-E72D297353CC}">
                <c16:uniqueId val="{00000002-A249-46BD-B91C-9D577A83CBB9}"/>
              </c:ext>
            </c:extLst>
          </c:dPt>
          <c:dPt>
            <c:idx val="9"/>
            <c:invertIfNegative val="0"/>
            <c:bubble3D val="0"/>
            <c:extLst>
              <c:ext xmlns:c16="http://schemas.microsoft.com/office/drawing/2014/chart" uri="{C3380CC4-5D6E-409C-BE32-E72D297353CC}">
                <c16:uniqueId val="{00000003-A249-46BD-B91C-9D577A83CBB9}"/>
              </c:ext>
            </c:extLst>
          </c:dPt>
          <c:dPt>
            <c:idx val="10"/>
            <c:invertIfNegative val="0"/>
            <c:bubble3D val="0"/>
            <c:extLst>
              <c:ext xmlns:c16="http://schemas.microsoft.com/office/drawing/2014/chart" uri="{C3380CC4-5D6E-409C-BE32-E72D297353CC}">
                <c16:uniqueId val="{00000004-A249-46BD-B91C-9D577A83CBB9}"/>
              </c:ext>
            </c:extLst>
          </c:dPt>
          <c:dPt>
            <c:idx val="11"/>
            <c:invertIfNegative val="0"/>
            <c:bubble3D val="0"/>
            <c:extLst>
              <c:ext xmlns:c16="http://schemas.microsoft.com/office/drawing/2014/chart" uri="{C3380CC4-5D6E-409C-BE32-E72D297353CC}">
                <c16:uniqueId val="{00000005-A249-46BD-B91C-9D577A83CBB9}"/>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extLst>
              <c:ext xmlns:c16="http://schemas.microsoft.com/office/drawing/2014/chart" uri="{C3380CC4-5D6E-409C-BE32-E72D297353CC}">
                <c16:uniqueId val="{0000000F-A249-46BD-B91C-9D577A83CBB9}"/>
              </c:ext>
            </c:extLst>
          </c:dPt>
          <c:dPt>
            <c:idx val="22"/>
            <c:invertIfNegative val="0"/>
            <c:bubble3D val="0"/>
            <c:extLst>
              <c:ext xmlns:c16="http://schemas.microsoft.com/office/drawing/2014/chart" uri="{C3380CC4-5D6E-409C-BE32-E72D297353CC}">
                <c16:uniqueId val="{00000010-A249-46BD-B91C-9D577A83CBB9}"/>
              </c:ext>
            </c:extLst>
          </c:dPt>
          <c:dPt>
            <c:idx val="23"/>
            <c:invertIfNegative val="0"/>
            <c:bubble3D val="0"/>
            <c:extLst>
              <c:ext xmlns:c16="http://schemas.microsoft.com/office/drawing/2014/chart" uri="{C3380CC4-5D6E-409C-BE32-E72D297353CC}">
                <c16:uniqueId val="{00000011-A249-46BD-B91C-9D577A83CBB9}"/>
              </c:ext>
            </c:extLst>
          </c:dPt>
          <c:dPt>
            <c:idx val="25"/>
            <c:invertIfNegative val="0"/>
            <c:bubble3D val="0"/>
            <c:spPr>
              <a:solidFill>
                <a:schemeClr val="accent3"/>
              </a:solidFill>
            </c:spPr>
            <c:extLst>
              <c:ext xmlns:c16="http://schemas.microsoft.com/office/drawing/2014/chart" uri="{C3380CC4-5D6E-409C-BE32-E72D297353CC}">
                <c16:uniqueId val="{00000013-A249-46BD-B91C-9D577A83CBB9}"/>
              </c:ext>
            </c:extLst>
          </c:dPt>
          <c:dPt>
            <c:idx val="26"/>
            <c:invertIfNegative val="0"/>
            <c:bubble3D val="0"/>
            <c:spPr>
              <a:solidFill>
                <a:schemeClr val="accent3"/>
              </a:solidFill>
            </c:spPr>
            <c:extLst>
              <c:ext xmlns:c16="http://schemas.microsoft.com/office/drawing/2014/chart" uri="{C3380CC4-5D6E-409C-BE32-E72D297353CC}">
                <c16:uniqueId val="{00000015-A249-46BD-B91C-9D577A83CBB9}"/>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Sheet1!$A$27:$A$53</c:f>
              <c:strCache>
                <c:ptCount val="27"/>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strCache>
            </c:strRef>
          </c:cat>
          <c:val>
            <c:numRef>
              <c:f>Sheet1!$B$27:$B$53</c:f>
              <c:numCache>
                <c:formatCode>General</c:formatCode>
                <c:ptCount val="27"/>
                <c:pt idx="0">
                  <c:v>84</c:v>
                </c:pt>
                <c:pt idx="1">
                  <c:v>86</c:v>
                </c:pt>
                <c:pt idx="2">
                  <c:v>83</c:v>
                </c:pt>
                <c:pt idx="3">
                  <c:v>84</c:v>
                </c:pt>
                <c:pt idx="4">
                  <c:v>83</c:v>
                </c:pt>
                <c:pt idx="5">
                  <c:v>85</c:v>
                </c:pt>
                <c:pt idx="6">
                  <c:v>83</c:v>
                </c:pt>
                <c:pt idx="7">
                  <c:v>82</c:v>
                </c:pt>
                <c:pt idx="8">
                  <c:v>86</c:v>
                </c:pt>
                <c:pt idx="9">
                  <c:v>87</c:v>
                </c:pt>
                <c:pt idx="10">
                  <c:v>87</c:v>
                </c:pt>
                <c:pt idx="11">
                  <c:v>86</c:v>
                </c:pt>
                <c:pt idx="12">
                  <c:v>86</c:v>
                </c:pt>
                <c:pt idx="13">
                  <c:v>83</c:v>
                </c:pt>
                <c:pt idx="14">
                  <c:v>85</c:v>
                </c:pt>
                <c:pt idx="15">
                  <c:v>84</c:v>
                </c:pt>
                <c:pt idx="16">
                  <c:v>81</c:v>
                </c:pt>
                <c:pt idx="17">
                  <c:v>83</c:v>
                </c:pt>
                <c:pt idx="18">
                  <c:v>85</c:v>
                </c:pt>
                <c:pt idx="19">
                  <c:v>86</c:v>
                </c:pt>
                <c:pt idx="20">
                  <c:v>86</c:v>
                </c:pt>
                <c:pt idx="21">
                  <c:v>87</c:v>
                </c:pt>
                <c:pt idx="22">
                  <c:v>84</c:v>
                </c:pt>
                <c:pt idx="23">
                  <c:v>85</c:v>
                </c:pt>
                <c:pt idx="25">
                  <c:v>83</c:v>
                </c:pt>
                <c:pt idx="26">
                  <c:v>81</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530202800"/>
        <c:axId val="530196528"/>
      </c:barChart>
      <c:catAx>
        <c:axId val="53020280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0196528"/>
        <c:crosses val="autoZero"/>
        <c:auto val="1"/>
        <c:lblAlgn val="ctr"/>
        <c:lblOffset val="100"/>
        <c:noMultiLvlLbl val="0"/>
      </c:catAx>
      <c:valAx>
        <c:axId val="530196528"/>
        <c:scaling>
          <c:orientation val="minMax"/>
          <c:max val="100"/>
          <c:min val="0"/>
        </c:scaling>
        <c:delete val="1"/>
        <c:axPos val="l"/>
        <c:numFmt formatCode="General" sourceLinked="1"/>
        <c:majorTickMark val="out"/>
        <c:minorTickMark val="none"/>
        <c:tickLblPos val="nextTo"/>
        <c:crossAx val="53020280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Q2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82</c:v>
                </c:pt>
                <c:pt idx="2">
                  <c:v>80</c:v>
                </c:pt>
                <c:pt idx="3">
                  <c:v>83</c:v>
                </c:pt>
                <c:pt idx="5" formatCode="0">
                  <c:v>82</c:v>
                </c:pt>
                <c:pt idx="6" formatCode="0">
                  <c:v>84</c:v>
                </c:pt>
                <c:pt idx="7" formatCode="0">
                  <c:v>84</c:v>
                </c:pt>
                <c:pt idx="10" formatCode="0">
                  <c:v>78</c:v>
                </c:pt>
                <c:pt idx="11" formatCode="0">
                  <c:v>81</c:v>
                </c:pt>
                <c:pt idx="12" formatCode="0">
                  <c:v>83</c:v>
                </c:pt>
                <c:pt idx="13" formatCode="0">
                  <c:v>81</c:v>
                </c:pt>
                <c:pt idx="14" formatCode="0">
                  <c:v>80</c:v>
                </c:pt>
                <c:pt idx="16">
                  <c:v>83</c:v>
                </c:pt>
                <c:pt idx="17">
                  <c:v>78</c:v>
                </c:pt>
                <c:pt idx="18">
                  <c:v>83</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529882664"/>
        <c:axId val="530200056"/>
      </c:barChart>
      <c:valAx>
        <c:axId val="530200056"/>
        <c:scaling>
          <c:orientation val="minMax"/>
          <c:max val="120"/>
          <c:min val="0"/>
        </c:scaling>
        <c:delete val="1"/>
        <c:axPos val="b"/>
        <c:numFmt formatCode="General" sourceLinked="1"/>
        <c:majorTickMark val="out"/>
        <c:minorTickMark val="none"/>
        <c:tickLblPos val="nextTo"/>
        <c:crossAx val="529882664"/>
        <c:crosses val="max"/>
        <c:crossBetween val="between"/>
      </c:valAx>
      <c:catAx>
        <c:axId val="52988266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5302000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8/7/2020</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8/6/2020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8</a:t>
            </a:fld>
            <a:endParaRPr lang="en-US" dirty="0"/>
          </a:p>
        </p:txBody>
      </p:sp>
    </p:spTree>
    <p:extLst>
      <p:ext uri="{BB962C8B-B14F-4D97-AF65-F5344CB8AC3E}">
        <p14:creationId xmlns:p14="http://schemas.microsoft.com/office/powerpoint/2010/main" val="2055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18</a:t>
            </a:fld>
            <a:endParaRPr lang="en-US" dirty="0"/>
          </a:p>
        </p:txBody>
      </p:sp>
    </p:spTree>
    <p:extLst>
      <p:ext uri="{BB962C8B-B14F-4D97-AF65-F5344CB8AC3E}">
        <p14:creationId xmlns:p14="http://schemas.microsoft.com/office/powerpoint/2010/main" val="212230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23</a:t>
            </a:fld>
            <a:endParaRPr lang="en-US" dirty="0"/>
          </a:p>
        </p:txBody>
      </p:sp>
    </p:spTree>
    <p:extLst>
      <p:ext uri="{BB962C8B-B14F-4D97-AF65-F5344CB8AC3E}">
        <p14:creationId xmlns:p14="http://schemas.microsoft.com/office/powerpoint/2010/main" val="219003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26</a:t>
            </a:fld>
            <a:endParaRPr lang="en-US" dirty="0"/>
          </a:p>
        </p:txBody>
      </p:sp>
    </p:spTree>
    <p:extLst>
      <p:ext uri="{BB962C8B-B14F-4D97-AF65-F5344CB8AC3E}">
        <p14:creationId xmlns:p14="http://schemas.microsoft.com/office/powerpoint/2010/main" val="174094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a:t>Q2 2020</a:t>
            </a:r>
          </a:p>
        </p:txBody>
      </p:sp>
      <p:sp>
        <p:nvSpPr>
          <p:cNvPr id="3" name="Espace réservé du texte 2">
            <a:extLst>
              <a:ext uri="{FF2B5EF4-FFF2-40B4-BE49-F238E27FC236}">
                <a16:creationId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Confidence in outlook for intermediary sector</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a:t>In Q2, intermediaries appeared to be feeling more confident about the intermediary sector than about the wider industry. Nevertheless confidence levels were still lower than pre-</a:t>
            </a:r>
            <a:r>
              <a:rPr lang="en-GB" sz="1700" dirty="0" err="1"/>
              <a:t>Covid</a:t>
            </a:r>
            <a:r>
              <a:rPr lang="en-GB" sz="1700" dirty="0"/>
              <a:t> levels, with fewer intermediaries feeling ‘very confident’.</a:t>
            </a:r>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Base: All respondents (200)</a:t>
            </a: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861128461"/>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bwMode="auto">
          <a:xfrm>
            <a:off x="9055511" y="1601619"/>
            <a:ext cx="2120512"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a:solidFill>
                  <a:schemeClr val="accent3"/>
                </a:solidFill>
                <a:latin typeface="Calibri" panose="020F0502020204030204" pitchFamily="34" charset="0"/>
                <a:cs typeface="Calibri" panose="020F0502020204030204" pitchFamily="34" charset="0"/>
              </a:rPr>
              <a:t>H1 20 by month</a:t>
            </a:r>
          </a:p>
        </p:txBody>
      </p:sp>
      <p:cxnSp>
        <p:nvCxnSpPr>
          <p:cNvPr id="19" name="Straight Connector 18"/>
          <p:cNvCxnSpPr/>
          <p:nvPr/>
        </p:nvCxnSpPr>
        <p:spPr>
          <a:xfrm flipV="1">
            <a:off x="10264877" y="2227006"/>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98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Confidence in outlook for their own business</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a:t>Intermediaries continued to feel most confident about the outlook for their own business in Q2. Although the majority of intermediaries remained confident in their own business across the period, fewer were feeling ‘very confident’.</a:t>
            </a:r>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QH1c. And how confident do you feel about the business outlook for your own firm? </a:t>
            </a:r>
          </a:p>
          <a:p>
            <a:pPr>
              <a:spcBef>
                <a:spcPts val="0"/>
              </a:spcBef>
            </a:pPr>
            <a:r>
              <a:rPr lang="en-GB" sz="1000" dirty="0">
                <a:solidFill>
                  <a:schemeClr val="tx1">
                    <a:lumMod val="60000"/>
                    <a:lumOff val="40000"/>
                  </a:schemeClr>
                </a:solidFill>
              </a:rPr>
              <a:t>Base: All respondents (200)</a:t>
            </a: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326794327"/>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bwMode="auto">
          <a:xfrm>
            <a:off x="9055511" y="1601619"/>
            <a:ext cx="2120512"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a:solidFill>
                  <a:schemeClr val="accent3"/>
                </a:solidFill>
                <a:latin typeface="Calibri" panose="020F0502020204030204" pitchFamily="34" charset="0"/>
                <a:cs typeface="Calibri" panose="020F0502020204030204" pitchFamily="34" charset="0"/>
              </a:rPr>
              <a:t>H1 20 by month</a:t>
            </a:r>
          </a:p>
        </p:txBody>
      </p:sp>
      <p:cxnSp>
        <p:nvCxnSpPr>
          <p:cNvPr id="19" name="Straight Connector 18"/>
          <p:cNvCxnSpPr/>
          <p:nvPr/>
        </p:nvCxnSpPr>
        <p:spPr>
          <a:xfrm flipV="1">
            <a:off x="10264877" y="2227006"/>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7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Intermediaries confidence in their own business was boosted by the perceived strength of their business, coupled with reports of higher demand as lockdown restrictions were lifted. However some were still left feeling uncertain about the future, and were nervous about how lenders reacted.</a:t>
            </a:r>
          </a:p>
        </p:txBody>
      </p:sp>
      <p:sp>
        <p:nvSpPr>
          <p:cNvPr id="18" name="AutoShape 13"/>
          <p:cNvSpPr>
            <a:spLocks noChangeArrowheads="1"/>
          </p:cNvSpPr>
          <p:nvPr/>
        </p:nvSpPr>
        <p:spPr bwMode="auto">
          <a:xfrm>
            <a:off x="423836" y="1605885"/>
            <a:ext cx="5140352"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600" dirty="0">
                <a:solidFill>
                  <a:srgbClr val="FFFFFF"/>
                </a:solidFill>
                <a:latin typeface="Calibri" panose="020F0502020204030204" pitchFamily="34" charset="0"/>
                <a:cs typeface="Calibri" panose="020F0502020204030204" pitchFamily="34" charset="0"/>
              </a:rPr>
              <a:t>Reasons for feeling more confident</a:t>
            </a:r>
          </a:p>
        </p:txBody>
      </p:sp>
      <p:sp>
        <p:nvSpPr>
          <p:cNvPr id="20" name="AutoShape 13"/>
          <p:cNvSpPr>
            <a:spLocks noChangeArrowheads="1"/>
          </p:cNvSpPr>
          <p:nvPr/>
        </p:nvSpPr>
        <p:spPr bwMode="auto">
          <a:xfrm>
            <a:off x="6096000" y="1605885"/>
            <a:ext cx="5140352" cy="390000"/>
          </a:xfrm>
          <a:prstGeom prst="rect">
            <a:avLst/>
          </a:prstGeom>
          <a:solidFill>
            <a:schemeClr val="accent3"/>
          </a:solidFill>
          <a:ln>
            <a:noFill/>
          </a:ln>
        </p:spPr>
        <p:txBody>
          <a:bodyPr wrap="square" lIns="77925" tIns="38963" rIns="77925" bIns="38963" anchor="ctr">
            <a:noAutofit/>
          </a:bodyPr>
          <a:lstStyle/>
          <a:p>
            <a:pPr algn="ctr" eaLnBrk="0" hangingPunct="0"/>
            <a:r>
              <a:rPr lang="en-GB" sz="1600" dirty="0">
                <a:solidFill>
                  <a:srgbClr val="FFFFFF"/>
                </a:solidFill>
                <a:latin typeface="Calibri" panose="020F0502020204030204" pitchFamily="34" charset="0"/>
                <a:cs typeface="Calibri" panose="020F0502020204030204" pitchFamily="34" charset="0"/>
              </a:rPr>
              <a:t>Reasons for feeling less confident</a:t>
            </a:r>
          </a:p>
        </p:txBody>
      </p:sp>
      <p:graphicFrame>
        <p:nvGraphicFramePr>
          <p:cNvPr id="2" name="Table 1"/>
          <p:cNvGraphicFramePr>
            <a:graphicFrameLocks noGrp="1"/>
          </p:cNvGraphicFramePr>
          <p:nvPr>
            <p:extLst>
              <p:ext uri="{D42A27DB-BD31-4B8C-83A1-F6EECF244321}">
                <p14:modId xmlns:p14="http://schemas.microsoft.com/office/powerpoint/2010/main" val="2998289118"/>
              </p:ext>
            </p:extLst>
          </p:nvPr>
        </p:nvGraphicFramePr>
        <p:xfrm>
          <a:off x="423863" y="2157138"/>
          <a:ext cx="5140322" cy="2851590"/>
        </p:xfrm>
        <a:graphic>
          <a:graphicData uri="http://schemas.openxmlformats.org/drawingml/2006/table">
            <a:tbl>
              <a:tblPr>
                <a:tableStyleId>{5C22544A-7EE6-4342-B048-85BDC9FD1C3A}</a:tableStyleId>
              </a:tblPr>
              <a:tblGrid>
                <a:gridCol w="430361">
                  <a:extLst>
                    <a:ext uri="{9D8B030D-6E8A-4147-A177-3AD203B41FA5}">
                      <a16:colId xmlns:a16="http://schemas.microsoft.com/office/drawing/2014/main" val="20000"/>
                    </a:ext>
                  </a:extLst>
                </a:gridCol>
                <a:gridCol w="4709961">
                  <a:extLst>
                    <a:ext uri="{9D8B030D-6E8A-4147-A177-3AD203B41FA5}">
                      <a16:colId xmlns:a16="http://schemas.microsoft.com/office/drawing/2014/main" val="20001"/>
                    </a:ext>
                  </a:extLst>
                </a:gridCol>
              </a:tblGrid>
              <a:tr h="950530">
                <a:tc>
                  <a:txBody>
                    <a:bodyPr/>
                    <a:lstStyle/>
                    <a:p>
                      <a:r>
                        <a:rPr lang="en-GB" b="1" dirty="0">
                          <a:solidFill>
                            <a:schemeClr val="accent6"/>
                          </a:solidFill>
                          <a:latin typeface="Calibri" panose="020F0502020204030204" pitchFamily="34" charset="0"/>
                          <a:cs typeface="Calibri" panose="020F0502020204030204" pitchFamily="34" charset="0"/>
                        </a:rPr>
                        <a:t>1</a:t>
                      </a: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6"/>
                          </a:solidFill>
                          <a:latin typeface="Calibri" panose="020F0502020204030204" pitchFamily="34" charset="0"/>
                          <a:cs typeface="Calibri" panose="020F0502020204030204" pitchFamily="34" charset="0"/>
                        </a:rPr>
                        <a:t>Qualities of the business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Well established business, good client base, get a lot of repeat business and referrals, have a good reputation, don’t just rely on mortgages</a:t>
                      </a: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0530">
                <a:tc>
                  <a:txBody>
                    <a:bodyPr/>
                    <a:lstStyle/>
                    <a:p>
                      <a:r>
                        <a:rPr lang="en-GB" b="1" dirty="0">
                          <a:solidFill>
                            <a:schemeClr val="accent6"/>
                          </a:solidFill>
                          <a:latin typeface="Calibri" panose="020F0502020204030204" pitchFamily="34" charset="0"/>
                          <a:cs typeface="Calibri" panose="020F0502020204030204" pitchFamily="34" charset="0"/>
                        </a:rPr>
                        <a:t>2</a:t>
                      </a: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a:solidFill>
                            <a:schemeClr val="accent6"/>
                          </a:solidFill>
                          <a:latin typeface="Calibri" panose="020F0502020204030204" pitchFamily="34" charset="0"/>
                          <a:ea typeface="+mn-ea"/>
                          <a:cs typeface="Calibri" panose="020F0502020204030204" pitchFamily="34" charset="0"/>
                        </a:rPr>
                        <a:t>Lockdown restrictions eased</a:t>
                      </a: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Backlog of customers to deal with as restrictions are lifted, generally busier again, demand picking up</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0530">
                <a:tc>
                  <a:txBody>
                    <a:bodyPr/>
                    <a:lstStyle/>
                    <a:p>
                      <a:r>
                        <a:rPr lang="en-GB" b="1" dirty="0">
                          <a:solidFill>
                            <a:schemeClr val="accent6"/>
                          </a:solidFill>
                          <a:latin typeface="Calibri" panose="020F0502020204030204" pitchFamily="34" charset="0"/>
                          <a:cs typeface="Calibri" panose="020F0502020204030204" pitchFamily="34" charset="0"/>
                        </a:rPr>
                        <a:t>3</a:t>
                      </a: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a:solidFill>
                            <a:schemeClr val="accent6"/>
                          </a:solidFill>
                          <a:latin typeface="Calibri" panose="020F0502020204030204" pitchFamily="34" charset="0"/>
                          <a:ea typeface="+mn-ea"/>
                          <a:cs typeface="Calibri" panose="020F0502020204030204" pitchFamily="34" charset="0"/>
                        </a:rPr>
                        <a:t>Demand for intermediaries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Customers have more complex needs (credit/ income issues) so will turn to intermediaries for support, more uncertainty in the market means that they need help</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 name="Straight Connector 3"/>
          <p:cNvCxnSpPr/>
          <p:nvPr/>
        </p:nvCxnSpPr>
        <p:spPr>
          <a:xfrm>
            <a:off x="805218" y="2211730"/>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218" y="3186754"/>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05218" y="4161777"/>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816150334"/>
              </p:ext>
            </p:extLst>
          </p:nvPr>
        </p:nvGraphicFramePr>
        <p:xfrm>
          <a:off x="6117269" y="2145763"/>
          <a:ext cx="5140322" cy="2851590"/>
        </p:xfrm>
        <a:graphic>
          <a:graphicData uri="http://schemas.openxmlformats.org/drawingml/2006/table">
            <a:tbl>
              <a:tblPr>
                <a:tableStyleId>{5C22544A-7EE6-4342-B048-85BDC9FD1C3A}</a:tableStyleId>
              </a:tblPr>
              <a:tblGrid>
                <a:gridCol w="430361">
                  <a:extLst>
                    <a:ext uri="{9D8B030D-6E8A-4147-A177-3AD203B41FA5}">
                      <a16:colId xmlns:a16="http://schemas.microsoft.com/office/drawing/2014/main" val="20000"/>
                    </a:ext>
                  </a:extLst>
                </a:gridCol>
                <a:gridCol w="4709961">
                  <a:extLst>
                    <a:ext uri="{9D8B030D-6E8A-4147-A177-3AD203B41FA5}">
                      <a16:colId xmlns:a16="http://schemas.microsoft.com/office/drawing/2014/main" val="20001"/>
                    </a:ext>
                  </a:extLst>
                </a:gridCol>
              </a:tblGrid>
              <a:tr h="950530">
                <a:tc>
                  <a:txBody>
                    <a:bodyPr/>
                    <a:lstStyle/>
                    <a:p>
                      <a:r>
                        <a:rPr lang="en-GB" b="1" dirty="0">
                          <a:solidFill>
                            <a:schemeClr val="accent3"/>
                          </a:solidFill>
                          <a:latin typeface="Calibri" panose="020F0502020204030204" pitchFamily="34" charset="0"/>
                          <a:cs typeface="Calibri" panose="020F0502020204030204" pitchFamily="34" charset="0"/>
                        </a:rPr>
                        <a:t>1</a:t>
                      </a: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3"/>
                          </a:solidFill>
                          <a:latin typeface="Calibri" panose="020F0502020204030204" pitchFamily="34" charset="0"/>
                          <a:cs typeface="Calibri" panose="020F0502020204030204" pitchFamily="34" charset="0"/>
                        </a:rPr>
                        <a:t>Lenders less</a:t>
                      </a:r>
                      <a:r>
                        <a:rPr lang="en-GB" sz="1400" b="1" baseline="0" dirty="0">
                          <a:solidFill>
                            <a:schemeClr val="accent3"/>
                          </a:solidFill>
                          <a:latin typeface="Calibri" panose="020F0502020204030204" pitchFamily="34" charset="0"/>
                          <a:cs typeface="Calibri" panose="020F0502020204030204" pitchFamily="34" charset="0"/>
                        </a:rPr>
                        <a:t> willing to lend</a:t>
                      </a:r>
                      <a:endParaRPr lang="en-GB" sz="1400" b="1" dirty="0">
                        <a:solidFill>
                          <a:schemeClr val="accent3"/>
                        </a:solidFill>
                        <a:latin typeface="Calibri" panose="020F0502020204030204" pitchFamily="34" charset="0"/>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Lenders have pulled out products or tightened their requirements. It is more difficult to find mortgages for clients with complex needs (e.g. self-employed, furloughed)</a:t>
                      </a:r>
                      <a:endParaRPr kumimoji="0" lang="en-US"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endParaRP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0530">
                <a:tc>
                  <a:txBody>
                    <a:bodyPr/>
                    <a:lstStyle/>
                    <a:p>
                      <a:r>
                        <a:rPr lang="en-GB" b="1" dirty="0">
                          <a:solidFill>
                            <a:schemeClr val="accent3"/>
                          </a:solidFill>
                          <a:latin typeface="Calibri" panose="020F0502020204030204" pitchFamily="34" charset="0"/>
                          <a:cs typeface="Calibri" panose="020F0502020204030204" pitchFamily="34" charset="0"/>
                        </a:rPr>
                        <a:t>2</a:t>
                      </a: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a:solidFill>
                            <a:schemeClr val="accent3"/>
                          </a:solidFill>
                          <a:latin typeface="Calibri" panose="020F0502020204030204" pitchFamily="34" charset="0"/>
                          <a:ea typeface="+mn-ea"/>
                          <a:cs typeface="Calibri" panose="020F0502020204030204" pitchFamily="34" charset="0"/>
                        </a:rPr>
                        <a:t>Uncertainty</a:t>
                      </a: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GB" sz="14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There is still a lot of uncertainty in the future, it could take a long time to recover, not sure how the market will respond</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0530">
                <a:tc>
                  <a:txBody>
                    <a:bodyPr/>
                    <a:lstStyle/>
                    <a:p>
                      <a:r>
                        <a:rPr lang="en-GB" b="1" dirty="0">
                          <a:solidFill>
                            <a:schemeClr val="accent3"/>
                          </a:solidFill>
                          <a:latin typeface="Calibri" panose="020F0502020204030204" pitchFamily="34" charset="0"/>
                          <a:cs typeface="Calibri" panose="020F0502020204030204" pitchFamily="34" charset="0"/>
                        </a:rPr>
                        <a:t>3</a:t>
                      </a: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a:solidFill>
                            <a:schemeClr val="accent3"/>
                          </a:solidFill>
                          <a:latin typeface="Calibri" panose="020F0502020204030204" pitchFamily="34" charset="0"/>
                          <a:ea typeface="+mn-ea"/>
                          <a:cs typeface="Calibri" panose="020F0502020204030204" pitchFamily="34" charset="0"/>
                        </a:rPr>
                        <a:t>Physical lockdown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Still come restrictions in place making it harder to do work/ valuations/ get things moving</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4" name="Straight Connector 23"/>
          <p:cNvCxnSpPr/>
          <p:nvPr/>
        </p:nvCxnSpPr>
        <p:spPr>
          <a:xfrm>
            <a:off x="6498624" y="2200355"/>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498624" y="3175379"/>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98624" y="4150402"/>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10188"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a:solidFill>
                  <a:srgbClr val="404040"/>
                </a:solidFill>
                <a:latin typeface="Calibri" panose="020F0502020204030204" pitchFamily="34" charset="0"/>
                <a:cs typeface="Calibri" panose="020F0502020204030204" pitchFamily="34" charset="0"/>
              </a:rPr>
              <a:t>“I think the brokers in this market will thrive because people will now have credit issues and there will be a lot more variables. I'm also and estate agent and we opened back up yesterday and will are getting a lot of phone calls for new business.” </a:t>
            </a:r>
            <a:r>
              <a:rPr lang="en-GB" sz="1200" b="1" i="1" dirty="0">
                <a:solidFill>
                  <a:srgbClr val="404040"/>
                </a:solidFill>
                <a:latin typeface="Calibri" panose="020F0502020204030204" pitchFamily="34" charset="0"/>
                <a:cs typeface="Calibri" panose="020F0502020204030204" pitchFamily="34" charset="0"/>
              </a:rPr>
              <a:t>(</a:t>
            </a:r>
            <a:r>
              <a:rPr lang="en-GB" sz="1200" b="1" dirty="0">
                <a:solidFill>
                  <a:srgbClr val="404040"/>
                </a:solidFill>
                <a:latin typeface="Calibri" panose="020F0502020204030204" pitchFamily="34" charset="0"/>
                <a:cs typeface="Calibri" panose="020F0502020204030204" pitchFamily="34" charset="0"/>
              </a:rPr>
              <a:t>Very confident)</a:t>
            </a:r>
          </a:p>
        </p:txBody>
      </p:sp>
      <p:sp>
        <p:nvSpPr>
          <p:cNvPr id="28" name="Rectangle 27"/>
          <p:cNvSpPr/>
          <p:nvPr/>
        </p:nvSpPr>
        <p:spPr>
          <a:xfrm>
            <a:off x="6117269"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a:solidFill>
                  <a:srgbClr val="404040"/>
                </a:solidFill>
                <a:latin typeface="Calibri" panose="020F0502020204030204" pitchFamily="34" charset="0"/>
                <a:cs typeface="Calibri" panose="020F0502020204030204" pitchFamily="34" charset="0"/>
              </a:rPr>
              <a:t>“Most lenders have changed their criteria of lending the past 3 months, withdrawing essential products needed for the mortgage market. They seem unable to cope in crisis.”</a:t>
            </a:r>
          </a:p>
          <a:p>
            <a:pPr algn="ctr" eaLnBrk="0" fontAlgn="base" hangingPunct="0">
              <a:spcBef>
                <a:spcPct val="0"/>
              </a:spcBef>
              <a:spcAft>
                <a:spcPct val="0"/>
              </a:spcAft>
            </a:pPr>
            <a:r>
              <a:rPr lang="en-GB" sz="1200" b="1" i="1" dirty="0">
                <a:solidFill>
                  <a:srgbClr val="404040"/>
                </a:solidFill>
                <a:latin typeface="Calibri" panose="020F0502020204030204" pitchFamily="34" charset="0"/>
                <a:cs typeface="Calibri" panose="020F0502020204030204" pitchFamily="34" charset="0"/>
              </a:rPr>
              <a:t>(</a:t>
            </a:r>
            <a:r>
              <a:rPr lang="en-GB" sz="1200" b="1" dirty="0">
                <a:solidFill>
                  <a:srgbClr val="404040"/>
                </a:solidFill>
                <a:latin typeface="Calibri" panose="020F0502020204030204" pitchFamily="34" charset="0"/>
                <a:cs typeface="Calibri" panose="020F0502020204030204" pitchFamily="34" charset="0"/>
              </a:rPr>
              <a:t>Not very confident)</a:t>
            </a:r>
          </a:p>
        </p:txBody>
      </p:sp>
    </p:spTree>
    <p:extLst>
      <p:ext uri="{BB962C8B-B14F-4D97-AF65-F5344CB8AC3E}">
        <p14:creationId xmlns:p14="http://schemas.microsoft.com/office/powerpoint/2010/main" val="140108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average number of DIPs that an intermediary dealt with dropped again in Q2, down from 28 DIPS in Q4 19 to 17 in Q2 20.</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Q2 respondents (200)</a:t>
            </a:r>
          </a:p>
        </p:txBody>
      </p:sp>
      <p:graphicFrame>
        <p:nvGraphicFramePr>
          <p:cNvPr id="47" name="Chart 46"/>
          <p:cNvGraphicFramePr/>
          <p:nvPr>
            <p:extLst>
              <p:ext uri="{D42A27DB-BD31-4B8C-83A1-F6EECF244321}">
                <p14:modId xmlns:p14="http://schemas.microsoft.com/office/powerpoint/2010/main" val="350689654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27</a:t>
            </a:r>
          </a:p>
        </p:txBody>
      </p:sp>
      <p:sp>
        <p:nvSpPr>
          <p:cNvPr id="58"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27</a:t>
            </a:r>
          </a:p>
        </p:txBody>
      </p:sp>
      <p:sp>
        <p:nvSpPr>
          <p:cNvPr id="59"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60"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26</a:t>
            </a:r>
          </a:p>
        </p:txBody>
      </p:sp>
      <p:cxnSp>
        <p:nvCxnSpPr>
          <p:cNvPr id="1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27</a:t>
            </a:r>
          </a:p>
        </p:txBody>
      </p:sp>
      <p:sp>
        <p:nvSpPr>
          <p:cNvPr id="19"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28</a:t>
            </a:r>
          </a:p>
        </p:txBody>
      </p:sp>
      <p:cxnSp>
        <p:nvCxnSpPr>
          <p:cNvPr id="20"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28</a:t>
            </a:r>
          </a:p>
        </p:txBody>
      </p:sp>
      <p:cxnSp>
        <p:nvCxnSpPr>
          <p:cNvPr id="22"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24</a:t>
            </a:r>
          </a:p>
        </p:txBody>
      </p:sp>
      <p:sp>
        <p:nvSpPr>
          <p:cNvPr id="24"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17</a:t>
            </a:r>
          </a:p>
        </p:txBody>
      </p:sp>
      <p:sp>
        <p:nvSpPr>
          <p:cNvPr id="2" name="Rectangle 1"/>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319179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604241"/>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numbe</a:t>
            </a:r>
            <a:r>
              <a:rPr lang="en-GB" sz="1700" dirty="0"/>
              <a:t>r of DIPs handled dropped across the board in Q2. The sharpest declines were seen among smaller firms (by sales decile) and directly authorised firms. </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20120021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20"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0365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290995602"/>
              </p:ext>
            </p:extLst>
          </p:nvPr>
        </p:nvGraphicFramePr>
        <p:xfrm>
          <a:off x="9286889" y="1772412"/>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a:t>
                      </a:r>
                      <a:r>
                        <a:rPr lang="en-GB" sz="1200" b="0" kern="1200" baseline="0" dirty="0">
                          <a:solidFill>
                            <a:srgbClr val="7F7F7F"/>
                          </a:solidFill>
                          <a:latin typeface="Calibri" panose="020F0502020204030204" pitchFamily="34" charset="0"/>
                          <a:ea typeface="+mn-ea"/>
                          <a:cs typeface="Calibri" panose="020F0502020204030204" pitchFamily="34" charset="0"/>
                        </a:rPr>
                        <a:t> (-10)</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24</a:t>
                      </a:r>
                      <a:r>
                        <a:rPr lang="en-GB" sz="1200" b="0" kern="1200" baseline="0" dirty="0">
                          <a:solidFill>
                            <a:srgbClr val="7F7F7F"/>
                          </a:solidFill>
                          <a:latin typeface="Calibri" panose="020F0502020204030204" pitchFamily="34" charset="0"/>
                          <a:ea typeface="+mn-ea"/>
                          <a:cs typeface="Calibri" panose="020F0502020204030204" pitchFamily="34" charset="0"/>
                        </a:rPr>
                        <a:t> </a:t>
                      </a:r>
                      <a:r>
                        <a:rPr lang="en-GB" sz="1200" b="0" kern="1200" dirty="0">
                          <a:solidFill>
                            <a:srgbClr val="7F7F7F"/>
                          </a:solidFill>
                          <a:latin typeface="Calibri" panose="020F0502020204030204" pitchFamily="34" charset="0"/>
                          <a:ea typeface="+mn-ea"/>
                          <a:cs typeface="Calibri" panose="020F050202020403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23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23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23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06990" y="3744762"/>
            <a:ext cx="1547218" cy="261610"/>
          </a:xfrm>
          <a:prstGeom prst="rect">
            <a:avLst/>
          </a:prstGeom>
        </p:spPr>
        <p:txBody>
          <a:bodyPr wrap="non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9701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There was a small drop in the proportion of DIPs resulting in a DIP accept in Q2.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Q2 respondents (200)</a:t>
            </a:r>
          </a:p>
        </p:txBody>
      </p:sp>
      <p:graphicFrame>
        <p:nvGraphicFramePr>
          <p:cNvPr id="32" name="Chart 31"/>
          <p:cNvGraphicFramePr/>
          <p:nvPr>
            <p:extLst>
              <p:ext uri="{D42A27DB-BD31-4B8C-83A1-F6EECF244321}">
                <p14:modId xmlns:p14="http://schemas.microsoft.com/office/powerpoint/2010/main" val="1222892384"/>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9"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84</a:t>
            </a:r>
          </a:p>
        </p:txBody>
      </p:sp>
      <p:sp>
        <p:nvSpPr>
          <p:cNvPr id="30"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84</a:t>
            </a:r>
          </a:p>
        </p:txBody>
      </p:sp>
      <p:sp>
        <p:nvSpPr>
          <p:cNvPr id="31"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85</a:t>
            </a:r>
          </a:p>
        </p:txBody>
      </p:sp>
      <p:sp>
        <p:nvSpPr>
          <p:cNvPr id="52"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83</a:t>
            </a:r>
          </a:p>
        </p:txBody>
      </p: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85</a:t>
            </a:r>
          </a:p>
        </p:txBody>
      </p: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85</a:t>
            </a:r>
          </a:p>
        </p:txBody>
      </p:sp>
      <p:sp>
        <p:nvSpPr>
          <p:cNvPr id="57"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82</a:t>
            </a:r>
          </a:p>
        </p:txBody>
      </p:sp>
      <p:sp>
        <p:nvSpPr>
          <p:cNvPr id="58" name="Rectangle 57"/>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127944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DIP to DIP accept saw the biggest decline among intermediaries dealing with first time buyer cases.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428150356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948487234"/>
              </p:ext>
            </p:extLst>
          </p:nvPr>
        </p:nvGraphicFramePr>
        <p:xfrm>
          <a:off x="9280354" y="1772411"/>
          <a:ext cx="1181100" cy="4229995"/>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49">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a:t>
                      </a:r>
                      <a:r>
                        <a:rPr lang="en-GB" sz="1200" b="0" kern="1200" baseline="0" dirty="0">
                          <a:solidFill>
                            <a:srgbClr val="7F7F7F"/>
                          </a:solidFill>
                          <a:latin typeface="Calibri" panose="020F0502020204030204" pitchFamily="34" charset="0"/>
                          <a:ea typeface="+mn-ea"/>
                          <a:cs typeface="Calibri" panose="020F0502020204030204" pitchFamily="34" charset="0"/>
                        </a:rPr>
                        <a:t>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13540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The average proportion of DIP accepts resulting in a full application fell to 75% in Q2, down from 85% at the end of 2019.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Q2 respondents (200)</a:t>
            </a:r>
          </a:p>
        </p:txBody>
      </p:sp>
      <p:graphicFrame>
        <p:nvGraphicFramePr>
          <p:cNvPr id="32" name="Chart 31"/>
          <p:cNvGraphicFramePr/>
          <p:nvPr>
            <p:extLst>
              <p:ext uri="{D42A27DB-BD31-4B8C-83A1-F6EECF244321}">
                <p14:modId xmlns:p14="http://schemas.microsoft.com/office/powerpoint/2010/main" val="3637790119"/>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30"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80</a:t>
            </a:r>
          </a:p>
        </p:txBody>
      </p:sp>
      <p:sp>
        <p:nvSpPr>
          <p:cNvPr id="31"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82</a:t>
            </a:r>
          </a:p>
        </p:txBody>
      </p:sp>
      <p:sp>
        <p:nvSpPr>
          <p:cNvPr id="47"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84</a:t>
            </a:r>
          </a:p>
        </p:txBody>
      </p:sp>
      <p:cxnSp>
        <p:nvCxnSpPr>
          <p:cNvPr id="51"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83</a:t>
            </a:r>
          </a:p>
        </p:txBody>
      </p:sp>
      <p:sp>
        <p:nvSpPr>
          <p:cNvPr id="53"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80</a:t>
            </a:r>
          </a:p>
        </p:txBody>
      </p:sp>
      <p:cxnSp>
        <p:nvCxnSpPr>
          <p:cNvPr id="54"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85</a:t>
            </a:r>
          </a:p>
        </p:txBody>
      </p:sp>
      <p:cxnSp>
        <p:nvCxnSpPr>
          <p:cNvPr id="56"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81</a:t>
            </a:r>
          </a:p>
        </p:txBody>
      </p:sp>
      <p:sp>
        <p:nvSpPr>
          <p:cNvPr id="58"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75</a:t>
            </a:r>
          </a:p>
        </p:txBody>
      </p:sp>
      <p:sp>
        <p:nvSpPr>
          <p:cNvPr id="59" name="Rectangle 58"/>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54450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566141"/>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accept to full application declined the most among larger firms (by sales decile), those dealing with specialist mortgage cases and those in the north.</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359939032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107457448"/>
              </p:ext>
            </p:extLst>
          </p:nvPr>
        </p:nvGraphicFramePr>
        <p:xfrm>
          <a:off x="9277823" y="1777143"/>
          <a:ext cx="1181100" cy="4229991"/>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6511">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a:t>
                      </a:r>
                      <a:r>
                        <a:rPr lang="en-GB" sz="1200" b="0" kern="1200" baseline="0" dirty="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920">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81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a:t>
                      </a:r>
                      <a:r>
                        <a:rPr lang="en-GB" sz="1200" b="0" kern="1200" baseline="0" dirty="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25607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The proportion of full applications resulting in an offer continued to decrease in Q2. Previously around 9 in 10 full applications resulted in an offer, however this dropped to 76% in Q2.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Q2 respondents (200)</a:t>
            </a:r>
          </a:p>
        </p:txBody>
      </p:sp>
      <p:graphicFrame>
        <p:nvGraphicFramePr>
          <p:cNvPr id="32" name="Chart 31"/>
          <p:cNvGraphicFramePr/>
          <p:nvPr>
            <p:extLst>
              <p:ext uri="{D42A27DB-BD31-4B8C-83A1-F6EECF244321}">
                <p14:modId xmlns:p14="http://schemas.microsoft.com/office/powerpoint/2010/main" val="283976508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88</a:t>
            </a:r>
          </a:p>
        </p:txBody>
      </p:sp>
      <p:sp>
        <p:nvSpPr>
          <p:cNvPr id="29"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88</a:t>
            </a:r>
          </a:p>
        </p:txBody>
      </p:sp>
      <p:sp>
        <p:nvSpPr>
          <p:cNvPr id="30"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89</a:t>
            </a:r>
          </a:p>
        </p:txBody>
      </p:sp>
      <p:sp>
        <p:nvSpPr>
          <p:cNvPr id="31"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89</a:t>
            </a:r>
          </a:p>
        </p:txBody>
      </p: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90</a:t>
            </a:r>
          </a:p>
        </p:txBody>
      </p:sp>
      <p:sp>
        <p:nvSpPr>
          <p:cNvPr id="52"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87</a:t>
            </a:r>
          </a:p>
        </p:txBody>
      </p: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89</a:t>
            </a:r>
          </a:p>
        </p:txBody>
      </p: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87</a:t>
            </a:r>
          </a:p>
        </p:txBody>
      </p:sp>
      <p:sp>
        <p:nvSpPr>
          <p:cNvPr id="57"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76</a:t>
            </a:r>
          </a:p>
        </p:txBody>
      </p:sp>
      <p:sp>
        <p:nvSpPr>
          <p:cNvPr id="58" name="Rectangle 57"/>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390219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offer decreased the most among smaller businesses (by sales decile), and intermediaries handling first time buyer mortgage cases.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173794104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090973466"/>
              </p:ext>
            </p:extLst>
          </p:nvPr>
        </p:nvGraphicFramePr>
        <p:xfrm>
          <a:off x="9277828" y="1779497"/>
          <a:ext cx="1181100" cy="4212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780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a:t>
                      </a:r>
                      <a:r>
                        <a:rPr lang="en-GB" sz="1200" b="0" kern="1200" baseline="0" dirty="0">
                          <a:solidFill>
                            <a:srgbClr val="7F7F7F"/>
                          </a:solidFill>
                          <a:latin typeface="Calibri" panose="020F0502020204030204" pitchFamily="34" charset="0"/>
                          <a:ea typeface="+mn-ea"/>
                          <a:cs typeface="Calibri" panose="020F0502020204030204" pitchFamily="34" charset="0"/>
                        </a:rPr>
                        <a:t> </a:t>
                      </a:r>
                      <a:r>
                        <a:rPr lang="en-GB" sz="1200" b="0" kern="1200" dirty="0">
                          <a:solidFill>
                            <a:srgbClr val="7F7F7F"/>
                          </a:solidFill>
                          <a:latin typeface="Calibri" panose="020F0502020204030204" pitchFamily="34" charset="0"/>
                          <a:ea typeface="+mn-ea"/>
                          <a:cs typeface="Calibri" panose="020F050202020403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46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87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86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87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385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3"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06990" y="3681413"/>
            <a:ext cx="1547218" cy="261610"/>
          </a:xfrm>
          <a:prstGeom prst="rect">
            <a:avLst/>
          </a:prstGeom>
        </p:spPr>
        <p:txBody>
          <a:bodyPr wrap="squar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0667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Conversion from offer to completion saw the biggest drop off in Q2, down from 85% in Q4 19 to 59% in Q2 20.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graphicFrame>
        <p:nvGraphicFramePr>
          <p:cNvPr id="32" name="Chart 31"/>
          <p:cNvGraphicFramePr/>
          <p:nvPr>
            <p:extLst>
              <p:ext uri="{D42A27DB-BD31-4B8C-83A1-F6EECF244321}">
                <p14:modId xmlns:p14="http://schemas.microsoft.com/office/powerpoint/2010/main" val="71904004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85</a:t>
            </a:r>
          </a:p>
        </p:txBody>
      </p:sp>
      <p:sp>
        <p:nvSpPr>
          <p:cNvPr id="29"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
        <p:nvSpPr>
          <p:cNvPr id="30"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87</a:t>
            </a:r>
          </a:p>
        </p:txBody>
      </p:sp>
      <p:sp>
        <p:nvSpPr>
          <p:cNvPr id="31"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88</a:t>
            </a:r>
          </a:p>
        </p:txBody>
      </p:sp>
      <p:sp>
        <p:nvSpPr>
          <p:cNvPr id="52"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84</a:t>
            </a:r>
          </a:p>
        </p:txBody>
      </p: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85</a:t>
            </a:r>
          </a:p>
        </p:txBody>
      </p: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79</a:t>
            </a:r>
          </a:p>
        </p:txBody>
      </p:sp>
      <p:sp>
        <p:nvSpPr>
          <p:cNvPr id="57"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59</a:t>
            </a:r>
          </a:p>
        </p:txBody>
      </p:sp>
      <p:sp>
        <p:nvSpPr>
          <p:cNvPr id="58" name="Rectangle 57"/>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187989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conversion from offer to completion decreased the most among smaller businesses (by sales decile), those in the north and those dealing with first time buyer cases.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138676402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97896993"/>
              </p:ext>
            </p:extLst>
          </p:nvPr>
        </p:nvGraphicFramePr>
        <p:xfrm>
          <a:off x="9286873" y="1772413"/>
          <a:ext cx="1181100" cy="4230037"/>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3">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6">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77 (-17)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30086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In Q2</a:t>
            </a:r>
            <a:r>
              <a:rPr lang="en-GB" sz="1700" dirty="0">
                <a:latin typeface="Calibri" panose="020F0502020204030204" pitchFamily="34" charset="0"/>
                <a:cs typeface="Calibri" panose="020F0502020204030204" pitchFamily="34" charset="0"/>
              </a:rPr>
              <a:t> the overall conversion from DIP to completion dropped to 27%, down from 47% in Q1 20, and 55% in Q4 19.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sp>
        <p:nvSpPr>
          <p:cNvPr id="25" name="Rectangle 24"/>
          <p:cNvSpPr/>
          <p:nvPr/>
        </p:nvSpPr>
        <p:spPr bwMode="auto">
          <a:xfrm>
            <a:off x="3382381" y="1937097"/>
            <a:ext cx="18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17</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544381" y="2785889"/>
            <a:ext cx="151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14</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706381" y="3634681"/>
            <a:ext cx="118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11</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868381" y="4483473"/>
            <a:ext cx="864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4030381" y="5332266"/>
            <a:ext cx="54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5</a:t>
            </a:r>
          </a:p>
        </p:txBody>
      </p:sp>
      <p:cxnSp>
        <p:nvCxnSpPr>
          <p:cNvPr id="5" name="Curved Connector 4"/>
          <p:cNvCxnSpPr>
            <a:stCxn id="25" idx="3"/>
            <a:endCxn id="26" idx="3"/>
          </p:cNvCxnSpPr>
          <p:nvPr/>
        </p:nvCxnSpPr>
        <p:spPr>
          <a:xfrm flipH="1">
            <a:off x="5056381" y="2153097"/>
            <a:ext cx="162000" cy="848792"/>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894381" y="3001889"/>
            <a:ext cx="162000" cy="848792"/>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732381" y="3850681"/>
            <a:ext cx="162000" cy="848792"/>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570381" y="4699473"/>
            <a:ext cx="162000" cy="848793"/>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82%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85% in Q1)</a:t>
              </a: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75%</a:t>
              </a: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81% in Q1)</a:t>
              </a: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76%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Q1)</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59%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79% in Q1)</a:t>
              </a: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27%</a:t>
            </a: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47% in Q1 and 55% in Q4)</a:t>
            </a: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1185524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a:t>
            </a:r>
            <a:r>
              <a:rPr lang="en-GB" sz="1700" dirty="0"/>
              <a:t>decreased the most among firms in the north, directly authorised firms and those dealing with specialist mortgages.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1354831506"/>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143247771"/>
              </p:ext>
            </p:extLst>
          </p:nvPr>
        </p:nvGraphicFramePr>
        <p:xfrm>
          <a:off x="9277813" y="1763359"/>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49 (-24)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46 (-17)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 (-17)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44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43 (-23)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45 (-16)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 (-22)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48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53 (-29)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36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46 (-18)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64105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In Q2, under half of all full applications resulted in a completion, a strong drop compared to the end of 2019 when three-quarters of all full applications resulted in a completion.</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sp>
        <p:nvSpPr>
          <p:cNvPr id="22" name="Rectangle 21"/>
          <p:cNvSpPr/>
          <p:nvPr/>
        </p:nvSpPr>
        <p:spPr bwMode="auto">
          <a:xfrm>
            <a:off x="3706381" y="2367354"/>
            <a:ext cx="118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11</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3" name="Rectangle 22"/>
          <p:cNvSpPr/>
          <p:nvPr/>
        </p:nvSpPr>
        <p:spPr bwMode="auto">
          <a:xfrm>
            <a:off x="3868381" y="3216146"/>
            <a:ext cx="864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4" name="Rectangle 23"/>
          <p:cNvSpPr/>
          <p:nvPr/>
        </p:nvSpPr>
        <p:spPr bwMode="auto">
          <a:xfrm>
            <a:off x="4030381" y="4064939"/>
            <a:ext cx="54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5</a:t>
            </a:r>
          </a:p>
        </p:txBody>
      </p:sp>
      <p:cxnSp>
        <p:nvCxnSpPr>
          <p:cNvPr id="32" name="Curved Connector 31"/>
          <p:cNvCxnSpPr>
            <a:stCxn id="22" idx="3"/>
            <a:endCxn id="23" idx="3"/>
          </p:cNvCxnSpPr>
          <p:nvPr/>
        </p:nvCxnSpPr>
        <p:spPr>
          <a:xfrm flipH="1">
            <a:off x="4732381" y="2583354"/>
            <a:ext cx="162000" cy="848792"/>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3" idx="3"/>
            <a:endCxn id="24" idx="3"/>
          </p:cNvCxnSpPr>
          <p:nvPr/>
        </p:nvCxnSpPr>
        <p:spPr>
          <a:xfrm flipH="1">
            <a:off x="4570381" y="3432146"/>
            <a:ext cx="162000" cy="848793"/>
          </a:xfrm>
          <a:prstGeom prst="curvedConnector3">
            <a:avLst>
              <a:gd name="adj1" fmla="val -141111"/>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5535646" y="2827750"/>
            <a:ext cx="2626399" cy="1208792"/>
            <a:chOff x="4211958" y="3565334"/>
            <a:chExt cx="2232248" cy="1208792"/>
          </a:xfrm>
        </p:grpSpPr>
        <p:sp>
          <p:nvSpPr>
            <p:cNvPr id="43" name="Rectangle 42"/>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76%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Q1)</a:t>
              </a:r>
            </a:p>
          </p:txBody>
        </p:sp>
        <p:sp>
          <p:nvSpPr>
            <p:cNvPr id="44" name="Rectangle 43"/>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59%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79% in Q1)</a:t>
              </a:r>
            </a:p>
          </p:txBody>
        </p:sp>
      </p:grpSp>
      <p:sp>
        <p:nvSpPr>
          <p:cNvPr id="47" name="Rectangle 46"/>
          <p:cNvSpPr/>
          <p:nvPr/>
        </p:nvSpPr>
        <p:spPr bwMode="auto">
          <a:xfrm>
            <a:off x="8949695" y="3215195"/>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 45%</a:t>
            </a: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68% in Q1 and76% in Q4)</a:t>
            </a:r>
          </a:p>
        </p:txBody>
      </p:sp>
      <p:cxnSp>
        <p:nvCxnSpPr>
          <p:cNvPr id="48" name="Curved Connector 47"/>
          <p:cNvCxnSpPr>
            <a:stCxn id="43" idx="3"/>
            <a:endCxn id="44" idx="3"/>
          </p:cNvCxnSpPr>
          <p:nvPr/>
        </p:nvCxnSpPr>
        <p:spPr>
          <a:xfrm>
            <a:off x="8162045" y="3007750"/>
            <a:ext cx="12700" cy="848792"/>
          </a:xfrm>
          <a:prstGeom prst="curvedConnector3">
            <a:avLst>
              <a:gd name="adj1" fmla="val 1800000"/>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7214E82-F561-DF41-AAF4-DE5AAB962EA4}"/>
              </a:ext>
            </a:extLst>
          </p:cNvPr>
          <p:cNvSpPr txBox="1"/>
          <p:nvPr/>
        </p:nvSpPr>
        <p:spPr>
          <a:xfrm>
            <a:off x="3946973" y="1857898"/>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50" name="Group 49"/>
          <p:cNvGrpSpPr/>
          <p:nvPr/>
        </p:nvGrpSpPr>
        <p:grpSpPr>
          <a:xfrm>
            <a:off x="411163" y="2365449"/>
            <a:ext cx="2671949" cy="2131492"/>
            <a:chOff x="-395824" y="2896206"/>
            <a:chExt cx="2671949" cy="1768441"/>
          </a:xfrm>
        </p:grpSpPr>
        <p:sp>
          <p:nvSpPr>
            <p:cNvPr id="55" name="Rectangle 54"/>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56" name="Rectangle 55"/>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7" name="Rectangle 56"/>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91294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Conversion from full application to completion fell across the first half of 2020, reaching a new low of 42% in June 2020.</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graphicFrame>
        <p:nvGraphicFramePr>
          <p:cNvPr id="32" name="Chart 31"/>
          <p:cNvGraphicFramePr/>
          <p:nvPr>
            <p:extLst>
              <p:ext uri="{D42A27DB-BD31-4B8C-83A1-F6EECF244321}">
                <p14:modId xmlns:p14="http://schemas.microsoft.com/office/powerpoint/2010/main" val="340602458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75</a:t>
            </a:r>
          </a:p>
        </p:txBody>
      </p:sp>
      <p:sp>
        <p:nvSpPr>
          <p:cNvPr id="29"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72</a:t>
            </a:r>
          </a:p>
        </p:txBody>
      </p:sp>
      <p:sp>
        <p:nvSpPr>
          <p:cNvPr id="30"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77</a:t>
            </a:r>
          </a:p>
        </p:txBody>
      </p:sp>
      <p:sp>
        <p:nvSpPr>
          <p:cNvPr id="31"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77</a:t>
            </a:r>
          </a:p>
        </p:txBody>
      </p: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AutoShape 13"/>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80</a:t>
            </a:r>
          </a:p>
        </p:txBody>
      </p:sp>
      <p:sp>
        <p:nvSpPr>
          <p:cNvPr id="52" name="AutoShape 13">
            <a:extLst>
              <a:ext uri="{FF2B5EF4-FFF2-40B4-BE49-F238E27FC236}">
                <a16:creationId xmlns:a16="http://schemas.microsoft.com/office/drawing/2014/main"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73</a:t>
            </a:r>
          </a:p>
        </p:txBody>
      </p: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AutoShape 13">
            <a:extLst>
              <a:ext uri="{FF2B5EF4-FFF2-40B4-BE49-F238E27FC236}">
                <a16:creationId xmlns:a16="http://schemas.microsoft.com/office/drawing/2014/main"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76</a:t>
            </a:r>
          </a:p>
        </p:txBody>
      </p: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68</a:t>
            </a:r>
          </a:p>
        </p:txBody>
      </p:sp>
      <p:sp>
        <p:nvSpPr>
          <p:cNvPr id="57"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Q2 2020: 45</a:t>
            </a:r>
          </a:p>
        </p:txBody>
      </p:sp>
      <p:sp>
        <p:nvSpPr>
          <p:cNvPr id="58" name="Rectangle 57"/>
          <p:cNvSpPr/>
          <p:nvPr/>
        </p:nvSpPr>
        <p:spPr>
          <a:xfrm>
            <a:off x="9938646" y="5359736"/>
            <a:ext cx="389850" cy="261610"/>
          </a:xfrm>
          <a:prstGeom prst="rect">
            <a:avLst/>
          </a:prstGeom>
        </p:spPr>
        <p:txBody>
          <a:bodyPr wrap="none">
            <a:spAutoFit/>
          </a:bodyPr>
          <a:lstStyle/>
          <a:p>
            <a:r>
              <a:rPr lang="en-GB" sz="1050" b="1" dirty="0">
                <a:solidFill>
                  <a:schemeClr val="accent3"/>
                </a:solidFill>
                <a:latin typeface="Calibri" panose="020F0502020204030204" pitchFamily="34" charset="0"/>
                <a:cs typeface="Calibri" panose="020F0502020204030204" pitchFamily="34" charset="0"/>
              </a:rPr>
              <a:t>n/a</a:t>
            </a:r>
            <a:endParaRPr lang="en-GB" sz="1050" dirty="0"/>
          </a:p>
        </p:txBody>
      </p:sp>
    </p:spTree>
    <p:extLst>
      <p:ext uri="{BB962C8B-B14F-4D97-AF65-F5344CB8AC3E}">
        <p14:creationId xmlns:p14="http://schemas.microsoft.com/office/powerpoint/2010/main" val="224587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completion dropped the most among firms in the north, those dealing with first time buyer mortgages, smaller firms and directly authorised firms.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Q2 respondents (200)</a:t>
            </a:r>
          </a:p>
        </p:txBody>
      </p:sp>
      <p:graphicFrame>
        <p:nvGraphicFramePr>
          <p:cNvPr id="17" name="Chart 16"/>
          <p:cNvGraphicFramePr/>
          <p:nvPr>
            <p:extLst>
              <p:ext uri="{D42A27DB-BD31-4B8C-83A1-F6EECF244321}">
                <p14:modId xmlns:p14="http://schemas.microsoft.com/office/powerpoint/2010/main" val="1690562384"/>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603374408"/>
              </p:ext>
            </p:extLst>
          </p:nvPr>
        </p:nvGraphicFramePr>
        <p:xfrm>
          <a:off x="9286869" y="1772412"/>
          <a:ext cx="1181100" cy="422999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0">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Q1 2020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68 (-23)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70 (-28)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67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68 (-21)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66 (-28)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66 (-30)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64 (-18)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68 (-22)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70</a:t>
                      </a:r>
                      <a:r>
                        <a:rPr lang="en-GB" sz="1200" b="0" kern="1200" baseline="0" dirty="0">
                          <a:solidFill>
                            <a:srgbClr val="7F7F7F"/>
                          </a:solidFill>
                          <a:latin typeface="Calibri" panose="020F0502020204030204" pitchFamily="34" charset="0"/>
                          <a:ea typeface="+mn-ea"/>
                          <a:cs typeface="Calibri" panose="020F0502020204030204" pitchFamily="34" charset="0"/>
                        </a:rPr>
                        <a:t> (-27)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65 (-15)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66 (-20)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3698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5078313"/>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BVA BDRC’s 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completion. This report contains the results for </a:t>
            </a:r>
            <a:r>
              <a:rPr lang="en-GB" sz="1500" b="1" dirty="0">
                <a:solidFill>
                  <a:schemeClr val="tx2">
                    <a:lumMod val="50000"/>
                    <a:lumOff val="50000"/>
                  </a:schemeClr>
                </a:solidFill>
                <a:latin typeface="Calibri" panose="020F0502020204030204" pitchFamily="34" charset="0"/>
                <a:cs typeface="Calibri" panose="020F0502020204030204" pitchFamily="34" charset="0"/>
              </a:rPr>
              <a:t>Q2 2020</a:t>
            </a:r>
            <a:r>
              <a:rPr lang="en-GB" sz="1500" dirty="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b="1" dirty="0">
                <a:solidFill>
                  <a:schemeClr val="accent1"/>
                </a:solidFill>
                <a:latin typeface="Calibri" panose="020F0502020204030204" pitchFamily="34" charset="0"/>
                <a:cs typeface="Calibri" panose="020F0502020204030204" pitchFamily="34" charset="0"/>
              </a:rPr>
              <a:t>NOTE: We took the decision to pause the Project Mercury fieldwork in April, as it became difficult to get hold of intermediaries in the peak of lockdown. Therefore Q2 2020 findings are based on results from May and June</a:t>
            </a:r>
          </a:p>
          <a:p>
            <a:endParaRPr lang="en-GB" b="1" dirty="0">
              <a:solidFill>
                <a:schemeClr val="accent1"/>
              </a:solidFill>
              <a:latin typeface="Calibri" panose="020F0502020204030204" pitchFamily="34" charset="0"/>
              <a:cs typeface="Calibri" panose="020F0502020204030204" pitchFamily="34" charset="0"/>
            </a:endParaRPr>
          </a:p>
        </p:txBody>
      </p:sp>
      <p:sp>
        <p:nvSpPr>
          <p:cNvPr id="19" name="TextBox 10"/>
          <p:cNvSpPr txBox="1"/>
          <p:nvPr/>
        </p:nvSpPr>
        <p:spPr>
          <a:xfrm>
            <a:off x="1518991" y="3078639"/>
            <a:ext cx="2024309" cy="173893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a:t>
            </a:r>
            <a:r>
              <a:rPr lang="en-GB" sz="1300" dirty="0" err="1">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Autus</a:t>
            </a:r>
            <a:endPar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200. Achieved sample weighted by firm size &amp; type to be representative of the Touchstone and Autus universes</a:t>
            </a: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In Q2 the impact of Covid-19 could be seen very clearly when looking at both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confidence levels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and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business flows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Intermediary confidence saw some improvement vs. March, however it still remained some way behind the levels seen in 2019. </a:t>
            </a: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Compared to March 2020, there were some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signs of hope</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and some intermediaries saw business levels start to increase again. However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product availability and lending criteria</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was a key challenge making things more difficult for intermediaries. </a:t>
            </a: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Looking across the full business flow, conversion levels dropped at every stage in Q2. The biggest drop was for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conversion from offer to completion</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In Q2, 59% of offers resulted in a completion, compared to 79% in Q1 and 85% in Q4 19. </a:t>
            </a: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Across the full business flow, 27% of DIPs resulted in a completion in Q2, down from 47% in Q1 and 55% in Q4 19. Conversion decreased the most among firms in the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north</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directly authorised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firms, and those dealing with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specialist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or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first time buyer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mortgages. </a:t>
            </a: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Bank of England figures showed the extent to which mortgage lending decreased in Q2. Claimed case loads are based on the past 12 months, which resulted in a more positive figure in Q2. The business mix remained stable.</a:t>
            </a:r>
            <a:endParaRPr lang="en-GB" sz="1400" i="1"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122312283"/>
              </p:ext>
            </p:extLst>
          </p:nvPr>
        </p:nvGraphicFramePr>
        <p:xfrm>
          <a:off x="411163" y="2340131"/>
          <a:ext cx="5040000" cy="3824131"/>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68"/>
          <p:cNvGrpSpPr>
            <a:grpSpLocks/>
          </p:cNvGrpSpPr>
          <p:nvPr/>
        </p:nvGrpSpPr>
        <p:grpSpPr bwMode="auto">
          <a:xfrm>
            <a:off x="944034" y="2003457"/>
            <a:ext cx="4623293" cy="461701"/>
            <a:chOff x="268" y="3405"/>
            <a:chExt cx="3155" cy="349"/>
          </a:xfrm>
        </p:grpSpPr>
        <p:sp>
          <p:nvSpPr>
            <p:cNvPr id="54" name="Text Box 65"/>
            <p:cNvSpPr txBox="1">
              <a:spLocks noChangeArrowheads="1"/>
            </p:cNvSpPr>
            <p:nvPr/>
          </p:nvSpPr>
          <p:spPr bwMode="auto">
            <a:xfrm>
              <a:off x="378" y="3405"/>
              <a:ext cx="304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a:solidFill>
                    <a:schemeClr val="tx2">
                      <a:lumMod val="50000"/>
                      <a:lumOff val="50000"/>
                    </a:schemeClr>
                  </a:solidFill>
                  <a:latin typeface="Calibri" panose="020F0502020204030204" pitchFamily="34" charset="0"/>
                  <a:cs typeface="Calibri" panose="020F0502020204030204" pitchFamily="34" charset="0"/>
                </a:rPr>
                <a:t>£bn Gross lending on all mortgages per qr (Source Bank of England)</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2446835533"/>
              </p:ext>
            </p:extLst>
          </p:nvPr>
        </p:nvGraphicFramePr>
        <p:xfrm>
          <a:off x="10114868" y="2280463"/>
          <a:ext cx="719758" cy="1337556"/>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34389">
                <a:tc>
                  <a:txBody>
                    <a:bodyPr/>
                    <a:lstStyle/>
                    <a:p>
                      <a:pPr algn="ctr"/>
                      <a:r>
                        <a:rPr lang="en-GB" sz="1000" dirty="0">
                          <a:solidFill>
                            <a:schemeClr val="tx2">
                              <a:lumMod val="50000"/>
                              <a:lumOff val="50000"/>
                            </a:schemeClr>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4389">
                <a:tc>
                  <a:txBody>
                    <a:bodyPr/>
                    <a:lstStyle/>
                    <a:p>
                      <a:pPr algn="ctr"/>
                      <a:r>
                        <a:rPr lang="en-GB" sz="1000" dirty="0">
                          <a:solidFill>
                            <a:schemeClr val="tx2">
                              <a:lumMod val="50000"/>
                              <a:lumOff val="50000"/>
                            </a:schemeClr>
                          </a:solidFill>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389">
                <a:tc>
                  <a:txBody>
                    <a:bodyPr/>
                    <a:lstStyle/>
                    <a:p>
                      <a:pPr algn="ctr"/>
                      <a:r>
                        <a:rPr lang="en-GB" sz="1000" dirty="0">
                          <a:solidFill>
                            <a:schemeClr val="tx2">
                              <a:lumMod val="50000"/>
                              <a:lumOff val="50000"/>
                            </a:schemeClr>
                          </a:solidFill>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389">
                <a:tc>
                  <a:txBody>
                    <a:bodyPr/>
                    <a:lstStyle/>
                    <a:p>
                      <a:pPr algn="ctr"/>
                      <a:r>
                        <a:rPr lang="en-GB" sz="1000" dirty="0">
                          <a:solidFill>
                            <a:schemeClr val="tx2">
                              <a:lumMod val="50000"/>
                              <a:lumOff val="50000"/>
                            </a:schemeClr>
                          </a:solidFill>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9" name="Rectangle 58"/>
          <p:cNvSpPr/>
          <p:nvPr/>
        </p:nvSpPr>
        <p:spPr bwMode="auto">
          <a:xfrm>
            <a:off x="5883496" y="2222432"/>
            <a:ext cx="5039936" cy="1384833"/>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3"/>
                </a:solidFill>
                <a:latin typeface="Calibri" panose="020F0502020204030204" pitchFamily="34" charset="0"/>
                <a:cs typeface="Calibri" panose="020F0502020204030204" pitchFamily="34" charset="0"/>
              </a:rPr>
              <a:t>63%</a:t>
            </a:r>
            <a:r>
              <a:rPr lang="en-GB" sz="1400" dirty="0">
                <a:solidFill>
                  <a:schemeClr val="accent3"/>
                </a:solidFill>
                <a:latin typeface="Calibri" panose="020F0502020204030204" pitchFamily="34" charset="0"/>
                <a:cs typeface="Calibri" panose="020F0502020204030204" pitchFamily="34" charset="0"/>
              </a:rPr>
              <a:t> </a:t>
            </a: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912098"/>
            <a:ext cx="5039998" cy="1056778"/>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5"/>
                </a:solidFill>
                <a:latin typeface="Calibri" panose="020F0502020204030204" pitchFamily="34" charset="0"/>
                <a:cs typeface="Calibri" panose="020F0502020204030204" pitchFamily="34" charset="0"/>
              </a:rPr>
              <a:t>29% </a:t>
            </a: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211985"/>
            <a:ext cx="5040000" cy="785054"/>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8%</a:t>
            </a:r>
            <a:r>
              <a:rPr lang="en-GB" sz="1400" dirty="0">
                <a:solidFill>
                  <a:schemeClr val="accent6"/>
                </a:solidFill>
                <a:latin typeface="Calibri" panose="020F0502020204030204" pitchFamily="34" charset="0"/>
                <a:cs typeface="Calibri" panose="020F0502020204030204" pitchFamily="34" charset="0"/>
              </a:rPr>
              <a:t> </a:t>
            </a: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1923807977"/>
              </p:ext>
            </p:extLst>
          </p:nvPr>
        </p:nvGraphicFramePr>
        <p:xfrm>
          <a:off x="10114868" y="3915042"/>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118783642"/>
              </p:ext>
            </p:extLst>
          </p:nvPr>
        </p:nvGraphicFramePr>
        <p:xfrm>
          <a:off x="10114868" y="5266577"/>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2" name="Chart 21">
            <a:extLst>
              <a:ext uri="{FF2B5EF4-FFF2-40B4-BE49-F238E27FC236}">
                <a16:creationId xmlns:a16="http://schemas.microsoft.com/office/drawing/2014/main" id="{9B282FE7-0277-7743-8FFC-724CF36DEF6A}"/>
              </a:ext>
            </a:extLst>
          </p:cNvPr>
          <p:cNvGraphicFramePr/>
          <p:nvPr>
            <p:extLst>
              <p:ext uri="{D42A27DB-BD31-4B8C-83A1-F6EECF244321}">
                <p14:modId xmlns:p14="http://schemas.microsoft.com/office/powerpoint/2010/main" val="947106865"/>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bwMode="auto">
          <a:xfrm>
            <a:off x="4389997" y="2280463"/>
            <a:ext cx="1034078" cy="940817"/>
          </a:xfrm>
          <a:prstGeom prst="rect">
            <a:avLst/>
          </a:prstGeom>
          <a:solidFill>
            <a:schemeClr val="accent6">
              <a:lumMod val="40000"/>
              <a:lumOff val="60000"/>
            </a:schemeClr>
          </a:solidFill>
          <a:ln w="12700" cap="flat" cmpd="sng" algn="ctr">
            <a:no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en-GB" sz="1200" dirty="0">
                <a:latin typeface="Calibri" panose="020F0502020204030204" pitchFamily="34" charset="0"/>
                <a:cs typeface="Calibri" panose="020F0502020204030204" pitchFamily="34" charset="0"/>
              </a:rPr>
              <a:t>Jan: 74</a:t>
            </a:r>
          </a:p>
          <a:p>
            <a:pPr algn="ctr"/>
            <a:r>
              <a:rPr lang="en-GB" sz="1200" dirty="0">
                <a:latin typeface="Calibri" panose="020F0502020204030204" pitchFamily="34" charset="0"/>
                <a:cs typeface="Calibri" panose="020F0502020204030204" pitchFamily="34" charset="0"/>
              </a:rPr>
              <a:t>Feb: 88</a:t>
            </a:r>
          </a:p>
          <a:p>
            <a:pPr algn="ctr"/>
            <a:r>
              <a:rPr lang="en-GB" sz="1200" dirty="0">
                <a:latin typeface="Calibri" panose="020F0502020204030204" pitchFamily="34" charset="0"/>
                <a:cs typeface="Calibri" panose="020F0502020204030204" pitchFamily="34" charset="0"/>
              </a:rPr>
              <a:t>March: 81</a:t>
            </a:r>
          </a:p>
          <a:p>
            <a:pPr algn="ctr"/>
            <a:r>
              <a:rPr lang="en-GB" sz="1200" dirty="0">
                <a:latin typeface="Calibri" panose="020F0502020204030204" pitchFamily="34" charset="0"/>
                <a:cs typeface="Calibri" panose="020F0502020204030204" pitchFamily="34" charset="0"/>
              </a:rPr>
              <a:t>May: 86</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June:  87</a:t>
            </a:r>
          </a:p>
        </p:txBody>
      </p:sp>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Confidence in outlook for mortgage industry</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a:t>Confidence in the outlook for the mortgage industry dropped in Q2 20. Confidence peaked in February, before dropping significantly in March. There was some improvement in May and June, although confidence remained a long way behind the levels seen at the beginning of the year.</a:t>
            </a:r>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a:solidFill>
                  <a:schemeClr val="tx1">
                    <a:lumMod val="60000"/>
                    <a:lumOff val="40000"/>
                  </a:schemeClr>
                </a:solidFill>
              </a:rPr>
              <a:t>Base: All respondents (200)</a:t>
            </a: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807816029"/>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bwMode="auto">
          <a:xfrm>
            <a:off x="9055511" y="1601619"/>
            <a:ext cx="2120512"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a:solidFill>
                  <a:schemeClr val="accent3"/>
                </a:solidFill>
                <a:latin typeface="Calibri" panose="020F0502020204030204" pitchFamily="34" charset="0"/>
                <a:cs typeface="Calibri" panose="020F0502020204030204" pitchFamily="34" charset="0"/>
              </a:rPr>
              <a:t>H1 20 by month</a:t>
            </a:r>
          </a:p>
        </p:txBody>
      </p:sp>
      <p:cxnSp>
        <p:nvCxnSpPr>
          <p:cNvPr id="19" name="Straight Connector 18"/>
          <p:cNvCxnSpPr/>
          <p:nvPr/>
        </p:nvCxnSpPr>
        <p:spPr>
          <a:xfrm flipV="1">
            <a:off x="10264877" y="2227006"/>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04677"/>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7C36DBA417D4DA0CBD8333CAE32FE" ma:contentTypeVersion="13" ma:contentTypeDescription="Create a new document." ma:contentTypeScope="" ma:versionID="ccb0e2498f2ec493330a63dbc7455580">
  <xsd:schema xmlns:xsd="http://www.w3.org/2001/XMLSchema" xmlns:xs="http://www.w3.org/2001/XMLSchema" xmlns:p="http://schemas.microsoft.com/office/2006/metadata/properties" xmlns:ns2="fd6faba8-2088-46db-b3f4-0f02dcfc4a57" xmlns:ns3="603668b8-4c92-46f4-ba2e-8870bf4419b2" targetNamespace="http://schemas.microsoft.com/office/2006/metadata/properties" ma:root="true" ma:fieldsID="a9ff9f1bf2b62c686fc3687a4f1ee955" ns2:_="" ns3:_="">
    <xsd:import namespace="fd6faba8-2088-46db-b3f4-0f02dcfc4a57"/>
    <xsd:import namespace="603668b8-4c92-46f4-ba2e-8870bf4419b2"/>
    <xsd:element name="properties">
      <xsd:complexType>
        <xsd:sequence>
          <xsd:element name="documentManagement">
            <xsd:complexType>
              <xsd:all>
                <xsd:element ref="ns2:SharedWithUsers" minOccurs="0"/>
                <xsd:element ref="ns2:SharedWithDetails" minOccurs="0"/>
                <xsd:element ref="ns3: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faba8-2088-46db-b3f4-0f02dcfc4a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668b8-4c92-46f4-ba2e-8870bf4419b2" elementFormDefault="qualified">
    <xsd:import namespace="http://schemas.microsoft.com/office/2006/documentManagement/types"/>
    <xsd:import namespace="http://schemas.microsoft.com/office/infopath/2007/PartnerControls"/>
    <xsd:element name="Time" ma:index="10" nillable="true" ma:displayName="Time" ma:format="DateOnly" ma:internalName="Tim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me xmlns="603668b8-4c92-46f4-ba2e-8870bf4419b2" xsi:nil="true"/>
  </documentManagement>
</p:properties>
</file>

<file path=customXml/itemProps1.xml><?xml version="1.0" encoding="utf-8"?>
<ds:datastoreItem xmlns:ds="http://schemas.openxmlformats.org/officeDocument/2006/customXml" ds:itemID="{2ECD3BCD-F965-4E37-BD79-47B3CE8BC3F3}">
  <ds:schemaRefs>
    <ds:schemaRef ds:uri="http://schemas.microsoft.com/sharepoint/v3/contenttype/forms"/>
  </ds:schemaRefs>
</ds:datastoreItem>
</file>

<file path=customXml/itemProps2.xml><?xml version="1.0" encoding="utf-8"?>
<ds:datastoreItem xmlns:ds="http://schemas.openxmlformats.org/officeDocument/2006/customXml" ds:itemID="{58948795-BC55-45D7-AEA0-97D9A9E19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faba8-2088-46db-b3f4-0f02dcfc4a57"/>
    <ds:schemaRef ds:uri="603668b8-4c92-46f4-ba2e-8870bf441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2EE2A2-8779-4958-AF40-9E8A512F174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603668b8-4c92-46f4-ba2e-8870bf4419b2"/>
    <ds:schemaRef ds:uri="http://purl.org/dc/terms/"/>
    <ds:schemaRef ds:uri="http://schemas.openxmlformats.org/package/2006/metadata/core-properties"/>
    <ds:schemaRef ds:uri="http://purl.org/dc/dcmitype/"/>
    <ds:schemaRef ds:uri="fd6faba8-2088-46db-b3f4-0f02dcfc4a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19467</TotalTime>
  <Words>3554</Words>
  <Application>Microsoft Office PowerPoint</Application>
  <PresentationFormat>Widescreen</PresentationFormat>
  <Paragraphs>442</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Roboto Condensed</vt:lpstr>
      <vt:lpstr>Segoe UI</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 for mortgage industry</vt:lpstr>
      <vt:lpstr>Confidence in outlook for intermediary sector</vt:lpstr>
      <vt:lpstr>Confidence in outlook for their own business</vt:lpstr>
      <vt:lpstr>Reasons for felt level of confidence in one’s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Max Chason</cp:lastModifiedBy>
  <cp:revision>1755</cp:revision>
  <cp:lastPrinted>2019-10-28T09:26:31Z</cp:lastPrinted>
  <dcterms:created xsi:type="dcterms:W3CDTF">2015-04-13T07:09:46Z</dcterms:created>
  <dcterms:modified xsi:type="dcterms:W3CDTF">2020-08-07T06:39:50Z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0x010100B817C36DBA417D4DA0CBD8333CAE32FE</vt:lpwstr>
  </property>
</Properties>
</file>